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0" r:id="rId6"/>
    <p:sldId id="263" r:id="rId7"/>
    <p:sldId id="262" r:id="rId8"/>
    <p:sldId id="265" r:id="rId9"/>
    <p:sldId id="266"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6404619-73F5-4878-A88C-18A039D68FC4}" type="datetimeFigureOut">
              <a:rPr lang="en-US" smtClean="0"/>
              <a:t>10/19/2023</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B56E93AE-B8FF-44FA-B829-4D38B5B94957}" type="slidenum">
              <a:rPr lang="en-US" smtClean="0"/>
              <a:t>‹#›</a:t>
            </a:fld>
            <a:endParaRPr lang="en-US"/>
          </a:p>
        </p:txBody>
      </p:sp>
    </p:spTree>
    <p:extLst>
      <p:ext uri="{BB962C8B-B14F-4D97-AF65-F5344CB8AC3E}">
        <p14:creationId xmlns:p14="http://schemas.microsoft.com/office/powerpoint/2010/main" val="25528255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04619-73F5-4878-A88C-18A039D68FC4}"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E93AE-B8FF-44FA-B829-4D38B5B94957}" type="slidenum">
              <a:rPr lang="en-US" smtClean="0"/>
              <a:t>‹#›</a:t>
            </a:fld>
            <a:endParaRPr lang="en-US"/>
          </a:p>
        </p:txBody>
      </p:sp>
    </p:spTree>
    <p:extLst>
      <p:ext uri="{BB962C8B-B14F-4D97-AF65-F5344CB8AC3E}">
        <p14:creationId xmlns:p14="http://schemas.microsoft.com/office/powerpoint/2010/main" val="351086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04619-73F5-4878-A88C-18A039D68FC4}"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E93AE-B8FF-44FA-B829-4D38B5B94957}" type="slidenum">
              <a:rPr lang="en-US" smtClean="0"/>
              <a:t>‹#›</a:t>
            </a:fld>
            <a:endParaRPr lang="en-US"/>
          </a:p>
        </p:txBody>
      </p:sp>
    </p:spTree>
    <p:extLst>
      <p:ext uri="{BB962C8B-B14F-4D97-AF65-F5344CB8AC3E}">
        <p14:creationId xmlns:p14="http://schemas.microsoft.com/office/powerpoint/2010/main" val="92743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04619-73F5-4878-A88C-18A039D68FC4}"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E93AE-B8FF-44FA-B829-4D38B5B94957}" type="slidenum">
              <a:rPr lang="en-US" smtClean="0"/>
              <a:t>‹#›</a:t>
            </a:fld>
            <a:endParaRPr lang="en-US"/>
          </a:p>
        </p:txBody>
      </p:sp>
    </p:spTree>
    <p:extLst>
      <p:ext uri="{BB962C8B-B14F-4D97-AF65-F5344CB8AC3E}">
        <p14:creationId xmlns:p14="http://schemas.microsoft.com/office/powerpoint/2010/main" val="83719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56404619-73F5-4878-A88C-18A039D68FC4}" type="datetimeFigureOut">
              <a:rPr lang="en-US" smtClean="0"/>
              <a:t>10/19/2023</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p>
            <a:fld id="{B56E93AE-B8FF-44FA-B829-4D38B5B94957}" type="slidenum">
              <a:rPr lang="en-US" smtClean="0"/>
              <a:t>‹#›</a:t>
            </a:fld>
            <a:endParaRPr lang="en-US"/>
          </a:p>
        </p:txBody>
      </p:sp>
    </p:spTree>
    <p:extLst>
      <p:ext uri="{BB962C8B-B14F-4D97-AF65-F5344CB8AC3E}">
        <p14:creationId xmlns:p14="http://schemas.microsoft.com/office/powerpoint/2010/main" val="80390541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404619-73F5-4878-A88C-18A039D68FC4}"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E93AE-B8FF-44FA-B829-4D38B5B94957}" type="slidenum">
              <a:rPr lang="en-US" smtClean="0"/>
              <a:t>‹#›</a:t>
            </a:fld>
            <a:endParaRPr lang="en-US"/>
          </a:p>
        </p:txBody>
      </p:sp>
    </p:spTree>
    <p:extLst>
      <p:ext uri="{BB962C8B-B14F-4D97-AF65-F5344CB8AC3E}">
        <p14:creationId xmlns:p14="http://schemas.microsoft.com/office/powerpoint/2010/main" val="189167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404619-73F5-4878-A88C-18A039D68FC4}"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6E93AE-B8FF-44FA-B829-4D38B5B94957}" type="slidenum">
              <a:rPr lang="en-US" smtClean="0"/>
              <a:t>‹#›</a:t>
            </a:fld>
            <a:endParaRPr lang="en-US"/>
          </a:p>
        </p:txBody>
      </p:sp>
    </p:spTree>
    <p:extLst>
      <p:ext uri="{BB962C8B-B14F-4D97-AF65-F5344CB8AC3E}">
        <p14:creationId xmlns:p14="http://schemas.microsoft.com/office/powerpoint/2010/main" val="92828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404619-73F5-4878-A88C-18A039D68FC4}"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6E93AE-B8FF-44FA-B829-4D38B5B94957}" type="slidenum">
              <a:rPr lang="en-US" smtClean="0"/>
              <a:t>‹#›</a:t>
            </a:fld>
            <a:endParaRPr lang="en-US"/>
          </a:p>
        </p:txBody>
      </p:sp>
    </p:spTree>
    <p:extLst>
      <p:ext uri="{BB962C8B-B14F-4D97-AF65-F5344CB8AC3E}">
        <p14:creationId xmlns:p14="http://schemas.microsoft.com/office/powerpoint/2010/main" val="179960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04619-73F5-4878-A88C-18A039D68FC4}"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6E93AE-B8FF-44FA-B829-4D38B5B94957}" type="slidenum">
              <a:rPr lang="en-US" smtClean="0"/>
              <a:t>‹#›</a:t>
            </a:fld>
            <a:endParaRPr lang="en-US"/>
          </a:p>
        </p:txBody>
      </p:sp>
    </p:spTree>
    <p:extLst>
      <p:ext uri="{BB962C8B-B14F-4D97-AF65-F5344CB8AC3E}">
        <p14:creationId xmlns:p14="http://schemas.microsoft.com/office/powerpoint/2010/main" val="123553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6404619-73F5-4878-A88C-18A039D68FC4}" type="datetimeFigureOut">
              <a:rPr lang="en-US" smtClean="0"/>
              <a:t>10/19/2023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6728" y="6227064"/>
            <a:ext cx="1463040" cy="256032"/>
          </a:xfrm>
        </p:spPr>
        <p:txBody>
          <a:bodyPr/>
          <a:lstStyle/>
          <a:p>
            <a:fld id="{B56E93AE-B8FF-44FA-B829-4D38B5B94957}"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418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56404619-73F5-4878-A88C-18A039D68FC4}" type="datetimeFigureOut">
              <a:rPr lang="en-US" smtClean="0"/>
              <a:t>10/19/2023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56032"/>
          </a:xfrm>
        </p:spPr>
        <p:txBody>
          <a:bodyPr/>
          <a:lstStyle/>
          <a:p>
            <a:fld id="{B56E93AE-B8FF-44FA-B829-4D38B5B94957}"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1448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accent1"/>
          </a:fgClr>
          <a:bgClr>
            <a:schemeClr val="accent6">
              <a:lumMod val="20000"/>
              <a:lumOff val="80000"/>
            </a:schemeClr>
          </a:bgClr>
        </a:patt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6404619-73F5-4878-A88C-18A039D68FC4}" type="datetimeFigureOut">
              <a:rPr lang="en-US" smtClean="0"/>
              <a:t>10/19/2023</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B56E93AE-B8FF-44FA-B829-4D38B5B94957}" type="slidenum">
              <a:rPr lang="en-US" smtClean="0"/>
              <a:t>‹#›</a:t>
            </a:fld>
            <a:endParaRPr lang="en-U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2259634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z.harvard.edu/thinking-routin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90D2-1DB7-4101-B622-BA4D302E07E4}"/>
              </a:ext>
            </a:extLst>
          </p:cNvPr>
          <p:cNvSpPr>
            <a:spLocks noGrp="1"/>
          </p:cNvSpPr>
          <p:nvPr>
            <p:ph type="ctrTitle"/>
          </p:nvPr>
        </p:nvSpPr>
        <p:spPr/>
        <p:txBody>
          <a:bodyPr/>
          <a:lstStyle/>
          <a:p>
            <a:r>
              <a:rPr lang="en-US"/>
              <a:t>Social Studies PLC</a:t>
            </a:r>
            <a:endParaRPr lang="en-US" dirty="0"/>
          </a:p>
        </p:txBody>
      </p:sp>
      <p:sp>
        <p:nvSpPr>
          <p:cNvPr id="3" name="Subtitle 2">
            <a:extLst>
              <a:ext uri="{FF2B5EF4-FFF2-40B4-BE49-F238E27FC236}">
                <a16:creationId xmlns:a16="http://schemas.microsoft.com/office/drawing/2014/main" id="{8B6F77C7-B95D-417C-8F51-B04AE424ED10}"/>
              </a:ext>
            </a:extLst>
          </p:cNvPr>
          <p:cNvSpPr>
            <a:spLocks noGrp="1"/>
          </p:cNvSpPr>
          <p:nvPr>
            <p:ph type="subTitle" idx="1"/>
          </p:nvPr>
        </p:nvSpPr>
        <p:spPr/>
        <p:txBody>
          <a:bodyPr/>
          <a:lstStyle/>
          <a:p>
            <a:r>
              <a:rPr lang="en-US"/>
              <a:t>October 2023</a:t>
            </a:r>
            <a:endParaRPr lang="en-US" dirty="0"/>
          </a:p>
        </p:txBody>
      </p:sp>
    </p:spTree>
    <p:extLst>
      <p:ext uri="{BB962C8B-B14F-4D97-AF65-F5344CB8AC3E}">
        <p14:creationId xmlns:p14="http://schemas.microsoft.com/office/powerpoint/2010/main" val="296291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BFA9-3E28-4DD6-B816-4A9251143954}"/>
              </a:ext>
            </a:extLst>
          </p:cNvPr>
          <p:cNvSpPr>
            <a:spLocks noGrp="1"/>
          </p:cNvSpPr>
          <p:nvPr>
            <p:ph type="title"/>
          </p:nvPr>
        </p:nvSpPr>
        <p:spPr/>
        <p:txBody>
          <a:bodyPr/>
          <a:lstStyle/>
          <a:p>
            <a:r>
              <a:rPr lang="en-US" dirty="0"/>
              <a:t>Exit Ticket: Headlines</a:t>
            </a:r>
          </a:p>
        </p:txBody>
      </p:sp>
      <p:sp>
        <p:nvSpPr>
          <p:cNvPr id="3" name="Content Placeholder 2">
            <a:extLst>
              <a:ext uri="{FF2B5EF4-FFF2-40B4-BE49-F238E27FC236}">
                <a16:creationId xmlns:a16="http://schemas.microsoft.com/office/drawing/2014/main" id="{A27E3B63-8034-4DA5-A81F-CF50EE557EC0}"/>
              </a:ext>
            </a:extLst>
          </p:cNvPr>
          <p:cNvSpPr>
            <a:spLocks noGrp="1"/>
          </p:cNvSpPr>
          <p:nvPr>
            <p:ph idx="1"/>
          </p:nvPr>
        </p:nvSpPr>
        <p:spPr/>
        <p:txBody>
          <a:bodyPr>
            <a:normAutofit/>
          </a:bodyPr>
          <a:lstStyle/>
          <a:p>
            <a:pPr marL="0" indent="0">
              <a:buNone/>
            </a:pPr>
            <a:r>
              <a:rPr lang="en-US" dirty="0"/>
              <a:t>Write a headline that captures the most important aspect of today’s main topic. </a:t>
            </a:r>
          </a:p>
          <a:p>
            <a:pPr marL="0" indent="0">
              <a:buNone/>
            </a:pPr>
            <a:r>
              <a:rPr lang="en-US" dirty="0"/>
              <a:t>How does your headline differ from what you would have said yesterday about the same topic? </a:t>
            </a:r>
          </a:p>
        </p:txBody>
      </p:sp>
    </p:spTree>
    <p:extLst>
      <p:ext uri="{BB962C8B-B14F-4D97-AF65-F5344CB8AC3E}">
        <p14:creationId xmlns:p14="http://schemas.microsoft.com/office/powerpoint/2010/main" val="1953483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9174D-23C7-4ED2-9319-E7C60BB811D2}"/>
              </a:ext>
            </a:extLst>
          </p:cNvPr>
          <p:cNvSpPr>
            <a:spLocks noGrp="1"/>
          </p:cNvSpPr>
          <p:nvPr>
            <p:ph type="title"/>
          </p:nvPr>
        </p:nvSpPr>
        <p:spPr/>
        <p:txBody>
          <a:bodyPr>
            <a:normAutofit/>
          </a:bodyPr>
          <a:lstStyle/>
          <a:p>
            <a:r>
              <a:rPr lang="en-US" dirty="0"/>
              <a:t>Welcome! </a:t>
            </a:r>
          </a:p>
        </p:txBody>
      </p:sp>
      <p:sp>
        <p:nvSpPr>
          <p:cNvPr id="3" name="Content Placeholder 2">
            <a:extLst>
              <a:ext uri="{FF2B5EF4-FFF2-40B4-BE49-F238E27FC236}">
                <a16:creationId xmlns:a16="http://schemas.microsoft.com/office/drawing/2014/main" id="{6721A5EA-7512-4C7F-960C-121D308560A3}"/>
              </a:ext>
            </a:extLst>
          </p:cNvPr>
          <p:cNvSpPr>
            <a:spLocks noGrp="1"/>
          </p:cNvSpPr>
          <p:nvPr>
            <p:ph idx="1"/>
          </p:nvPr>
        </p:nvSpPr>
        <p:spPr/>
        <p:txBody>
          <a:bodyPr/>
          <a:lstStyle/>
          <a:p>
            <a:pPr marL="0" indent="0">
              <a:buNone/>
            </a:pPr>
            <a:endParaRPr lang="en-US" dirty="0"/>
          </a:p>
          <a:p>
            <a:pPr marL="0" indent="0">
              <a:buNone/>
            </a:pPr>
            <a:r>
              <a:rPr lang="en-US" dirty="0"/>
              <a:t>If this is your first time with our PLC, we are glad to have you. If you are a returning member of our PLC, welcome back. </a:t>
            </a:r>
          </a:p>
          <a:p>
            <a:pPr marL="0" indent="0">
              <a:buNone/>
            </a:pPr>
            <a:endParaRPr lang="en-US" dirty="0"/>
          </a:p>
          <a:p>
            <a:pPr marL="0" indent="0">
              <a:buNone/>
            </a:pPr>
            <a:r>
              <a:rPr lang="en-US" dirty="0"/>
              <a:t>                    Consider our kick-off question. Take a moment to respond in the chat: </a:t>
            </a:r>
          </a:p>
          <a:p>
            <a:pPr marL="0" indent="0">
              <a:buNone/>
            </a:pPr>
            <a:r>
              <a:rPr lang="en-US" dirty="0"/>
              <a:t>     </a:t>
            </a:r>
            <a:r>
              <a:rPr lang="en-US" b="1" dirty="0"/>
              <a:t>                          </a:t>
            </a:r>
            <a:r>
              <a:rPr lang="en-US" b="1" i="1" dirty="0"/>
              <a:t>What is your ‘New School Year’s resolution and why?</a:t>
            </a:r>
          </a:p>
          <a:p>
            <a:pPr marL="0" indent="0">
              <a:buNone/>
            </a:pPr>
            <a:endParaRPr lang="en-US" b="1" i="1" dirty="0"/>
          </a:p>
          <a:p>
            <a:pPr marL="0" indent="0">
              <a:buNone/>
            </a:pPr>
            <a:r>
              <a:rPr lang="en-US" b="1" i="1" dirty="0"/>
              <a:t>                     For example: This school year I will offer at least two more live lesson opportunities than last year. More live lessons = more chances to work on academic discussion skills with virtual school students. </a:t>
            </a:r>
            <a:endParaRPr lang="en-US" dirty="0"/>
          </a:p>
          <a:p>
            <a:pPr marL="0" indent="0">
              <a:buNone/>
            </a:pPr>
            <a:endParaRPr lang="en-US" dirty="0"/>
          </a:p>
        </p:txBody>
      </p:sp>
    </p:spTree>
    <p:extLst>
      <p:ext uri="{BB962C8B-B14F-4D97-AF65-F5344CB8AC3E}">
        <p14:creationId xmlns:p14="http://schemas.microsoft.com/office/powerpoint/2010/main" val="22284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168EA-DD52-4461-84CF-722567FDB4C2}"/>
              </a:ext>
            </a:extLst>
          </p:cNvPr>
          <p:cNvSpPr>
            <a:spLocks noGrp="1"/>
          </p:cNvSpPr>
          <p:nvPr>
            <p:ph type="title"/>
          </p:nvPr>
        </p:nvSpPr>
        <p:spPr/>
        <p:txBody>
          <a:bodyPr/>
          <a:lstStyle/>
          <a:p>
            <a:r>
              <a:rPr lang="en-US" dirty="0"/>
              <a:t>Why a PLC?</a:t>
            </a:r>
          </a:p>
        </p:txBody>
      </p:sp>
      <p:sp>
        <p:nvSpPr>
          <p:cNvPr id="3" name="Content Placeholder 2">
            <a:extLst>
              <a:ext uri="{FF2B5EF4-FFF2-40B4-BE49-F238E27FC236}">
                <a16:creationId xmlns:a16="http://schemas.microsoft.com/office/drawing/2014/main" id="{9970369D-5B6C-4525-9BAB-B9E46CEB558B}"/>
              </a:ext>
            </a:extLst>
          </p:cNvPr>
          <p:cNvSpPr>
            <a:spLocks noGrp="1"/>
          </p:cNvSpPr>
          <p:nvPr>
            <p:ph idx="1"/>
          </p:nvPr>
        </p:nvSpPr>
        <p:spPr/>
        <p:txBody>
          <a:bodyPr>
            <a:normAutofit/>
          </a:bodyPr>
          <a:lstStyle/>
          <a:p>
            <a:r>
              <a:rPr lang="en-US" sz="2400" dirty="0"/>
              <a:t>Our PLC (and those for other subject areas) were created as a way to:</a:t>
            </a:r>
          </a:p>
          <a:p>
            <a:pPr marL="0" indent="0">
              <a:buNone/>
            </a:pPr>
            <a:endParaRPr lang="en-US" sz="2400" dirty="0"/>
          </a:p>
          <a:p>
            <a:pPr lvl="1"/>
            <a:r>
              <a:rPr lang="en-US" sz="2400" dirty="0"/>
              <a:t>Share our best practices </a:t>
            </a:r>
          </a:p>
          <a:p>
            <a:pPr lvl="1"/>
            <a:r>
              <a:rPr lang="en-US" sz="2400" dirty="0"/>
              <a:t>Brainstorm new instructional methods/adapt methods to an online environment/improve learning experiences for our students</a:t>
            </a:r>
          </a:p>
          <a:p>
            <a:pPr lvl="1"/>
            <a:r>
              <a:rPr lang="en-US" sz="2400" dirty="0"/>
              <a:t>Bring together a community of Social Studies virtual school instructors from across the state to reduce isolation and offer professional development created by and for members of this community</a:t>
            </a:r>
          </a:p>
          <a:p>
            <a:endParaRPr lang="en-US" dirty="0"/>
          </a:p>
        </p:txBody>
      </p:sp>
    </p:spTree>
    <p:extLst>
      <p:ext uri="{BB962C8B-B14F-4D97-AF65-F5344CB8AC3E}">
        <p14:creationId xmlns:p14="http://schemas.microsoft.com/office/powerpoint/2010/main" val="315954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C09A8-AE76-4E8C-9737-EE263982D504}"/>
              </a:ext>
            </a:extLst>
          </p:cNvPr>
          <p:cNvSpPr>
            <a:spLocks noGrp="1"/>
          </p:cNvSpPr>
          <p:nvPr>
            <p:ph type="title"/>
          </p:nvPr>
        </p:nvSpPr>
        <p:spPr/>
        <p:txBody>
          <a:bodyPr/>
          <a:lstStyle/>
          <a:p>
            <a:r>
              <a:rPr lang="en-US" dirty="0"/>
              <a:t>Survey Results</a:t>
            </a:r>
          </a:p>
        </p:txBody>
      </p:sp>
      <p:sp>
        <p:nvSpPr>
          <p:cNvPr id="3" name="Content Placeholder 2">
            <a:extLst>
              <a:ext uri="{FF2B5EF4-FFF2-40B4-BE49-F238E27FC236}">
                <a16:creationId xmlns:a16="http://schemas.microsoft.com/office/drawing/2014/main" id="{41FAE9D1-A47D-4012-8EB7-FE82B8059F74}"/>
              </a:ext>
            </a:extLst>
          </p:cNvPr>
          <p:cNvSpPr>
            <a:spLocks noGrp="1"/>
          </p:cNvSpPr>
          <p:nvPr>
            <p:ph idx="1"/>
          </p:nvPr>
        </p:nvSpPr>
        <p:spPr>
          <a:xfrm>
            <a:off x="1066800" y="2014194"/>
            <a:ext cx="10058400" cy="3931920"/>
          </a:xfrm>
        </p:spPr>
        <p:txBody>
          <a:bodyPr/>
          <a:lstStyle/>
          <a:p>
            <a:r>
              <a:rPr lang="en-US" dirty="0"/>
              <a:t>Our PLC group voted to meet twice in semester 1 and twice in semester 2</a:t>
            </a:r>
          </a:p>
          <a:p>
            <a:endParaRPr lang="en-US" dirty="0"/>
          </a:p>
          <a:p>
            <a:pPr lvl="1"/>
            <a:r>
              <a:rPr lang="en-US" sz="1800" dirty="0"/>
              <a:t>Semester 1 dates:</a:t>
            </a:r>
          </a:p>
          <a:p>
            <a:pPr lvl="2"/>
            <a:r>
              <a:rPr lang="en-US" sz="1800" dirty="0"/>
              <a:t>Today, October 13th- 10 AM </a:t>
            </a:r>
          </a:p>
          <a:p>
            <a:pPr lvl="2"/>
            <a:r>
              <a:rPr lang="en-US" sz="1800" dirty="0"/>
              <a:t>Friday, November 10</a:t>
            </a:r>
            <a:r>
              <a:rPr lang="en-US" sz="1800" baseline="30000" dirty="0"/>
              <a:t>th</a:t>
            </a:r>
            <a:r>
              <a:rPr lang="en-US" sz="1800" dirty="0"/>
              <a:t>- 10AM </a:t>
            </a:r>
          </a:p>
          <a:p>
            <a:pPr lvl="2"/>
            <a:endParaRPr lang="en-US" sz="1800" dirty="0"/>
          </a:p>
          <a:p>
            <a:pPr lvl="1"/>
            <a:r>
              <a:rPr lang="en-US" sz="1800" dirty="0"/>
              <a:t>Semester 2 dates: </a:t>
            </a:r>
          </a:p>
          <a:p>
            <a:pPr lvl="2"/>
            <a:r>
              <a:rPr lang="en-US" sz="1800" dirty="0"/>
              <a:t>Friday, February 9</a:t>
            </a:r>
            <a:r>
              <a:rPr lang="en-US" sz="1800" baseline="30000" dirty="0"/>
              <a:t>th</a:t>
            </a:r>
            <a:r>
              <a:rPr lang="en-US" sz="1800" dirty="0"/>
              <a:t> -10AM</a:t>
            </a:r>
          </a:p>
          <a:p>
            <a:pPr lvl="2"/>
            <a:r>
              <a:rPr lang="en-US" sz="1800" dirty="0"/>
              <a:t>Friday, March 8</a:t>
            </a:r>
            <a:r>
              <a:rPr lang="en-US" sz="1800" baseline="30000" dirty="0"/>
              <a:t>th</a:t>
            </a:r>
            <a:r>
              <a:rPr lang="en-US" sz="1800" dirty="0"/>
              <a:t>-10AM </a:t>
            </a:r>
          </a:p>
          <a:p>
            <a:pPr marL="548640" lvl="2" indent="0">
              <a:buNone/>
            </a:pPr>
            <a:endParaRPr lang="en-US" sz="1800" dirty="0"/>
          </a:p>
          <a:p>
            <a:r>
              <a:rPr lang="en-US" sz="2200" dirty="0"/>
              <a:t>Rather than 1 topic of focus for the year, each session will focus on a single topic</a:t>
            </a:r>
          </a:p>
          <a:p>
            <a:pPr marL="0" indent="0">
              <a:buNone/>
            </a:pPr>
            <a:endParaRPr lang="en-US" sz="1600" dirty="0"/>
          </a:p>
          <a:p>
            <a:pPr lvl="1"/>
            <a:endParaRPr lang="en-US" dirty="0"/>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318674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9ED88-7149-4E8A-AFBE-DE773A133147}"/>
              </a:ext>
            </a:extLst>
          </p:cNvPr>
          <p:cNvSpPr>
            <a:spLocks noGrp="1"/>
          </p:cNvSpPr>
          <p:nvPr>
            <p:ph type="title"/>
          </p:nvPr>
        </p:nvSpPr>
        <p:spPr/>
        <p:txBody>
          <a:bodyPr/>
          <a:lstStyle/>
          <a:p>
            <a:r>
              <a:rPr lang="en-US" dirty="0"/>
              <a:t>Today’s Focus: Visible Thinking Routines</a:t>
            </a:r>
          </a:p>
        </p:txBody>
      </p:sp>
      <p:sp>
        <p:nvSpPr>
          <p:cNvPr id="3" name="Content Placeholder 2">
            <a:extLst>
              <a:ext uri="{FF2B5EF4-FFF2-40B4-BE49-F238E27FC236}">
                <a16:creationId xmlns:a16="http://schemas.microsoft.com/office/drawing/2014/main" id="{E53F95D6-6F38-4BB5-9BEE-7FBD9641EB62}"/>
              </a:ext>
            </a:extLst>
          </p:cNvPr>
          <p:cNvSpPr>
            <a:spLocks noGrp="1"/>
          </p:cNvSpPr>
          <p:nvPr>
            <p:ph idx="1"/>
          </p:nvPr>
        </p:nvSpPr>
        <p:spPr/>
        <p:txBody>
          <a:bodyPr>
            <a:normAutofit fontScale="92500"/>
          </a:bodyPr>
          <a:lstStyle/>
          <a:p>
            <a:r>
              <a:rPr lang="en-US" dirty="0"/>
              <a:t>According to Project Zero from Harvard Graduate School of Education, “A thinking routine is a set of questions or a brief sequence of steps used to scaffold and support student thinking” which “ help to reveal students’ thinking to the teacher and also help students themselves to notice and name particular “thinking moves,” making those moves more available and useful to them in other contexts.</a:t>
            </a:r>
          </a:p>
          <a:p>
            <a:endParaRPr lang="en-US" dirty="0"/>
          </a:p>
          <a:p>
            <a:r>
              <a:rPr lang="en-US" dirty="0"/>
              <a:t>You may be familiar with some of these favorites common to brick and mortar classrooms: </a:t>
            </a:r>
          </a:p>
          <a:p>
            <a:pPr lvl="1"/>
            <a:r>
              <a:rPr lang="en-US" dirty="0"/>
              <a:t>Think-Pair-Share/ Ink-Pair-Share </a:t>
            </a:r>
          </a:p>
          <a:p>
            <a:pPr lvl="1"/>
            <a:r>
              <a:rPr lang="en-US" dirty="0"/>
              <a:t>See, Think, Wonder </a:t>
            </a:r>
          </a:p>
          <a:p>
            <a:pPr lvl="1"/>
            <a:r>
              <a:rPr lang="en-US" dirty="0"/>
              <a:t>I used to think…Now I think…</a:t>
            </a:r>
          </a:p>
          <a:p>
            <a:pPr lvl="1"/>
            <a:r>
              <a:rPr lang="en-US" dirty="0"/>
              <a:t>What Makes You Say That?</a:t>
            </a:r>
          </a:p>
          <a:p>
            <a:pPr lvl="1"/>
            <a:endParaRPr lang="en-US" dirty="0"/>
          </a:p>
          <a:p>
            <a:pPr lvl="1"/>
            <a:r>
              <a:rPr lang="en-US" dirty="0"/>
              <a:t>STOP and REFLECT: </a:t>
            </a:r>
            <a:r>
              <a:rPr lang="en-US" i="1" dirty="0"/>
              <a:t>Have you used visible thinking routines in your interactions with virtual school students? If so, when? If not, why not?</a:t>
            </a:r>
            <a:br>
              <a:rPr lang="en-US" dirty="0"/>
            </a:br>
            <a:endParaRPr lang="en-US" dirty="0"/>
          </a:p>
          <a:p>
            <a:pPr marL="0" indent="0">
              <a:buNone/>
            </a:pPr>
            <a:endParaRPr lang="en-US" dirty="0"/>
          </a:p>
        </p:txBody>
      </p:sp>
    </p:spTree>
    <p:extLst>
      <p:ext uri="{BB962C8B-B14F-4D97-AF65-F5344CB8AC3E}">
        <p14:creationId xmlns:p14="http://schemas.microsoft.com/office/powerpoint/2010/main" val="3851219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E10AD-7926-4ED5-8246-FE0EE92098E8}"/>
              </a:ext>
            </a:extLst>
          </p:cNvPr>
          <p:cNvSpPr>
            <a:spLocks noGrp="1"/>
          </p:cNvSpPr>
          <p:nvPr>
            <p:ph type="title"/>
          </p:nvPr>
        </p:nvSpPr>
        <p:spPr/>
        <p:txBody>
          <a:bodyPr>
            <a:normAutofit fontScale="90000"/>
          </a:bodyPr>
          <a:lstStyle/>
          <a:p>
            <a:r>
              <a:rPr lang="en-US" dirty="0"/>
              <a:t>Tips For Using Visible Thinking Routines Effectively</a:t>
            </a:r>
          </a:p>
        </p:txBody>
      </p:sp>
      <p:sp>
        <p:nvSpPr>
          <p:cNvPr id="3" name="Content Placeholder 2">
            <a:extLst>
              <a:ext uri="{FF2B5EF4-FFF2-40B4-BE49-F238E27FC236}">
                <a16:creationId xmlns:a16="http://schemas.microsoft.com/office/drawing/2014/main" id="{BED2F4C7-173B-480E-BB31-AB3F253231C8}"/>
              </a:ext>
            </a:extLst>
          </p:cNvPr>
          <p:cNvSpPr>
            <a:spLocks noGrp="1"/>
          </p:cNvSpPr>
          <p:nvPr>
            <p:ph idx="1"/>
          </p:nvPr>
        </p:nvSpPr>
        <p:spPr/>
        <p:txBody>
          <a:bodyPr/>
          <a:lstStyle/>
          <a:p>
            <a:pPr marL="0" indent="0">
              <a:buNone/>
            </a:pPr>
            <a:endParaRPr lang="en-US" dirty="0"/>
          </a:p>
          <a:p>
            <a:r>
              <a:rPr lang="en-US" dirty="0"/>
              <a:t>Choose a routine which helps develop the type of thinking you are targeting. Visible Thinking Routines are organized by type on the Project Zero website. </a:t>
            </a:r>
          </a:p>
          <a:p>
            <a:r>
              <a:rPr lang="en-US" dirty="0"/>
              <a:t>Thinking routines are also designed to be used regularly and often. The more you use the routine, the more comfortable students will become. Use the same routine with multiple artifacts or discussions. </a:t>
            </a:r>
          </a:p>
          <a:p>
            <a:r>
              <a:rPr lang="en-US" dirty="0"/>
              <a:t>Plan for how thinking can be documented for reference during and after the discussion. Online sharing sites like Padlet are good options for recording student thinking in an online environment. </a:t>
            </a:r>
          </a:p>
        </p:txBody>
      </p:sp>
    </p:spTree>
    <p:extLst>
      <p:ext uri="{BB962C8B-B14F-4D97-AF65-F5344CB8AC3E}">
        <p14:creationId xmlns:p14="http://schemas.microsoft.com/office/powerpoint/2010/main" val="874575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655D-94EB-416F-8455-F800A6B5CD1E}"/>
              </a:ext>
            </a:extLst>
          </p:cNvPr>
          <p:cNvSpPr>
            <a:spLocks noGrp="1"/>
          </p:cNvSpPr>
          <p:nvPr>
            <p:ph type="title"/>
          </p:nvPr>
        </p:nvSpPr>
        <p:spPr/>
        <p:txBody>
          <a:bodyPr/>
          <a:lstStyle/>
          <a:p>
            <a:r>
              <a:rPr lang="en-US" dirty="0"/>
              <a:t>Think-Puzzle-Explore:</a:t>
            </a:r>
          </a:p>
        </p:txBody>
      </p:sp>
      <p:sp>
        <p:nvSpPr>
          <p:cNvPr id="3" name="Content Placeholder 2">
            <a:extLst>
              <a:ext uri="{FF2B5EF4-FFF2-40B4-BE49-F238E27FC236}">
                <a16:creationId xmlns:a16="http://schemas.microsoft.com/office/drawing/2014/main" id="{BC508AC4-28CA-4418-9FF1-233C86F085F1}"/>
              </a:ext>
            </a:extLst>
          </p:cNvPr>
          <p:cNvSpPr>
            <a:spLocks noGrp="1"/>
          </p:cNvSpPr>
          <p:nvPr>
            <p:ph idx="1"/>
          </p:nvPr>
        </p:nvSpPr>
        <p:spPr/>
        <p:txBody>
          <a:bodyPr/>
          <a:lstStyle/>
          <a:p>
            <a:r>
              <a:rPr lang="en-US" dirty="0"/>
              <a:t>THINK: What do you think you know about this topic? </a:t>
            </a:r>
          </a:p>
          <a:p>
            <a:pPr marL="0" indent="0">
              <a:buNone/>
            </a:pPr>
            <a:endParaRPr lang="en-US" dirty="0"/>
          </a:p>
          <a:p>
            <a:r>
              <a:rPr lang="en-US" dirty="0"/>
              <a:t>PUZZLE: What questions or puzzles do you have about this topic?</a:t>
            </a:r>
          </a:p>
          <a:p>
            <a:pPr marL="0" indent="0">
              <a:buNone/>
            </a:pPr>
            <a:endParaRPr lang="en-US" dirty="0"/>
          </a:p>
          <a:p>
            <a:r>
              <a:rPr lang="en-US" dirty="0"/>
              <a:t> EXPLORE: How might you explore your puzzles about this topic?</a:t>
            </a:r>
          </a:p>
          <a:p>
            <a:pPr lvl="1"/>
            <a:r>
              <a:rPr lang="en-US" dirty="0"/>
              <a:t>Take 10 minutes to check out the visible thinking routines and information from Project Zero. As you do, locate at least one routine which you will incorporate into your next live lesson. </a:t>
            </a:r>
          </a:p>
          <a:p>
            <a:pPr lvl="1"/>
            <a:endParaRPr lang="en-US" dirty="0"/>
          </a:p>
          <a:p>
            <a:pPr marL="274320" lvl="1" indent="0">
              <a:buNone/>
            </a:pPr>
            <a:r>
              <a:rPr lang="en-US" dirty="0"/>
              <a:t>Explore Here: </a:t>
            </a:r>
            <a:r>
              <a:rPr lang="en-US" dirty="0">
                <a:hlinkClick r:id="rId2"/>
              </a:rPr>
              <a:t>https://pz.harvard.edu/thinking-routines</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99143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78E7-7876-4DB7-B7B1-C814E275C548}"/>
              </a:ext>
            </a:extLst>
          </p:cNvPr>
          <p:cNvSpPr>
            <a:spLocks noGrp="1"/>
          </p:cNvSpPr>
          <p:nvPr>
            <p:ph type="title"/>
          </p:nvPr>
        </p:nvSpPr>
        <p:spPr/>
        <p:txBody>
          <a:bodyPr/>
          <a:lstStyle/>
          <a:p>
            <a:r>
              <a:rPr lang="en-US" dirty="0"/>
              <a:t>Connect-Extend-Challenge</a:t>
            </a:r>
          </a:p>
        </p:txBody>
      </p:sp>
      <p:sp>
        <p:nvSpPr>
          <p:cNvPr id="3" name="Content Placeholder 2">
            <a:extLst>
              <a:ext uri="{FF2B5EF4-FFF2-40B4-BE49-F238E27FC236}">
                <a16:creationId xmlns:a16="http://schemas.microsoft.com/office/drawing/2014/main" id="{593CF950-0471-4424-8A65-A51B9444102E}"/>
              </a:ext>
            </a:extLst>
          </p:cNvPr>
          <p:cNvSpPr>
            <a:spLocks noGrp="1"/>
          </p:cNvSpPr>
          <p:nvPr>
            <p:ph idx="1"/>
          </p:nvPr>
        </p:nvSpPr>
        <p:spPr/>
        <p:txBody>
          <a:bodyPr/>
          <a:lstStyle/>
          <a:p>
            <a:endParaRPr lang="en-US" dirty="0"/>
          </a:p>
          <a:p>
            <a:r>
              <a:rPr lang="en-US" dirty="0"/>
              <a:t>CONNECT: How are the ideas and information connected to what you already know?</a:t>
            </a:r>
          </a:p>
          <a:p>
            <a:r>
              <a:rPr lang="en-US" dirty="0"/>
              <a:t>EXTEND: What new ideas did you get that broadened your thinking or extended it in different directions? </a:t>
            </a:r>
          </a:p>
          <a:p>
            <a:r>
              <a:rPr lang="en-US" dirty="0"/>
              <a:t>CHALLENGE: What challenges or puzzles emerge for you?</a:t>
            </a:r>
          </a:p>
          <a:p>
            <a:pPr marL="0" indent="0">
              <a:buNone/>
            </a:pPr>
            <a:endParaRPr lang="en-US" dirty="0"/>
          </a:p>
          <a:p>
            <a:pPr marL="0" indent="0">
              <a:buNone/>
            </a:pPr>
            <a:endParaRPr lang="en-US" dirty="0"/>
          </a:p>
          <a:p>
            <a:pPr marL="0" indent="0">
              <a:buNone/>
            </a:pPr>
            <a:r>
              <a:rPr lang="en-US" dirty="0"/>
              <a:t>      FOR NEXT TIME:  Utilize at least one visible thinking routine with your students between now and our next session. We will begin our November session with a discussion of how it worked and what you might change for next time. </a:t>
            </a:r>
          </a:p>
          <a:p>
            <a:pPr marL="0" indent="0">
              <a:buNone/>
            </a:pPr>
            <a:endParaRPr lang="en-US" dirty="0"/>
          </a:p>
        </p:txBody>
      </p:sp>
    </p:spTree>
    <p:extLst>
      <p:ext uri="{BB962C8B-B14F-4D97-AF65-F5344CB8AC3E}">
        <p14:creationId xmlns:p14="http://schemas.microsoft.com/office/powerpoint/2010/main" val="16114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7AD04-28B4-4384-A741-FD09FDBE678B}"/>
              </a:ext>
            </a:extLst>
          </p:cNvPr>
          <p:cNvSpPr>
            <a:spLocks noGrp="1"/>
          </p:cNvSpPr>
          <p:nvPr>
            <p:ph type="title"/>
          </p:nvPr>
        </p:nvSpPr>
        <p:spPr/>
        <p:txBody>
          <a:bodyPr/>
          <a:lstStyle/>
          <a:p>
            <a:r>
              <a:rPr lang="en-US" dirty="0"/>
              <a:t>Planning for future sessions:</a:t>
            </a:r>
          </a:p>
        </p:txBody>
      </p:sp>
      <p:graphicFrame>
        <p:nvGraphicFramePr>
          <p:cNvPr id="4" name="Content Placeholder 3">
            <a:extLst>
              <a:ext uri="{FF2B5EF4-FFF2-40B4-BE49-F238E27FC236}">
                <a16:creationId xmlns:a16="http://schemas.microsoft.com/office/drawing/2014/main" id="{95DAF7A0-E015-4380-9D87-D5C53C896507}"/>
              </a:ext>
            </a:extLst>
          </p:cNvPr>
          <p:cNvGraphicFramePr>
            <a:graphicFrameLocks noGrp="1"/>
          </p:cNvGraphicFramePr>
          <p:nvPr>
            <p:ph idx="1"/>
            <p:extLst>
              <p:ext uri="{D42A27DB-BD31-4B8C-83A1-F6EECF244321}">
                <p14:modId xmlns:p14="http://schemas.microsoft.com/office/powerpoint/2010/main" val="677532744"/>
              </p:ext>
            </p:extLst>
          </p:nvPr>
        </p:nvGraphicFramePr>
        <p:xfrm>
          <a:off x="1066799" y="2103438"/>
          <a:ext cx="8938590" cy="2570480"/>
        </p:xfrm>
        <a:graphic>
          <a:graphicData uri="http://schemas.openxmlformats.org/drawingml/2006/table">
            <a:tbl>
              <a:tblPr firstRow="1" bandRow="1">
                <a:tableStyleId>{5C22544A-7EE6-4342-B048-85BDC9FD1C3A}</a:tableStyleId>
              </a:tblPr>
              <a:tblGrid>
                <a:gridCol w="2979530">
                  <a:extLst>
                    <a:ext uri="{9D8B030D-6E8A-4147-A177-3AD203B41FA5}">
                      <a16:colId xmlns:a16="http://schemas.microsoft.com/office/drawing/2014/main" val="1222975441"/>
                    </a:ext>
                  </a:extLst>
                </a:gridCol>
                <a:gridCol w="2979530">
                  <a:extLst>
                    <a:ext uri="{9D8B030D-6E8A-4147-A177-3AD203B41FA5}">
                      <a16:colId xmlns:a16="http://schemas.microsoft.com/office/drawing/2014/main" val="1894702846"/>
                    </a:ext>
                  </a:extLst>
                </a:gridCol>
                <a:gridCol w="2979530">
                  <a:extLst>
                    <a:ext uri="{9D8B030D-6E8A-4147-A177-3AD203B41FA5}">
                      <a16:colId xmlns:a16="http://schemas.microsoft.com/office/drawing/2014/main" val="1317493558"/>
                    </a:ext>
                  </a:extLst>
                </a:gridCol>
              </a:tblGrid>
              <a:tr h="370840">
                <a:tc>
                  <a:txBody>
                    <a:bodyPr/>
                    <a:lstStyle/>
                    <a:p>
                      <a:r>
                        <a:rPr lang="en-US" dirty="0"/>
                        <a:t>What is the focus?</a:t>
                      </a:r>
                    </a:p>
                  </a:txBody>
                  <a:tcPr/>
                </a:tc>
                <a:tc>
                  <a:txBody>
                    <a:bodyPr/>
                    <a:lstStyle/>
                    <a:p>
                      <a:r>
                        <a:rPr lang="en-US" dirty="0"/>
                        <a:t>Who is presenting?</a:t>
                      </a:r>
                    </a:p>
                  </a:txBody>
                  <a:tcPr/>
                </a:tc>
                <a:tc>
                  <a:txBody>
                    <a:bodyPr/>
                    <a:lstStyle/>
                    <a:p>
                      <a:r>
                        <a:rPr lang="en-US" dirty="0"/>
                        <a:t>When is the session?</a:t>
                      </a:r>
                    </a:p>
                  </a:txBody>
                  <a:tcPr/>
                </a:tc>
                <a:extLst>
                  <a:ext uri="{0D108BD9-81ED-4DB2-BD59-A6C34878D82A}">
                    <a16:rowId xmlns:a16="http://schemas.microsoft.com/office/drawing/2014/main" val="2060982008"/>
                  </a:ext>
                </a:extLst>
              </a:tr>
              <a:tr h="370840">
                <a:tc>
                  <a:txBody>
                    <a:bodyPr/>
                    <a:lstStyle/>
                    <a:p>
                      <a:r>
                        <a:rPr lang="en-US" dirty="0"/>
                        <a:t>Artificial Intelligence in Student/Family Communication</a:t>
                      </a:r>
                    </a:p>
                  </a:txBody>
                  <a:tcPr/>
                </a:tc>
                <a:tc>
                  <a:txBody>
                    <a:bodyPr/>
                    <a:lstStyle/>
                    <a:p>
                      <a:r>
                        <a:rPr lang="en-US" dirty="0"/>
                        <a:t>Shae Bolin/Brevard Virtual School</a:t>
                      </a:r>
                    </a:p>
                  </a:txBody>
                  <a:tcPr/>
                </a:tc>
                <a:tc>
                  <a:txBody>
                    <a:bodyPr/>
                    <a:lstStyle/>
                    <a:p>
                      <a:r>
                        <a:rPr lang="en-US" dirty="0"/>
                        <a:t>November 9</a:t>
                      </a:r>
                      <a:r>
                        <a:rPr lang="en-US" baseline="30000" dirty="0"/>
                        <a:t>th</a:t>
                      </a:r>
                      <a:r>
                        <a:rPr lang="en-US" dirty="0"/>
                        <a:t> at 1PM</a:t>
                      </a:r>
                    </a:p>
                  </a:txBody>
                  <a:tcPr/>
                </a:tc>
                <a:extLst>
                  <a:ext uri="{0D108BD9-81ED-4DB2-BD59-A6C34878D82A}">
                    <a16:rowId xmlns:a16="http://schemas.microsoft.com/office/drawing/2014/main" val="1102461068"/>
                  </a:ext>
                </a:extLst>
              </a:tr>
              <a:tr h="370840">
                <a:tc>
                  <a:txBody>
                    <a:bodyPr/>
                    <a:lstStyle/>
                    <a:p>
                      <a:r>
                        <a:rPr lang="en-US" dirty="0"/>
                        <a:t>Nearpod and Gamifying DBAS</a:t>
                      </a:r>
                    </a:p>
                  </a:txBody>
                  <a:tcPr/>
                </a:tc>
                <a:tc>
                  <a:txBody>
                    <a:bodyPr/>
                    <a:lstStyle/>
                    <a:p>
                      <a:r>
                        <a:rPr lang="en-US" dirty="0"/>
                        <a:t>Elizabeth Thompkins/Pinellas Virtual School </a:t>
                      </a:r>
                    </a:p>
                  </a:txBody>
                  <a:tcPr/>
                </a:tc>
                <a:tc>
                  <a:txBody>
                    <a:bodyPr/>
                    <a:lstStyle/>
                    <a:p>
                      <a:r>
                        <a:rPr lang="en-US" dirty="0"/>
                        <a:t>February 9</a:t>
                      </a:r>
                      <a:r>
                        <a:rPr lang="en-US" baseline="30000" dirty="0"/>
                        <a:t>th</a:t>
                      </a:r>
                      <a:r>
                        <a:rPr lang="en-US" dirty="0"/>
                        <a:t> (subject to change if BOLD Conference is a conflict)</a:t>
                      </a:r>
                    </a:p>
                  </a:txBody>
                  <a:tcPr/>
                </a:tc>
                <a:extLst>
                  <a:ext uri="{0D108BD9-81ED-4DB2-BD59-A6C34878D82A}">
                    <a16:rowId xmlns:a16="http://schemas.microsoft.com/office/drawing/2014/main" val="787264653"/>
                  </a:ext>
                </a:extLst>
              </a:tr>
              <a:tr h="370840">
                <a:tc>
                  <a:txBody>
                    <a:bodyPr/>
                    <a:lstStyle/>
                    <a:p>
                      <a:r>
                        <a:rPr lang="en-US" dirty="0"/>
                        <a:t>TBD</a:t>
                      </a:r>
                    </a:p>
                  </a:txBody>
                  <a:tcPr/>
                </a:tc>
                <a:tc>
                  <a:txBody>
                    <a:bodyPr/>
                    <a:lstStyle/>
                    <a:p>
                      <a:r>
                        <a:rPr lang="en-US" dirty="0"/>
                        <a:t>TBD</a:t>
                      </a:r>
                    </a:p>
                  </a:txBody>
                  <a:tcPr/>
                </a:tc>
                <a:tc>
                  <a:txBody>
                    <a:bodyPr/>
                    <a:lstStyle/>
                    <a:p>
                      <a:r>
                        <a:rPr lang="en-US" dirty="0"/>
                        <a:t>March 8</a:t>
                      </a:r>
                      <a:r>
                        <a:rPr lang="en-US" baseline="30000" dirty="0"/>
                        <a:t>th</a:t>
                      </a:r>
                      <a:r>
                        <a:rPr lang="en-US" dirty="0"/>
                        <a:t> </a:t>
                      </a:r>
                    </a:p>
                  </a:txBody>
                  <a:tcPr/>
                </a:tc>
                <a:extLst>
                  <a:ext uri="{0D108BD9-81ED-4DB2-BD59-A6C34878D82A}">
                    <a16:rowId xmlns:a16="http://schemas.microsoft.com/office/drawing/2014/main" val="4204666740"/>
                  </a:ext>
                </a:extLst>
              </a:tr>
            </a:tbl>
          </a:graphicData>
        </a:graphic>
      </p:graphicFrame>
    </p:spTree>
    <p:extLst>
      <p:ext uri="{BB962C8B-B14F-4D97-AF65-F5344CB8AC3E}">
        <p14:creationId xmlns:p14="http://schemas.microsoft.com/office/powerpoint/2010/main" val="25127016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116</TotalTime>
  <Words>762</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Garamond</vt:lpstr>
      <vt:lpstr>Savon</vt:lpstr>
      <vt:lpstr>Social Studies PLC</vt:lpstr>
      <vt:lpstr>Welcome! </vt:lpstr>
      <vt:lpstr>Why a PLC?</vt:lpstr>
      <vt:lpstr>Survey Results</vt:lpstr>
      <vt:lpstr>Today’s Focus: Visible Thinking Routines</vt:lpstr>
      <vt:lpstr>Tips For Using Visible Thinking Routines Effectively</vt:lpstr>
      <vt:lpstr>Think-Puzzle-Explore:</vt:lpstr>
      <vt:lpstr>Connect-Extend-Challenge</vt:lpstr>
      <vt:lpstr>Planning for future sessions:</vt:lpstr>
      <vt:lpstr>Exit Ticket: Headlines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Studies PLC</dc:title>
  <dc:creator>Wolfanger, Holly - Marion Virtual School</dc:creator>
  <cp:lastModifiedBy>Wolfanger, Holly - Marion Virtual School</cp:lastModifiedBy>
  <cp:revision>14</cp:revision>
  <dcterms:created xsi:type="dcterms:W3CDTF">2023-10-09T05:16:19Z</dcterms:created>
  <dcterms:modified xsi:type="dcterms:W3CDTF">2023-10-19T04:41:44Z</dcterms:modified>
</cp:coreProperties>
</file>