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94" r:id="rId3"/>
    <p:sldId id="279" r:id="rId4"/>
    <p:sldId id="285" r:id="rId5"/>
    <p:sldId id="286" r:id="rId6"/>
    <p:sldId id="295" r:id="rId7"/>
    <p:sldId id="287" r:id="rId8"/>
    <p:sldId id="292" r:id="rId9"/>
    <p:sldId id="288" r:id="rId10"/>
    <p:sldId id="259" r:id="rId11"/>
    <p:sldId id="262" r:id="rId12"/>
    <p:sldId id="263" r:id="rId13"/>
    <p:sldId id="296" r:id="rId14"/>
    <p:sldId id="264" r:id="rId15"/>
    <p:sldId id="281" r:id="rId16"/>
    <p:sldId id="266" r:id="rId17"/>
    <p:sldId id="267" r:id="rId18"/>
    <p:sldId id="284" r:id="rId19"/>
    <p:sldId id="268" r:id="rId20"/>
    <p:sldId id="270" r:id="rId21"/>
    <p:sldId id="289" r:id="rId22"/>
    <p:sldId id="293" r:id="rId23"/>
    <p:sldId id="271" r:id="rId24"/>
    <p:sldId id="272" r:id="rId25"/>
    <p:sldId id="273" r:id="rId26"/>
    <p:sldId id="274" r:id="rId27"/>
    <p:sldId id="275" r:id="rId28"/>
    <p:sldId id="276" r:id="rId29"/>
    <p:sldId id="277" r:id="rId30"/>
    <p:sldId id="297" r:id="rId31"/>
    <p:sldId id="278" r:id="rId32"/>
    <p:sldId id="282"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13:23:59.190"/>
    </inkml:context>
    <inkml:brush xml:id="br0">
      <inkml:brushProperty name="width" value="0.1" units="cm"/>
      <inkml:brushProperty name="height" value="0.1" units="cm"/>
      <inkml:brushProperty name="color" value="#FFFFFF"/>
      <inkml:brushProperty name="ignorePressure" value="1"/>
    </inkml:brush>
  </inkml:definitions>
  <inkml:trace contextRef="#ctx0" brushRef="#br0">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13:26:24.25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55,'4'0,"7"0,0-4,8-2,5 0,3 1,1 2,1 1,-1-4,0 0,-1 0,0 2,0 1,-1 1,0 1,0 1,0 0,0 0,0 0,1 0,-1 1,0-1,0 0,0 0,0 0,-4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13:24:15.869"/>
    </inkml:context>
    <inkml:brush xml:id="br0">
      <inkml:brushProperty name="width" value="0.1" units="cm"/>
      <inkml:brushProperty name="height" value="0.1" units="cm"/>
      <inkml:brushProperty name="color" value="#FFFFFF"/>
      <inkml:brushProperty name="ignorePressure" value="1"/>
    </inkml:brush>
  </inkml:definitions>
  <inkml:trace contextRef="#ctx0" brushRef="#br0">461 342,'2'-24,"-1"19,-1 0,0 0,1 0,-2 0,1 0,-2-10,1 13,0 1,0-1,1 0,-1 1,0-1,-1 1,1-1,0 1,0-1,-1 1,1 0,0 0,-1 0,1 0,-1 0,0 0,1 0,-1 0,0 0,0 1,1-1,-1 1,-3-1,-41-6,0 3,-88 2,92 3,38-1,-14-1,0 2,0 0,1 1,-32 7,81-13,46 1,-54 2,244 1,-267-1,0 1,0 0,-1 0,1 0,0 0,0 0,0 0,0 1,0-1,0 0,-1 0,1 1,0-1,0 0,0 1,0-1,-1 1,1-1,0 1,-1-1,1 1,0 0,0 0,-1 0,0 0,0-1,0 1,0 0,0 0,0 0,0-1,0 1,0 0,0 0,0 0,-1-1,1 1,0 0,0-1,-1 1,1 0,-1 1,-5 5,1 0,-1 0,-9 9,11-13,-46 47,-58 59,85-87,23-22,-1 1,1-1,0 0,0 0,-1 0,1 0,0 0,-1 1,1-1,0 0,-1 0,1 0,0 0,0 0,-1 0,1 0,0 0,-1 0,1 0,0 0,-1 0,1 0,0 0,-1-1,1 1,0 0,0 0,-1 0,1-1,-1 0,1 0,-1 1,1-1,0 0,0 0,-1 0,1 1,0-1,0 0,0 0,0 0,0 0,0 0,0-1,1-4,0 0,1-1,-1 1,1 0,0 1,1-1,-1 0,1 1,0-1,1 1,-1 0,1 0,0 0,0 0,7-5,9-7,0 1,33-19,-33 22,3-2,0-2,-1-1,0-1,31-37,-34 37,-19 18,0 1,0 0,0 0,0 0,1 0,-1 0,0-1,0 1,0 0,0 0,0 0,1 0,-1 0,0 0,0 0,0-1,0 1,1 0,-1 0,0 0,0 0,0 0,1 0,-1 0,0 0,0 0,0 0,1 0,-1 0,0 0,0 0,0 0,1 1,-1-1,0 0,0 0,0 0,0 0,1 0,-1 0,0 0,0 1,0-1,1 11,-6 14,-76 242,81-266,0-1,0 1,0-1,0 0,0 1,0-1,0 1,-1-1,1 1,0-1,0 1,0-1,0 1,-1-1,1 1,0-1,-1 0,1 1,0-1,0 0,-1 1,1-1,-1 0,1 1,0-1,-1 0,1 0,-1 1,1-1,-1 0,1 0,-1 0,1 0,0 0,-1 1,1-1,-1 0,1 0,-1 0,1 0,-1 0,1-1,-1 1,1 0,-1 0,1 0,-1 0,1 0,-1-1,1 1,0 0,-1 0,1-1,-1 1,1 0,0-1,-1 1,1 0,0-1,-1 0,-18-8,-7 2,0 1,-1 1,-30 0,-87 0,99 4,-61 1,137 1,1-1,-1-1,0-2,0-1,0-2,35-10,-65 16,0 0,-1-1,1 1,0 0,0-1,0 1,0 0,0-1,0 1,0-1,-1 1,1-1,0 0,0 1,-1-1,1 0,-1 1,1-1,0 0,-1 0,1-1,-1 1,0-1,0 1,0 0,-1 0,1 0,0-1,-1 1,1 0,-1 0,0 0,1 0,-1 0,0-1,-7-11,5 5,1 1,-1-1,2 1,-1-1,1 0,0 0,0 0,1 0,0 1,2-12,3-11,11-40,-5 27,-11 40,1 0,0 0,0 0,0 0,0 1,0-1,1 0,-1 1,1-1,0 1,-1 0,1-1,0 1,0 0,1 0,-1 0,0 1,1-1,-1 0,1 1,0-1,-1 1,1 0,5-1,2 0,1 0,0 1,-1 1,1-1,14 3,-25-2,1 0,-1 0,1 0,-1 0,1 0,-1 0,1 0,0 0,-1 0,1 0,-1 0,1 0,-1 0,1 1,-1-1,1 0,-1 0,1 1,-1-1,1 0,-1 1,1-1,-1 0,1 1,-1-1,0 1,1-1,-1 1,0 0,0 0,0 0,0-1,0 1,-1 0,1 0,0-1,-1 1,1 0,0-1,-1 1,1-1,-1 1,1 0,-1-1,1 1,-2 0,-33 25,29-22,6-4,0 0,0 0,0 0,-1 0,1 0,0 0,0 0,0 0,0 0,0 0,-1 0,1 0,0 1,0-1,0 0,0 0,0 0,0 0,0 0,-1 0,1 0,0 1,0-1,0 0,0 0,0 0,0 0,0 0,0 1,0-1,0 0,0 0,0 0,0 0,0 1,0-1,0 0,0 0,0 0,0 0,0 0,0 1,0-1,0 0,0 0,0 0,0 0,0 0,1 1,9 1,17-5,2-8,0-2,-1 0,32-21,-50 28,12-9,-21 15,-1-1,0 1,0 0,1 0,-1 0,0 0,0 0,0 0,1-1,-1 1,0 0,0 0,0 0,0 0,1-1,-1 1,0 0,0 0,0 0,0-1,0 1,0 0,0 0,1-1,-1 1,0 0,0 0,0-1,0 1,0 0,0 0,0-1,0 1,0 0,-1 0,1-1,0 1,0 0,0-1,-11 0,-17 5,1 4,1 0,1 2,-1 1,2 0,-39 26,44-26,-2-1,0-1,0-1,0 0,-33 6,-14 5,34-10,24-7,1 0,0 1,0 0,-11 6,19-9,1 0,-1 0,1 0,0 1,-1-1,1 0,0 0,-1 0,1 1,0-1,-1 0,1 0,0 1,-1-1,1 0,0 1,0-1,-1 0,1 1,0-1,0 0,0 1,-1-1,1 1,0-1,0 0,0 1,0-1,0 1,0-1,0 0,0 1,0-1,0 1,0-1,0 1,0-1,1 0,-1 1,0-1,0 0,0 1,0-1,1 1,-1-1,0 0,0 1,1-1,-1 0,0 0,1 1,-1-1,0 0,1 0,-1 1,1-1,23 11,3-3,1-1,1-1,32 2,87 0,-62-5,-82-3,-1 0,0 0,0 0,1 1,-1-1,0 1,0 0,0 0,0 0,1 1,-2-1,1 1,0-1,0 1,0 0,-1 0,1 0,-1 0,0 1,1-1,-1 1,0-1,0 1,-1 0,1 0,-1 0,1 0,-1 0,0 0,0 0,0 0,0 0,-1 1,1 5,1 29,0-36,3-5,-5 3,0-1,1 1,-1-1,0 1,1 0,-1-1,1 1,-1 0,1-1,-1 1,1 0,-1-1,1 1,-1 0,1 0,-1 0,1 0,-1-1,1 1,-1 0,1 0,-1 0,1 0,-1 0,1 0,0 1,-1-1,1 0,0 0,0 2,1 0,0 1,-1-1,0 0,0 1,1-1,-1 0,-1 1,2 4,3 10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13:25:19.434"/>
    </inkml:context>
    <inkml:brush xml:id="br0">
      <inkml:brushProperty name="width" value="0.1" units="cm"/>
      <inkml:brushProperty name="height" value="0.1" units="cm"/>
      <inkml:brushProperty name="color" value="#FFFFFF"/>
      <inkml:brushProperty name="ignorePressure" value="1"/>
    </inkml:brush>
  </inkml:definitions>
  <inkml:trace contextRef="#ctx0" brushRef="#br0">840 212,'-26'-3,"26"3,-1 0,1 0,-1 0,1 0,-1-1,1 1,-1 0,1 0,0 0,-1 0,1-1,-1 1,1 0,0 0,-1-1,1 1,0 0,-1-1,1 1,0 0,-1-1,1 1,0 0,0-1,0 1,-1-1,1 1,0 0,0-1,0 1,0-1,0 1,0-1,0 1,0-1,0 1,0 0,0-1,0 1,0-1,0 1,0-1,0 1,0-1,1 1,-1 0,0-1,1 0,-1 1,0 0,0-1,0 1,0 0,0-1,0 1,0 0,0 0,1-1,-1 1,0 0,0 0,0-1,1 1,-1 0,0 0,0-1,1 1,-1 0,0 0,0 0,1 0,-1 0,0-1,0 1,1 0,-1 0,0 0,1 0,-1 0,0 0,1 0,-1 0,0 0,1 0,-1 0,0 0,0 0,1 0,-1 0,0 0,1 1,-1-1,0 0,0 0,1 0,-1 0,0 1,0-1,1 0,-1 0,0 0,1 1,-1 0,0 0,1 0,-1 0,0 0,0 0,1 0,-1 0,0 0,0 0,0 0,0 0,0 0,0 0,-1-1,1 1,0 0,0 0,-1 0,1 0,-1 1,-27 40,16-26,11-13,4-6,89-99,-6 6,-84 94,32-27,-33 27,0 1,1 1,-1-1,1 0,-1 0,1 0,-1 1,1-1,-1 1,1-1,0 1,-1 0,1-1,0 1,-1 0,1 0,0 0,-1 1,1-1,0 0,-1 1,4 0,-4-1,-1 1,1 0,0-1,0 1,-1 0,1 0,0-1,-1 1,1 0,-1 0,1 0,-1 0,0 0,1 0,-1-1,0 1,1 0,-1 0,0 0,0 0,0 0,0 0,0 0,0 0,0 2,-7 27,5-27,1 3,-1 0,0-1,0 1,1 0,0 0,0 0,0 8,1-13,1 0,-1 0,0 0,0-1,0 1,1 0,-1 0,0-1,0 1,1 0,-1 0,1-1,-1 1,1 0,-1-1,1 1,-1-1,1 1,0 0,-1-1,2 1,0 0,-1-1,1 1,0-1,0 0,-1 0,1 1,0-1,0 0,-1-1,1 1,0 0,0 0,-1-1,3 0,14-4,-5 1,0 1,0 0,0 0,22 0,-33 3,0 0,0 0,1 0,-1 0,0 1,0-1,1 0,-1 1,0 0,0 0,0-1,0 1,0 1,0-1,0 0,0 0,0 1,-1-1,1 1,0-1,-1 1,0 0,1-1,-1 1,0 0,0 0,0 0,0 0,0 0,0 1,0-1,-1 0,1 4,0 5,0 1,-1 0,0 0,-1 0,0 0,-5 19,-1-4,-18 45,7-28,-91 204,121-273,75-136,-82 152,21-40,-25 47,0 0,-1 0,1-1,0 1,-1 0,1-1,-1 1,1 0,-1-1,0 1,0 0,0-1,-1 1,1-1,0 1,-1 0,0-1,0-2,0 5,1-1,-1 0,1 1,-1-1,0 1,1-1,-1 1,0-1,1 1,-1-1,0 1,1-1,-1 1,0 0,0 0,1-1,-1 1,0 0,0 0,0 0,1 0,-1 0,0 0,0 0,0 0,1 0,-1 0,0 0,-1 1,-25 11,22-9,-40 19,25-13,1 1,0 1,-29 21,-31 24,56-41,1 1,0 0,-29 30,41-32,20-19,22-19,-23 15,1 0,-2 0,1-1,-1 0,-1-1,0 0,11-22,4-17,-2 0,22-89,7-105,-49 241,3-21,-9 31,-12 41,15-39,-7 20,-10 27,-43 88,-103 116,144-227,-16 14,66-82,-17 23,-2 1,13-20,-12 15,-4 7,-1 0,0-1,6-17,-9 21,-2-1,1 1,-1-1,0 0,0 1,-2-12,0-7,0-3,1 15,0 1,1-1,0 1,1-1,1 0,-1 1,7-20,-8 32,0 1,0-1,0 0,0 0,0 0,0 1,0-1,0 0,1 0,-1 0,0 0,0 1,0-1,0 0,0 0,0 0,1 0,-1 0,0 0,0 1,0-1,0 0,0 0,1 0,-1 0,0 0,0 0,0 0,1 0,-1 0,0 0,0 0,0 0,1 0,-1 0,0 0,0 0,0 0,0 0,1 0,-1 0,0 0,0 0,0 0,0 0,1-1,-1 1,0 0,0 0,0 0,0 0,1 0,-1 0,0-1,0 1,0 0,0 0,0 0,0-1,5 23,-4-19,1 10,1 0,7 18,-9-27,1-1,-1 1,1-1,0 1,0-1,0 1,1-1,-1 0,1 0,-1-1,1 1,6 4,3-3,-9-9,-3 4,0-1,-1 1,1-1,-1 1,1-1,-1 1,0-1,0 1,1 0,-1-1,-2-1,-12-9,-6-7,20 19,0-1,0 0,1 0,-1 1,0-1,1 0,-1 0,1 0,-1 0,1 0,-1 0,1 0,0 0,-1 0,1 0,0 0,0-3,0 4,0-1,1 0,-1 0,1 0,-1 0,1 1,0-1,-1 0,1 1,0-1,-1 0,1 1,0-1,0 1,0-1,-1 1,1-1,0 1,0 0,0-1,0 1,0 0,0 0,0 0,0-1,0 1,0 0,0 0,-1 1,1-1,2 0,0 0,0 1,1-1,-1 1,0-1,0 1,0 0,0 0,4 2,-3 0,-1 0,0 0,0 1,0-1,0 1,-1-1,1 1,-1 0,0 0,0 0,-1 0,1 0,-1 1,0-1,0 0,1 7,0 11,0 0,-2 23,0-23,-1 115,2-200,-3 38,2 1,2-1,0 1,7-32,-4 33,-5 23,0 0,0 1,0-1,0 0,0 0,0 0,0 0,0 0,0 1,0-1,-1 0,1 0,0 0,0 0,0 0,0 0,0 0,0 0,0 1,-1-1,1 0,0 0,0 0,0 0,0 0,-1 0,1 0,0 0,0 0,0 0,0 0,0 0,-1 0,1 0,0 0,0 0,0 0,0 0,-1 0,1 0,0 0,0 0,0 0,0 0,0-1,0 1,-1 0,1 0,0 0,0 0,0 0,0 0,0 0,0-1,0 1,0 0,-1 0,1 0,0 0,0 0,0-1,0 1,0 0,0 0,0 0,0 0,0-1,-11 12,-12 22,-36 65,38-59,17-33,1 1,-1-1,1 1,-3 11,42-60,-34 40,5-8,1 0,0 1,1-1,0 2,0-1,1 1,0 1,12-8,-21 15,-1 0,0 0,0 0,0 0,1-1,-1 1,0 0,0 0,1 0,-1 0,0 0,0 0,1 0,-1 0,0 0,0 0,1 0,-1 0,0 0,1 0,-1 0,0 0,0 0,1 0,-1 0,0 0,0 0,1 0,-1 0,0 0,0 1,1-1,-1 0,0 0,0 0,0 0,1 1,-1-1,0 0,0 1,-1 12,-12 16,3-11,-4 7,0 0,-2 0,-24 27,-34 36,68-81,0 1,1-1,1 1,-1 0,-3 11,-1-1,44-81,3 2,2 1,82-94,-110 139,-1 0,-1-1,0-1,-1 1,-1-2,7-20,10-21,-32 74,-22 43,26-53,-1 0,1 0,0 0,-1-1,0 1,0-1,-1 0,-7 6,11-10,0 1,0 0,1-1,-1 1,0 0,1 0,-1 0,1-1,-1 1,1 0,-1 0,1 0,-1 0,1 0,0 0,0 0,-1 0,1 0,0 0,0 0,0 2,4 25,-2-15,1 42,-3-50,0-1,0 1,-1-1,0 1,0-1,0 0,0 1,-1-1,-3 7,6-12,9-15,0-1,11-25,-21 42,0 0,0 0,0 0,0 0,0 0,0 0,0 0,0 0,0 0,-1 0,1 0,0 0,0 0,0 0,0 0,0 0,0 0,0 0,0 0,0 0,0 0,0 0,0 0,0 0,0 0,0 0,0 0,0 0,0 0,0 0,0 0,0 0,0 0,0 0,0 0,0 0,-1 0,1-1,0 1,0 0,0 0,0 0,0 0,0 0,0 0,0 0,0 0,0 0,0 0,0 0,0 0,0 0,0 0,1 0,-1 0,-7 5,-7 10,-174 241,187-255,1-1,0 1,0-1,0 1,0-1,-1 1,1-1,0 0,0 1,-1-1,1 0,0 1,-1-1,1 0,0 1,-1-1,1 0,0 1,-1-1,1 0,-1 0,1 0,0 1,-1-1,1 0,-1 0,1 0,-1 0,5-17,62-126,-19 43,26-78,-73 180,-8 18,-15 26,-13 7,-61 67,56-71,-52 78,46-57,-15 27,59-93,-9 20,11-23,1 0,-1 0,1 0,-1 0,1 0,0 0,0 0,-1 0,1 0,0 0,0 1,0-1,0 0,0 0,0 0,1 2,0-4,1 0,-1 1,1-1,-1 0,0-1,0 1,1 0,-1 0,0-1,0 1,0 0,1-3,24-37,59-67,-35 37,-115 190,34-70,3-4,-41 86,69-131,0 0,0 1,0-1,-1 0,1 0,0 1,0-1,0 0,0 1,-1-1,1 0,0 1,0-1,0 0,0 0,0 1,0-1,0 0,0 1,0-1,0 0,0 1,0-1,0 0,1 1,-1-1,0 0,0 0,0 1,0-1,9-4,17-21,-22 21,23-22,-2-2,-1 0,-1-1,-2-2,0 0,-3-1,24-53,-12 15,-39 79,-7 13,3 1,7-13,0 0,1 0,1 0,0 0,-4 15,10-25,-1-1,1 0,0 1,0-1,0 0,-1 0,1 0,0 0,2-3,166-137,-138 114,0 2,-32 25,1 0,-1 0,0-1,0 1,1 0,-1 0,0 0,1-1,-1 1,0 0,1 0,-1 0,1 0,-1 0,0 0,1 0,-1-1,0 1,1 0,-1 0,1 1,-1-1,0 0,1 0,-1 0,0 0,1 0,-1 0,1 0,-1 1,0-1,1 0,-1 0,0 0,0 1,1-1,-1 0,0 0,1 1,-1-1,0 0,0 1,0-1,1 0,-1 1,0-1,0 0,0 1,0-1,0 1,0-1,0 0,0 1,0-1,0 0,0 1,0 0,-5 24,-3-5,0 0,-1 0,-1-1,-1-1,-26 34,11-21,-1-2,-43 38,49-46,0 1,2 0,-24 38,31-42,-3 7,12-17,6-6,13-14,22-30,52-76,-20 23,-67 91,-1 1,1 0,-1-1,1 1,0 0,-1 0,1 1,1-1,-1 0,0 1,7-4,-10 6,0 1,1-1,-1 0,0 0,0 0,0 1,0-1,0 0,0 0,0 1,0-1,0 0,0 0,0 1,0-1,0 0,0 0,0 0,0 1,0-1,0 0,0 0,0 1,-1-1,1 0,0 0,0 0,0 1,0-1,0 0,-1 0,1 0,0 0,0 1,0-1,-1 0,1 0,0 0,0 0,0 0,-1 0,1 0,-13 14,0-2,-1 0,-24 17,-3 2,0 0,24-19,1 0,-27 29,26-22,1-2,1 1,-15 23,3-3,-2-1,-47 47,66-74,17-19,14-16,6-23,-21 36,0 0,1 0,0 1,1 1,11-14,-25 30,4-4,-1 1,0-1,0 1,0-1,0 0,-4 2,7-3,-1-1,0 0,1 0,-1 0,0 1,1-1,-1 0,0 0,1 0,-1 0,0 0,1 0,-1-1,0 1,1 0,-1 0,0 0,1-1,-1 1,1 0,-1 0,0-1,1 1,-1-1,1 1,-1-1,1 1,-1-1,1 1,0-1,-1 1,1-1,-1 1,1-1,0 0,0 1,-1-1,1 1,0-1,0 0,0-1,-1-2,0-1,1 1,0-1,0 1,0-1,1 0,-1 1,1-1,0 1,0 0,1-1,2-5,0 0,0 1,0 0,7-10,-46 64,-67 91,86-113,2 2,0 0,-19 53,32-77,-6 29,7-29,0-1,0 1,-1-1,1 1,0 0,0-1,0 1,0-1,0 1,1-1,-1 1,0-1,0 1,0-1,0 1,1-1,-1 1,0-1,0 1,1-1,-1 1,0-1,1 1,-1-1,0 1,1-1,-1 0,1 1,-1-1,1 0,-1 0,1 1,-1-1,1 0,-1 0,1 0,-1 1,1-1,-1 0,1 0,0 0,-1 0,1 0,-1 0,1 0,-1 0,1 0,-1-1,1 1,4-1,0-1,0 0,0 0,-1 0,1 0,-1-1,0 0,1 1,4-6,36-38,-30 31,33-40,44-66,-9 10,-79 106,0 1,0-1,1 1,7-6,13-10,15-27,-1-1,36-62,-33 48,-2 2,63-124,-38 64,-42 80,32-73,-29 36,-20 66,-4 12,-3 7,-4 5,0 0,0 0,-2 0,-7 12,-11 21,-174 344,158-296,30-66,-1 0,-21 35,29-59,6-13,8-15,110-151,-6 11,-105 150,0 1,15-18,-17 26,-4 6,-3-1,0 1,0 0,0 0,0-1,-1 1,1 0,0-1,0 1,0-1,-1 1,1 0,-1-1,1 1,0-1,-1 1,1-1,-1 1,0 0,-82 78,68-63,2 1,0 0,0 1,2 1,-16 32,19-34,-2 0,0-1,-16 20,-12 18,-37 85,-60 156,119-257,6-17,8-20,3-6,9-34,-5 25,36-119,-34 104,-7 29,0-1,0 1,0 0,0-1,0 1,0 0,0-1,0 1,0 0,0-1,0 1,0-1,0 1,0 0,0-1,-1 1,1 0,0-1,0 1,0 0,0 0,-1-1,1 1,0 0,0-1,-1 1,1 0,0 0,-1 0,1-1,0 1,-1 0,1 0,0 0,-1 0,1-1,0 1,-1 0,1 0,0 0,-1 0,1 0,0 0,-1 0,1 0,0 0,-1 0,1 0,-1 0,1 1,-22 7,19-6,-120 44,29-12,79-27,0 1,1 1,0 0,0 1,2 1,-22 21,28-22,12-7,17-8,59-40,-81 45,0-1,0 1,0-1,0 1,0-1,1 1,-1 0,0 0,0-1,0 1,1 0,-1 0,0 0,0 0,0 1,1-1,-1 0,0 0,0 1,0-1,0 0,0 1,0 0,0-1,1 1,-2-1,1 1,0 0,0 0,0 0,0 0,0-1,-1 1,1 0,0 0,-1 0,1 0,0 1,-1-1,0 0,1 0,-1 0,0 0,1 0,-1 2,2 7,0 0,-1 0,0 0,-1 12,0-16,-2 40,0-31,1 1,3 25,0-39,2-7,3-10,25-111,-34 128,1 1,-1-1,0 0,0-1,0 1,0 0,-5 2,-1-3,12-14,3 0,1 1,0-1,1 2,0-1,1 1,20-17,-30 27,0 1,1 0,-1-1,0 1,1 0,-1-1,1 1,-1 0,1-1,-1 1,0 0,1 0,-1 0,1 0,-1-1,1 1,-1 0,1 0,-1 0,1 0,-1 0,1 0,-1 0,1 0,-1 0,1 0,-1 1,1-1,0 0,-1 1,1 0,-1-1,0 1,0 0,1 0,-1-1,0 1,0 0,0 0,0-1,0 1,0 0,0 0,0 0,0-1,-1 2,-9 35,9-34,-32 94,-16 44,44-127,-10 20,15-34,0 0,0 0,0 0,0 0,0 0,0 0,0 0,0 0,0-1,0 1,0 0,0 0,0 0,0 0,0 0,0 0,0 0,0 0,0 0,0 0,0 0,0 0,0 0,0-1,0 1,0 0,-1 0,1 0,0 0,0 0,0 0,0 0,0 0,0 0,0 0,0 0,0 0,0 0,0 0,0 0,0 0,0 0,0 0,0 0,-1 0,1 0,0 0,0 0,0 0,0 0,0 0,0 0,0 0,0 0,0 0,0 0,0 0,0 0,0 0,-1 0,1 0,0 0,1-12,2-16,27-85,-17 70,14-85,-14 71,-43 135,24-66,1-1,-1 0,-1 0,0-1,-1 0,-13 14,9-10,-20 30,18-27,5-11,11-8,0 7,-3 12,-5 5,-1 0,0-1,-20 39,-1 2,-46 107,73-167,0 0,0-1,1 1,-1 0,0 0,1 0,0 0,-1 0,1 4,0-6,0 1,0-1,0 0,0 1,0-1,0 0,0 1,0-1,1 0,-1 0,0 1,0-1,0 0,1 0,-1 1,0-1,0 0,0 0,1 1,-1-1,0 0,1 0,-1 0,0 0,0 1,1-1,-1 0,0 0,1 0,-1 0,0 0,1 0,-1 0,0 0,1 0,2 0,0-1,1 0,-1 0,0 0,0-1,0 1,0-1,0 0,-1 1,1-1,3-4,61-55,106-125,-145 154,-21 24,9-9,-1-1,-1 0,19-34,-32 51,0 0,-1 0,1 0,-1 0,1 0,-1-1,1 1,-1 0,0 0,1 0,-1-1,0 1,0 0,0 0,0-1,0 1,0 0,0 0,-1-2,0 2,1 1,-1-1,1 1,-1-1,1 1,-1 0,0-1,1 1,-1 0,1 0,-1-1,0 1,0 0,1 0,-1 0,0 0,1 0,-1 0,0 0,1 0,-1 0,0 0,-1 1,-5 1,-1 0,0 0,1 1,-10 5,1 1,1 0,0 2,0 0,1 0,0 1,-15 18,-65 91,83-105,2 0,0 0,0 1,2 1,-8 23,12-30,0 1,0-1,1 1,1 0,0 0,1 0,0 0,1 0,2 14,-3-25,0-1,0 1,0-1,0 1,0-1,0 1,0-1,0 0,0 1,0-1,1 1,-1-1,0 1,0-1,0 0,1 1,-1-1,0 0,1 1,-1-1,0 0,1 1,-1-1,0 0,1 1,-1-1,0 0,1 0,-1 0,1 1,-1-1,0 0,1 0,-1 0,1 0,-1 0,1 0,0 0,0 0,1-1,-1 0,0 0,1 0,-1 0,0 0,0 0,0 0,1 0,-1 0,1-2,22-37,-20 32,-1-1,0 1,0 0,-1-1,0 0,-1 1,0-1,0 0,-1-12,-1 6,-1 1,-1 0,0 0,-1 0,-7-15,-4-31,11 39,3 19,1 1,0-1,-1 1,1-1,0 1,-1 0,0-1,1 1,-1 0,0-1,0 1,0 0,0 0,0 0,0 0,-1-2,1 3,0 0,0-1,0 1,0 0,0 0,1-1,-1 1,0 0,0 0,0 0,0 0,0 0,0 0,0 0,0 1,1-1,-1 0,0 0,-2 1,-1 2,0 0,0-1,0 2,0-1,0 0,0 1,1-1,-4 6,-12 15,2 2,1 0,0 1,-18 45,27-47,10-23,2-6,6-9,98-146,-97 146,-11 13,-1 0,0 0,0 0,0 0,0 0,0 0,1 0,-1 0,0 0,0 0,0 0,0 0,0 0,0 0,1 0,-1 0,0 0,0 1,0-1,0 0,0 0,0 0,0 0,0 0,1 0,-1 0,0 1,0-1,0 0,0 0,0 0,0 0,0 0,0 1,0-1,0 0,0 0,0 0,0 0,0 0,0 1,0-1,0 0,0 0,0 0,0 0,0 0,0 0,-1 1,-6 31,-21 47,-65 133,85-194,0 2,1-1,2 1,0 0,-4 30,9-50,0 0,0 0,0 0,0 1,0-1,0 0,0 0,0 0,0 0,-1 1,1-1,0 0,0 0,0 0,0 1,0-1,0 0,0 0,1 0,-1 0,0 1,0-1,0 0,0 0,0 0,0 1,0-1,0 0,0 0,0 0,1 0,-1 0,0 1,0-1,0 0,0 0,0 0,1 0,-1 0,0 0,0 0,0 0,1 1,7-8,7-16,40-87,-48 96,-1-1,-1-1,-1 1,0-1,3-25,-7 37,-1 1,1 0,0 0,-1 0,0 0,0-1,0 1,0 0,0 0,0 0,-4-5,3 6,1 0,0 0,-1 0,1 0,0-1,1 1,-1 0,0 0,0-1,1 1,0-1,-1 1,1-1,0 1,0 0,0-1,1 1,-1-1,2-4,1-1,0-1,1 1,-1 0,2 0,-1 1,1-1,1 1,6-8,-12 15,0 1,0-1,0 0,0 1,0-1,0 0,0 0,0 1,0-1,0 0,0 0,0 1,0-1,0 0,0 0,0 1,0-1,1 0,-1 0,0 1,0-1,0 0,0 0,0 1,1-1,-1 0,0 0,0 0,0 1,1-1,-1 0,0 0,0 0,1 0,-1 0,0 0,0 1,1-1,-1 0,0 0,0 0,1 0,-1 0,0 0,1 0,-1 0,0 0,0 0,1 0,-1 0,0-1,0 1,1 0,-1 0,0 0,0 0,1 0,-1 0,0-1,0 1,0 0,1 0,-1 0,0-1,0 1,0 0,1 0,-1 0,0-1,-2 27,1-19,3-8,0 0,0 0,0 0,1 0,-1-1,-1 1,1 0,0-1,0 1,2-3,4-4,52-29,-38 24,37-28,-41 26,-2 0,1-2,-2 0,0 0,12-20,-20 26,1 1,0 1,17-16,-13 15,-1-2,17-21,45-72,-3-3,74-159,-108 180,-181 342,138-243,-1-1,-1 0,0-1,-13 12,15-17,8-11,11-18,-7 16,302-687,-300 676,-5 12,1 0,-1 0,2 0,4-8,-8 15,0 0,0 0,0 0,0-1,1 1,-1 0,0 0,0 0,0 0,0 0,0 0,0 0,1 0,-1 0,0 0,0 0,0 0,0 0,0 0,0 0,1 0,-1 0,0 0,0 0,0 0,0 0,0 0,0 0,1 0,-1 0,0 0,0 0,0 0,0 0,0 0,0 0,0 1,1-1,-1 0,0 0,0 0,0 0,0 0,0 0,0 0,0 1,0-1,0 0,0 0,0 0,0 0,0 0,0 0,0 1,0-1,0 0,0 0,0 0,0 0,0 0,0 1,0-1,0 0,0 0,0 0,0 0,0 0,0 0,0 1,1 12,-1-3,-1-7,1 0,0 0,-1 0,2 0,-1 1,0-1,0 0,1 0,0 0,0 0,0 0,0 0,0 0,0-1,1 1,1 3,-2-6,-1 0,0 1,1-1,-1 0,0 0,1 0,-1 0,1 1,-1-1,0 0,1 0,-1 0,1 0,-1 0,1 0,-1 0,0 0,1 0,-1 0,1 0,-1-1,0 1,1 0,-1 0,1 0,-1 0,0-1,1 1,-1 0,14-12,2-1,-15 13,-1 0,1 0,-1 0,1 0,-1 0,0 0,1 0,-1 0,1 0,-1 0,0 0,1 0,-1 0,1 0,-1 0,0 1,1-1,-1 0,1 0,-1 0,0 1,1-1,-1 0,0 1,0-1,1 0,-1 0,0 1,0-1,1 1,-1-1,0 0,0 1,0-1,0 0,1 1,-1-1,0 1,0-1,0 1,0-1,3 15,-1 0,0 1,-2-1,1 0,-2 0,0 0,-1 1,0-1,-6 18,5-21,-2 0,1 0,-2-1,1 1,-2-1,-14 20,-54 56,67-79,-26 27,18-20,1 1,1 0,-21 31,27-37,1 0,-1-1,0 0,-1-1,0 0,-1 0,0-1,-11 7,6-4,0 1,-18 17,15-8,0 1,1 1,1 1,-21 39,-41 107,-5 9,68-150,10-17,-1 0,-1 0,1-1,-2 1,-9 9,9-14,5-9,9-15,61-71,-35 48,37-63,-32 44,-20 35,-2-1,17-37,-11 17,-14 33,0 0,-1-1,-1 0,4-17,-4 12,1 1,0 0,1 1,1 0,1 0,0 0,23-28,65-85,40-59,-126 171,17-23,-27 39,1 0,0 1,-1-1,1 0,0 1,0 0,0-1,0 1,0 0,0 0,0 0,0 0,1 0,-1 1,0-1,1 1,2-1,-4 1,0 0,0 0,0 0,-1 0,1 0,0 0,0 1,0-1,0 0,-1 0,1 1,0-1,0 1,0-1,-1 0,1 1,0-1,-1 1,1 0,0-1,-1 1,1 0,-1-1,1 1,-1 0,1 0,-1-1,1 1,-1 0,0 0,1 0,-1-1,0 1,0 0,0 0,0 0,0 0,0 0,0 0,0-1,0 1,0 0,0 0,-1 1,0 2,1 0,-2 0,1 0,0 0,-1 0,0 0,0-1,-3 6,-16 16,-37 36,11-13,-117 121,149-152,0 0,1 2,1-1,1 2,-17 37,19-36,-1-1,0 0,-2-1,0 0,-23 25,23-32,0 1,1 0,1 1,0 0,1 1,1 0,0 0,1 1,0 0,-8 29,-4 14,-45 92,-3 6,54-117,-49 121,59-154,-1 0,0-1,0 0,0 0,0 0,-1-1,0 0,0 0,0 0,-1-1,0 0,-13 7,-18 11,36-20,1-1,-1 0,0 0,1 0,-1 0,0 0,0 0,1-1,-1 1,0 0,0-1,0 0,-4 1,6-1,-1 0,1 0,0-1,-1 1,1 0,0 0,-1 0,1-1,0 1,-1 0,1 0,0-1,-1 1,1 0,0-1,0 1,0 0,-1-1,1 1,0 0,0-1,0 1,0-1,-1 0,2-19,1 9,1 0,0 0,1 0,1 1,6-13,-94 155,-23 40,139-206,198-285,-215 298,-9 11,-29 24,-41 37,48-36,-1-2,-1 0,0 0,-1-2,-19 10,35-20,1-1,-1 1,1-1,-1 1,1-1,-1 0,1 1,-1-1,1 0,-1 0,-3 0,5-1,-1 1,1 0,-1 0,0 0,1-1,-1 1,1 0,-1-1,1 1,-1 0,1-1,-1 1,1-1,0 1,-1-1,1 1,0-1,-1 1,1-1,0 1,0-1,-1 0,0-2,1-1,0 1,0-1,0 1,0 0,0-1,1 1,-1-1,1 1,0 0,1-4,8-19,1 1,19-33,-15 31,21-54,-35 80,-1 0,1 0,-1-1,1 1,-1 0,0 0,1 0,-1 0,0 0,0-1,0 1,0 0,0 0,0 0,0-1,0 1,-1 0,1 0,0 0,-1 0,1 0,-1 0,1-1,-2 0,1 1,0 1,0-1,0 1,-1-1,1 1,0 0,0 0,0-1,-1 1,1 0,0 0,0 0,-1 0,1 0,0 1,0-1,-1 0,-1 1,-6 2,1 1,-1 0,1 0,-16 10,17-8,1-1,0 1,0 0,0 0,1 1,0 0,0 0,0 0,1 0,0 1,1-1,-4 13,-1 8,2 0,-5 39,7-36,-24 289,27-307,1-13,0-1,0 1,1 0,-1 0,0 0,0 0,0 0,0 0,0 0,0 0,0 0,0 0,0 0,0 0,1 0,-1 0,0 0,0 0,0 0,0 0,0 0,0 0,0 0,0 0,0 0,0 0,0 0,1 0,-1 0,0 0,0 0,0 0,0 0,0 1,0-1,0 0,0 0,0 0,0 0,0 0,0 0,0 0,0 0,0 0,0 0,1 0,-1 0,0 1,0-1,0 0,0 0,0 0,0 0,0 0,0 0,0 0,0 0,0 0,0 0,0 1,-1-1,1 0,0 0,0 0,0 0,0 0,8-10,15-26,-14 21,5-8,0-1,16-40,-20 42,-1 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13:25:34.51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0,'4'0,"6"0,6 0,5 0,2 0,3 0,1 0,0 0,1 0,-1 0,0 0,-1 0,1 0,-1 0,0 0,0 0,1 0,-1 0,0 0,0 0,0 0,0 0,0 0,1 0,3 0,2 0,0 0,-5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13:25:42.71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64,'0'-5,"4"-1,7 1,5 0,4 2,4 1,2 1,5 0,2 6,-4 5,1 2,0-2,0-2,-1-3,-1-1,-1-3,0-1,-1 0,0 0,0-1,0 1,0 0,-4-5,-2-1,-4-4,0 0,-4-4,-2-3,0 2,-1 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13:25:46.5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27,'5'0,"5"-5,6 0,5-1,3 2,2 1,1 1,0 1,5 0,1 1,-1 0,-1 1,-1-1,-2 0,0 0,-2 0,0 0,1 0,-2 0,1 0,0 0,0 0,-4 5,-2 0,0 1,2-2,-3-1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13:26:06.137"/>
    </inkml:context>
    <inkml:brush xml:id="br0">
      <inkml:brushProperty name="width" value="0.1" units="cm"/>
      <inkml:brushProperty name="height" value="0.1" units="cm"/>
      <inkml:brushProperty name="color" value="#FFFFFF"/>
      <inkml:brushProperty name="ignorePressure" value="1"/>
    </inkml:brush>
  </inkml:definitions>
  <inkml:trace contextRef="#ctx0" brushRef="#br0">537 620,'1'15,"-1"-15,0 0,0 0,0 0,0 0,0 0,0 0,0 0,0 0,0 0,0 0,0-1,0 1,0 0,0 0,0 0,0 0,0 0,0 0,1 0,-1 0,0 0,0 0,0 0,0 0,0 0,0 0,0 0,0 0,0 0,0 0,0 0,0 0,0 0,0 0,0 0,1 0,-1 0,0 0,0 0,0 0,0 0,0 0,0 0,0 0,0 0,0 0,0 0,0 0,0 0,0 0,0 0,0 0,0 0,1 0,-1 0,0 1,0-1,0 0,0 0,0 0,0 0,0 0,0 0,0 0,0 0,0 0,8-23,-3 9,-1 4,1 1,0 0,0 0,1 0,9-9,-8 9,0 0,0 0,-1-1,6-13,-2 3,17-27,-16 36,-11 11,0 0,1 0,-1 0,0 0,1 0,-1 0,0 0,1 0,-1 0,0 0,0 0,1 0,-1 0,0 0,0 1,1-1,-1 0,0 0,0 0,1 0,-1 1,0-1,0 0,0 0,0 1,1-1,-1 0,0 0,0 1,7 26,-7-25,0-9,1 1,-1-1,1 1,0-1,3-11,16-49,-6 23,-9 24,2-1,1 1,1 1,0 0,1 0,1 1,1 0,27-31,-18 21,6-6,-27 34,0 0,0 0,0 0,0 0,0 0,0 0,0-1,1 1,-1 0,0 0,0 0,0 0,0 0,0 0,0 0,0 0,1 0,-1 0,0 0,0 0,0 0,0 0,0 0,0 0,1 0,-1 0,0 0,0 0,0 0,0 0,0 0,0 0,1 0,-1 0,0 0,0 0,0 0,0 0,0 1,0-1,0 0,0 0,1 0,-1 0,0 0,0 0,0 0,0 0,0 1,0-1,0 0,0 0,0 0,0 0,0 0,0 0,0 0,0 1,0-1,1 14,-5 14,-6 8,-1-1,-3 0,-22 43,30-62,0 1,1 0,-4 22,4-16,-10 27,13-43,-1-1,0 0,0 0,0 0,-1 0,0-1,0 1,-8 7,-36 28,27-24,-34 37,7-2,-67 55,112-104,0 0,0 0,1 0,-1 0,-3 7,5-10,1 1,0-1,0 0,0 0,0 0,0 1,0-1,0 0,-1 0,1 0,0 1,0-1,0 0,0 0,0 1,0-1,0 0,0 0,0 1,0-1,0 0,0 0,0 1,0-1,1 0,-1 0,0 0,0 1,0-1,0 0,0 0,0 0,1 1,-1-1,0 0,18-3,-11 0,-1-1,1 1,0-2,9-7,1-1,-9 10,-11 10,-11 12,-27 20,-2-2,-1-2,-53 31,91-63,1 1,0 0,0 0,0 0,0 0,1 1,-1 0,1 0,0 0,1 0,-1 1,1 0,0-1,1 1,-1 0,1 1,-2 10,4-17,0 0,0 0,0 0,0 0,0 0,0 1,0-1,1 0,-1 0,0 0,0 0,0 0,0 0,0 0,0 0,0 0,0 0,1 0,-1 1,0-1,0 0,0 0,0 0,0 0,0 0,1 0,-1 0,0 0,0 0,0 0,0 0,0 0,0 0,1 0,-1 0,0 0,0-1,0 1,0 0,0 0,0 0,0 0,1 0,-1 0,0 0,0 0,0 0,0 0,0 0,0-1,0 1,0 0,0 0,0 0,0 0,1 0,-1 0,0-1,0 1,0 0,0 0,0 0,0 0,0 0,10-11,225-269,-232 278,18-28,-20 30,-1-1,1 1,-1-1,1 1,-1-1,0 1,1-1,-1 0,0 1,1-1,-1 0,0 1,0-1,1 0,-1 0,0 1,0-1,0 0,0 0,0 1,0-1,0 0,0 1,-1-1,1 0,0 0,0 1,0-1,-1 0,1 1,0-1,-1 0,1 1,-1-1,1 1,-1-2,0 2,0 0,0 0,0 0,0 0,0 0,0 0,0 0,0 0,0 0,0 0,0 0,0 1,1-1,-1 0,0 1,0-1,0 1,0-1,-1 2,-18 13,11-8,8-6,0 0,0 0,0 0,-1 0,1-1,0 1,-1 0,1-1,0 1,-1-1,1 1,-1-1,1 0,-1 1,1-1,-1 0,1 0,-1 0,0 0,1-1,-1 1,1 0,-1 0,1-1,0 1,-1-1,-1-1,2 2,1 0,-1 0,1 0,0 0,-1 0,1 0,-1 0,1 0,0 0,-1 0,1 0,-1 1,1-1,0 0,-1 0,1 0,0 0,-1 1,1-1,0 0,-1 0,1 1,0-1,-1 0,1 1,0-1,0 0,-1 1,1-1,0 0,0 1,0-1,0 1,-1-1,1 0,0 1,-9 23,6-15,-1-2,0 1,-1-1,1 0,-1 0,-1-1,1 0,-1 0,0 0,-1 0,1-1,-1 0,0 0,0-1,-14 6,20-10,0 1,-1-1,1 0,0 0,0 0,-1 0,1-1,0 1,0 0,0 0,-1-1,1 1,0-1,0 1,0-1,0 1,0-1,0 0,0 1,0-1,0 0,0 0,0 0,0 0,0 0,1 0,-1 0,0 0,1 0,-1-1,-13-13,17 14,0 0,-1 0,1 0,0-1,-1 1,1 0,2-3,0 1,30-24,-6 4,-19 28,-8-3,-6-4,2 1,0 0,-1 0,1 1,0-1,0 1,-1 0,1-1,0 1,0 0,-1 0,1 1,-3-1,3 1,1-1,-1 1,0-1,1 0,-1 0,0 0,1 0,-1 0,0 0,1 0,-1-1,1 1,-1 0,0-1,1 0,-1 1,1-1,-1 0,1 0,0 0,-1 1,0-3,1 2,1 0,-1 0,1 0,0 0,0 0,0 0,-1-1,1 1,0 0,0 0,0 0,1 0,-1 0,0-1,0 1,1 0,-1 0,1 0,-1 0,1 0,-1 0,1 0,1-2,18-22,-18 23,10-11,-2-1,13-21,7-10,-29 45,-1-1,0 1,0 0,0-1,0 1,1 0,-1 0,0-1,0 1,1 0,-1 0,0-1,0 1,1 0,-1 0,0-1,1 1,-1 0,0 0,1 0,-1 0,0 0,1 0,-1 0,0 0,1-1,0 1,1 9,-6 18,1-11,-1 0,0-1,-1 1,-1-1,0 0,-1 0,-1-1,-17 25,20-33,1-1,0 1,0 1,0-1,1 0,-1 1,2 0,-3 7,1 3,-4 34,2-8,2-25,-1-1,-8 20,8-23,0 0,1 0,1 0,-3 16,6-30,1 0,-1 0,0 0,0 0,0 0,0 0,0 0,0 0,0 0,1 0,-1 0,0 0,0 0,0 0,0 0,0 0,0 0,1 0,-1 0,0 0,0 0,0 0,0 0,0 0,0 0,0 0,0 0,1 1,-1-1,0 0,0 0,0 0,0 0,0 0,0 0,0 0,0 0,0 0,0 1,0-1,0 0,0 0,0 0,0 0,0 0,0 0,0 0,0 1,0-1,0 0,0 0,0 0,0 0,0 0,0 0,0 1,0-1,0 0,0 0,0 0,0 0,0 0,0 0,0 0,10-13,17-36,-17 30,0 1,-7 12,-1 0,2 0,-1 0,1 1,0-1,0 1,8-8,-12 13,0 0,0 0,0 0,0 0,0 0,1 0,-1 0,0 0,0 0,0 0,0 0,0 0,0 0,0 0,1 0,-1 0,0 0,0 0,0 0,0 0,0 0,0 0,0 1,0-1,0 0,0 0,1 0,-1 0,0 0,0 0,0 0,0 0,0 0,0 0,0 1,0-1,0 0,0 0,0 0,0 0,0 0,0 0,0 0,0 1,0-1,0 0,0 0,0 0,0 0,0 0,0 0,0 0,0 0,0 1,0-1,0 0,0 0,-1 0,1 0,0 0,0 0,-2 9,-2 1,-1 0,0-1,-1 0,-6 9,-7 10,19-27,0 0,0 0,-1 0,1-1,0 1,-1 0,1 0,-1 0,1-1,-1 1,1 0,-1-1,0 1,1-1,-1 1,0 0,1-1,-1 1,0-1,0 0,1 1,-1-1,0 0,-1 1,1-2,0 0,1 0,-1 0,0 0,1 0,-1 0,1 0,-1 0,1 0,-1 0,1 0,0 0,0-2,-1 1,1-1,-1 1,0 0,0-1,0 1,0 0,0 0,0 0,-1 0,1 0,0 0,-3-2,1 2,-1 1,1-1,-1 1,1 0,-1 0,0 0,1 0,-1 1,0 0,0 0,0 0,1 0,-1 0,0 1,0-1,-3 2,-4 1,1 0,-1 0,1 1,-14 7,10-1,0 0,-21 20,26-21,26-22,-1-1,0 0,23-27,-5 4,1-3,-24 28,0 0,0 0,23-17,-21 19,10-7,-1 2,36-18,-57 32,0 0,1 1,-1-1,1 1,-1-1,1 1,-1 0,1-1,-1 1,1 0,-1 0,1 0,-1 0,1 0,2 1,-3-1,0 1,-1-1,1 1,0-1,-1 1,1-1,0 1,-1-1,1 1,-1 0,1-1,-1 1,1 0,-1-1,1 1,-1 0,0 0,0-1,1 1,-1 2,1 1,-1 1,0 0,0 0,0 0,-1 0,1-1,-1 1,-2 6,-6 14,0-1,-20 35,18-37,6-5,4-16,1-1,0 0,0 0,0 0,0 1,0-1,0 0,0 0,1 1,-1-1,0 0,0 0,0 0,0 1,0-1,0 0,0 0,0 0,0 1,1-1,-1 0,0 0,0 0,0 0,0 1,0-1,1 0,-1 0,0 0,0 0,0 0,1 0,-1 0,0 1,2-2,0 1,-1 0,1-1,-1 0,1 1,-1-1,1 0,-1 1,0-1,1 0,-1 0,0 0,0 0,1 0,0-2,117-126,-96 101,-2 0,34-61,-51 81,2-2,-1 0,0-1,-1 0,4-13,-8 24,1-1,-1 1,0-1,0 1,1-1,-1 1,0-1,0 1,0-1,0 1,0-1,0 0,0 1,0-1,0 1,0-1,0 1,0-1,0 1,-1-1,1 1,0-1,0 0,-1 1,1 0,0-1,0 1,-1-1,1 1,-1-1,1 1,0 0,-1-1,1 1,-1 0,1-1,-1 1,1 0,-1 0,1-1,-1 1,1 0,-1 0,1 0,-1 0,0 0,1 0,-1 0,1 0,-1 0,1 0,-1 0,0 0,1 0,-1 0,1 0,-1 1,1-1,-1 0,0 1,-35 17,34-17,-54 38,2 2,-90 88,144-128,-20 16,2 2,0 0,0 1,2 1,1 0,-16 30,10-12,-13 29,33-64,3-5,6-10,6-8,-26 32,0 1,1-1,0 2,1 0,-14 28,22-40,-9 23,11-25,0-1,-1 1,1-1,0 1,0-1,0 0,0 1,0-1,0 1,1-1,-1 1,0-1,0 1,0-1,0 0,0 1,1-1,-1 1,0-1,0 0,1 1,-1-1,0 0,1 1,-1-1,0 0,1 0,-1 1,0-1,1 0,-1 0,1 0,-1 1,0-1,1 0,-1 0,1 0,-1 0,1 0,-1 0,1 0,-1 0,0 0,1 0,-1 0,1 0,-1 0,1 0,-1 0,0 0,1-1,-1 1,1 0,0-1,9-2,0-1,-1 0,1-1,-1 0,0-1,0 0,-1 0,0-1,0 0,0 0,-1-1,8-10,-2-2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13:26:09.557"/>
    </inkml:context>
    <inkml:brush xml:id="br0">
      <inkml:brushProperty name="width" value="0.1" units="cm"/>
      <inkml:brushProperty name="height" value="0.1" units="cm"/>
      <inkml:brushProperty name="color" value="#FFFFFF"/>
      <inkml:brushProperty name="ignorePressure" value="1"/>
    </inkml:brush>
  </inkml:definitions>
  <inkml:trace contextRef="#ctx0" brushRef="#br0">11 160,'-4'4,"-2"-2,5-7,7-1,3-6,3-4,1-9,2 0,3 5,3 1,-3-1,-3 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13:26:14.748"/>
    </inkml:context>
    <inkml:brush xml:id="br0">
      <inkml:brushProperty name="width" value="0.1" units="cm"/>
      <inkml:brushProperty name="height" value="0.1" units="cm"/>
      <inkml:brushProperty name="color" value="#FFFFFF"/>
      <inkml:brushProperty name="ignorePressure" value="1"/>
    </inkml:brush>
  </inkml:definitions>
  <inkml:trace contextRef="#ctx0" brushRef="#br0">438 112,'-30'28,"-39"30,59-50,-1-1,-1 0,1 0,-1-1,0-1,-1 0,-20 5,31-9,0 0,1-1,-1 0,0 0,0 1,0-1,1 0,-1 0,0-1,0 1,0 0,1 0,-1-1,0 1,0-1,1 0,-1 1,1-1,-1 0,1 0,-1 0,1 0,-3-2,4 1,-1 1,0-1,0 1,1-1,-1 1,1-1,0 0,-1 1,1-1,0 0,0 1,0-1,0 0,0 1,0-1,1 0,-1 0,0 1,1-1,-1 1,1-1,0 1,0-1,-1 1,2-2,3-5,-1 1,2 0,-1 0,0 1,1-1,13-9,45-30,-47 36,0-1,-2-1,25-23,-37 31,16-14,-19 18,1-1,-1 0,1 1,0-1,-1 1,1-1,0 1,0 0,-1-1,1 1,0 0,0 0,0-1,-1 1,1 0,0 0,0 0,0 0,0 0,0 0,-1 0,1 0,2 1,-3-1,0 1,1-1,-1 1,1 0,-1-1,0 1,0 0,1-1,-1 1,0 0,0-1,0 1,0 0,0 0,0-1,0 1,0 0,0-1,0 1,0 0,-1 0,1-1,0 1,0 0,-1-1,1 1,0-1,-1 2,-11 21,10-21,-22 39,-3 0,-59 68,71-92,4-7,1 1,1 0,-1 1,-11 21,21-33,-1 0,1 1,0-1,0 0,0 0,0 1,0-1,-1 0,1 1,0-1,0 0,0 1,0-1,0 0,0 0,0 1,0-1,0 0,0 1,0-1,0 0,1 1,-1-1,0 0,0 0,0 1,0-1,0 0,1 0,-1 1,0-1,0 0,0 0,1 1,-1-1,0 0,0 0,1 0,-1 0,0 1,1-1,18 1,19-9,-30 6,-1-1,1 1,-1 0,14-1,-21 3,1 0,-1 0,1 0,0 0,-1 0,1 0,-1 0,1 0,-1 0,1 0,-1 0,1 0,-1 1,1-1,-1 0,1 0,-1 1,1-1,-1 0,1 1,-1-1,0 0,1 1,0 0,-1 0,0 0,0 0,0 0,0 0,0 0,0 0,0 0,-1 0,1 0,0 0,-1 0,1 0,0 0,-1 0,1 0,-1 0,1-1,-2 3,-5 4,0 1,0-1,-1 0,0-1,0 0,0 0,-1 0,-10 4,-14 9,4 3,-14 8,53-47,-6 13,0-1,0 1,-1-1,0 0,4-8,-33 37,15-9,1 0,1 1,0 0,1 1,-7 21,9-20,-1-1,-1-1,0 0,-2 0,-14 20,14-28,2-4</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3C9BF3-E2E9-4B6E-A8CA-7899DB71E28D}"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0BFAD-75A0-42D3-BF2A-7CB4C94A833F}" type="slidenum">
              <a:rPr lang="en-US" smtClean="0"/>
              <a:t>‹#›</a:t>
            </a:fld>
            <a:endParaRPr lang="en-US"/>
          </a:p>
        </p:txBody>
      </p:sp>
    </p:spTree>
    <p:extLst>
      <p:ext uri="{BB962C8B-B14F-4D97-AF65-F5344CB8AC3E}">
        <p14:creationId xmlns:p14="http://schemas.microsoft.com/office/powerpoint/2010/main" val="644108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3C9BF3-E2E9-4B6E-A8CA-7899DB71E28D}"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0BFAD-75A0-42D3-BF2A-7CB4C94A833F}" type="slidenum">
              <a:rPr lang="en-US" smtClean="0"/>
              <a:t>‹#›</a:t>
            </a:fld>
            <a:endParaRPr lang="en-US"/>
          </a:p>
        </p:txBody>
      </p:sp>
    </p:spTree>
    <p:extLst>
      <p:ext uri="{BB962C8B-B14F-4D97-AF65-F5344CB8AC3E}">
        <p14:creationId xmlns:p14="http://schemas.microsoft.com/office/powerpoint/2010/main" val="388703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3C9BF3-E2E9-4B6E-A8CA-7899DB71E28D}"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0BFAD-75A0-42D3-BF2A-7CB4C94A833F}" type="slidenum">
              <a:rPr lang="en-US" smtClean="0"/>
              <a:t>‹#›</a:t>
            </a:fld>
            <a:endParaRPr lang="en-US"/>
          </a:p>
        </p:txBody>
      </p:sp>
    </p:spTree>
    <p:extLst>
      <p:ext uri="{BB962C8B-B14F-4D97-AF65-F5344CB8AC3E}">
        <p14:creationId xmlns:p14="http://schemas.microsoft.com/office/powerpoint/2010/main" val="211253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3C9BF3-E2E9-4B6E-A8CA-7899DB71E28D}"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0BFAD-75A0-42D3-BF2A-7CB4C94A833F}" type="slidenum">
              <a:rPr lang="en-US" smtClean="0"/>
              <a:t>‹#›</a:t>
            </a:fld>
            <a:endParaRPr lang="en-US"/>
          </a:p>
        </p:txBody>
      </p:sp>
    </p:spTree>
    <p:extLst>
      <p:ext uri="{BB962C8B-B14F-4D97-AF65-F5344CB8AC3E}">
        <p14:creationId xmlns:p14="http://schemas.microsoft.com/office/powerpoint/2010/main" val="333821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C9BF3-E2E9-4B6E-A8CA-7899DB71E28D}"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0BFAD-75A0-42D3-BF2A-7CB4C94A833F}" type="slidenum">
              <a:rPr lang="en-US" smtClean="0"/>
              <a:t>‹#›</a:t>
            </a:fld>
            <a:endParaRPr lang="en-US"/>
          </a:p>
        </p:txBody>
      </p:sp>
    </p:spTree>
    <p:extLst>
      <p:ext uri="{BB962C8B-B14F-4D97-AF65-F5344CB8AC3E}">
        <p14:creationId xmlns:p14="http://schemas.microsoft.com/office/powerpoint/2010/main" val="2701614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3C9BF3-E2E9-4B6E-A8CA-7899DB71E28D}"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00BFAD-75A0-42D3-BF2A-7CB4C94A833F}" type="slidenum">
              <a:rPr lang="en-US" smtClean="0"/>
              <a:t>‹#›</a:t>
            </a:fld>
            <a:endParaRPr lang="en-US"/>
          </a:p>
        </p:txBody>
      </p:sp>
    </p:spTree>
    <p:extLst>
      <p:ext uri="{BB962C8B-B14F-4D97-AF65-F5344CB8AC3E}">
        <p14:creationId xmlns:p14="http://schemas.microsoft.com/office/powerpoint/2010/main" val="103065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3C9BF3-E2E9-4B6E-A8CA-7899DB71E28D}" type="datetimeFigureOut">
              <a:rPr lang="en-US" smtClean="0"/>
              <a:t>10/23/2020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00BFAD-75A0-42D3-BF2A-7CB4C94A833F}" type="slidenum">
              <a:rPr lang="en-US" smtClean="0"/>
              <a:t>‹#›</a:t>
            </a:fld>
            <a:endParaRPr lang="en-US"/>
          </a:p>
        </p:txBody>
      </p:sp>
    </p:spTree>
    <p:extLst>
      <p:ext uri="{BB962C8B-B14F-4D97-AF65-F5344CB8AC3E}">
        <p14:creationId xmlns:p14="http://schemas.microsoft.com/office/powerpoint/2010/main" val="213351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3C9BF3-E2E9-4B6E-A8CA-7899DB71E28D}" type="datetimeFigureOut">
              <a:rPr lang="en-US" smtClean="0"/>
              <a:t>10/23/2020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00BFAD-75A0-42D3-BF2A-7CB4C94A833F}" type="slidenum">
              <a:rPr lang="en-US" smtClean="0"/>
              <a:t>‹#›</a:t>
            </a:fld>
            <a:endParaRPr lang="en-US"/>
          </a:p>
        </p:txBody>
      </p:sp>
    </p:spTree>
    <p:extLst>
      <p:ext uri="{BB962C8B-B14F-4D97-AF65-F5344CB8AC3E}">
        <p14:creationId xmlns:p14="http://schemas.microsoft.com/office/powerpoint/2010/main" val="3864997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C9BF3-E2E9-4B6E-A8CA-7899DB71E28D}" type="datetimeFigureOut">
              <a:rPr lang="en-US" smtClean="0"/>
              <a:t>10/23/2020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00BFAD-75A0-42D3-BF2A-7CB4C94A833F}" type="slidenum">
              <a:rPr lang="en-US" smtClean="0"/>
              <a:t>‹#›</a:t>
            </a:fld>
            <a:endParaRPr lang="en-US"/>
          </a:p>
        </p:txBody>
      </p:sp>
    </p:spTree>
    <p:extLst>
      <p:ext uri="{BB962C8B-B14F-4D97-AF65-F5344CB8AC3E}">
        <p14:creationId xmlns:p14="http://schemas.microsoft.com/office/powerpoint/2010/main" val="4131935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C9BF3-E2E9-4B6E-A8CA-7899DB71E28D}"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00BFAD-75A0-42D3-BF2A-7CB4C94A833F}" type="slidenum">
              <a:rPr lang="en-US" smtClean="0"/>
              <a:t>‹#›</a:t>
            </a:fld>
            <a:endParaRPr lang="en-US"/>
          </a:p>
        </p:txBody>
      </p:sp>
    </p:spTree>
    <p:extLst>
      <p:ext uri="{BB962C8B-B14F-4D97-AF65-F5344CB8AC3E}">
        <p14:creationId xmlns:p14="http://schemas.microsoft.com/office/powerpoint/2010/main" val="972723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C9BF3-E2E9-4B6E-A8CA-7899DB71E28D}"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00BFAD-75A0-42D3-BF2A-7CB4C94A833F}" type="slidenum">
              <a:rPr lang="en-US" smtClean="0"/>
              <a:t>‹#›</a:t>
            </a:fld>
            <a:endParaRPr lang="en-US"/>
          </a:p>
        </p:txBody>
      </p:sp>
    </p:spTree>
    <p:extLst>
      <p:ext uri="{BB962C8B-B14F-4D97-AF65-F5344CB8AC3E}">
        <p14:creationId xmlns:p14="http://schemas.microsoft.com/office/powerpoint/2010/main" val="143812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C9BF3-E2E9-4B6E-A8CA-7899DB71E28D}" type="datetimeFigureOut">
              <a:rPr lang="en-US" smtClean="0"/>
              <a:t>10/23/2020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0BFAD-75A0-42D3-BF2A-7CB4C94A833F}" type="slidenum">
              <a:rPr lang="en-US" smtClean="0"/>
              <a:t>‹#›</a:t>
            </a:fld>
            <a:endParaRPr lang="en-US"/>
          </a:p>
        </p:txBody>
      </p:sp>
    </p:spTree>
    <p:extLst>
      <p:ext uri="{BB962C8B-B14F-4D97-AF65-F5344CB8AC3E}">
        <p14:creationId xmlns:p14="http://schemas.microsoft.com/office/powerpoint/2010/main" val="1569665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customXml" Target="../ink/ink5.xml"/><Relationship Id="rId18" Type="http://schemas.openxmlformats.org/officeDocument/2006/relationships/image" Target="../media/image32.png"/><Relationship Id="rId3" Type="http://schemas.openxmlformats.org/officeDocument/2006/relationships/image" Target="../media/image24.pn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29.png"/><Relationship Id="rId17" Type="http://schemas.openxmlformats.org/officeDocument/2006/relationships/customXml" Target="../ink/ink7.xml"/><Relationship Id="rId2" Type="http://schemas.openxmlformats.org/officeDocument/2006/relationships/image" Target="../media/image23.png"/><Relationship Id="rId16" Type="http://schemas.openxmlformats.org/officeDocument/2006/relationships/image" Target="../media/image31.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customXml" Target="../ink/ink4.xml"/><Relationship Id="rId24" Type="http://schemas.openxmlformats.org/officeDocument/2006/relationships/image" Target="../media/image35.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10" Type="http://schemas.openxmlformats.org/officeDocument/2006/relationships/image" Target="../media/image28.png"/><Relationship Id="rId19" Type="http://schemas.openxmlformats.org/officeDocument/2006/relationships/customXml" Target="../ink/ink8.xml"/><Relationship Id="rId4" Type="http://schemas.openxmlformats.org/officeDocument/2006/relationships/image" Target="../media/image25.png"/><Relationship Id="rId9" Type="http://schemas.openxmlformats.org/officeDocument/2006/relationships/customXml" Target="../ink/ink3.xml"/><Relationship Id="rId14" Type="http://schemas.openxmlformats.org/officeDocument/2006/relationships/image" Target="../media/image30.png"/><Relationship Id="rId22"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gif"/></Relationships>
</file>

<file path=ppt/slides/_rels/slide1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7030" y="3670477"/>
            <a:ext cx="9144000" cy="1088735"/>
          </a:xfrm>
        </p:spPr>
        <p:txBody>
          <a:bodyPr>
            <a:normAutofit fontScale="90000"/>
          </a:bodyPr>
          <a:lstStyle/>
          <a:p>
            <a:r>
              <a:rPr lang="en-US" b="1" dirty="0">
                <a:solidFill>
                  <a:srgbClr val="7030A0"/>
                </a:solidFill>
                <a:latin typeface="Aharoni" panose="02010803020104030203" pitchFamily="2" charset="-79"/>
                <a:cs typeface="Aharoni" panose="02010803020104030203" pitchFamily="2" charset="-79"/>
              </a:rPr>
              <a:t>Mail Merge Magic</a:t>
            </a:r>
            <a:br>
              <a:rPr lang="en-US" b="1" dirty="0">
                <a:solidFill>
                  <a:srgbClr val="7030A0"/>
                </a:solidFill>
                <a:latin typeface="Aharoni" panose="02010803020104030203" pitchFamily="2" charset="-79"/>
                <a:cs typeface="Aharoni" panose="02010803020104030203" pitchFamily="2" charset="-79"/>
              </a:rPr>
            </a:br>
            <a:r>
              <a:rPr lang="en-US" b="1" dirty="0">
                <a:solidFill>
                  <a:srgbClr val="7030A0"/>
                </a:solidFill>
                <a:latin typeface="Aharoni" panose="02010803020104030203" pitchFamily="2" charset="-79"/>
                <a:cs typeface="Aharoni" panose="02010803020104030203" pitchFamily="2" charset="-79"/>
              </a:rPr>
              <a:t>With Macros</a:t>
            </a:r>
            <a:br>
              <a:rPr lang="en-US" b="1" dirty="0">
                <a:solidFill>
                  <a:srgbClr val="7030A0"/>
                </a:solidFill>
                <a:latin typeface="Aharoni" panose="02010803020104030203" pitchFamily="2" charset="-79"/>
                <a:cs typeface="Aharoni" panose="02010803020104030203" pitchFamily="2" charset="-79"/>
              </a:rPr>
            </a:br>
            <a:r>
              <a:rPr lang="en-US" b="1" dirty="0">
                <a:solidFill>
                  <a:srgbClr val="7030A0"/>
                </a:solidFill>
                <a:latin typeface="Aharoni" panose="02010803020104030203" pitchFamily="2" charset="-79"/>
                <a:cs typeface="Aharoni" panose="02010803020104030203" pitchFamily="2" charset="-79"/>
              </a:rPr>
              <a:t>Video on https://www.youtube.com/watch?v=euHZy1jxWPw</a:t>
            </a:r>
          </a:p>
        </p:txBody>
      </p:sp>
      <p:sp>
        <p:nvSpPr>
          <p:cNvPr id="3" name="Subtitle 2"/>
          <p:cNvSpPr>
            <a:spLocks noGrp="1"/>
          </p:cNvSpPr>
          <p:nvPr>
            <p:ph type="subTitle" idx="1"/>
          </p:nvPr>
        </p:nvSpPr>
        <p:spPr>
          <a:xfrm>
            <a:off x="1523999" y="4759212"/>
            <a:ext cx="9144000" cy="1110802"/>
          </a:xfrm>
        </p:spPr>
        <p:txBody>
          <a:bodyPr>
            <a:noAutofit/>
          </a:bodyPr>
          <a:lstStyle/>
          <a:p>
            <a:r>
              <a:rPr lang="en-US" sz="3200"/>
              <a:t>Exporting Student Information from VSA</a:t>
            </a:r>
          </a:p>
          <a:p>
            <a:r>
              <a:rPr lang="en-US" sz="3200"/>
              <a:t> to set up spreadsheets for </a:t>
            </a:r>
          </a:p>
          <a:p>
            <a:r>
              <a:rPr lang="en-US" sz="3200"/>
              <a:t>Mail Merge with Macros!</a:t>
            </a:r>
          </a:p>
        </p:txBody>
      </p:sp>
    </p:spTree>
    <p:extLst>
      <p:ext uri="{BB962C8B-B14F-4D97-AF65-F5344CB8AC3E}">
        <p14:creationId xmlns:p14="http://schemas.microsoft.com/office/powerpoint/2010/main" val="3703128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721369" y="4215293"/>
            <a:ext cx="7505700" cy="2590800"/>
          </a:xfrm>
          <a:prstGeom prst="rect">
            <a:avLst/>
          </a:prstGeom>
        </p:spPr>
      </p:pic>
      <p:sp>
        <p:nvSpPr>
          <p:cNvPr id="2" name="Rectangle 1"/>
          <p:cNvSpPr/>
          <p:nvPr/>
        </p:nvSpPr>
        <p:spPr>
          <a:xfrm>
            <a:off x="270456" y="342972"/>
            <a:ext cx="10032643" cy="1084015"/>
          </a:xfrm>
          <a:prstGeom prst="rect">
            <a:avLst/>
          </a:prstGeom>
        </p:spPr>
        <p:txBody>
          <a:bodyPr wrap="square">
            <a:spAutoFit/>
          </a:bodyPr>
          <a:lstStyle/>
          <a:p>
            <a:pPr algn="ctr">
              <a:lnSpc>
                <a:spcPct val="107000"/>
              </a:lnSpc>
              <a:spcAft>
                <a:spcPts val="800"/>
              </a:spcAft>
            </a:pPr>
            <a:r>
              <a:rPr lang="en-US">
                <a:effectLst/>
                <a:latin typeface="Calibri" panose="020F0502020204030204" pitchFamily="34" charset="0"/>
                <a:ea typeface="Calibri" panose="020F0502020204030204" pitchFamily="34" charset="0"/>
                <a:cs typeface="Times New Roman" panose="02020603050405020304" pitchFamily="18" charset="0"/>
              </a:rPr>
              <a:t>Insert three blank columns right after the student name column. ( Highlight a column by holding the mouse down as you scroll across the letter at the top of the column, then right click, and select insert.)  </a:t>
            </a:r>
          </a:p>
          <a:p>
            <a:pPr algn="ctr">
              <a:lnSpc>
                <a:spcPct val="107000"/>
              </a:lnSpc>
              <a:spcAft>
                <a:spcPts val="800"/>
              </a:spcAft>
            </a:pPr>
            <a:r>
              <a:rPr lang="en-US">
                <a:effectLst/>
                <a:latin typeface="Calibri" panose="020F0502020204030204" pitchFamily="34" charset="0"/>
                <a:ea typeface="Calibri" panose="020F0502020204030204" pitchFamily="34" charset="0"/>
                <a:cs typeface="Times New Roman" panose="02020603050405020304" pitchFamily="18" charset="0"/>
              </a:rPr>
              <a:t>To insert the column after A, you must highlight B and right click to insert.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66" y="1681708"/>
            <a:ext cx="10058400" cy="2801450"/>
          </a:xfrm>
          <a:prstGeom prst="rect">
            <a:avLst/>
          </a:prstGeom>
        </p:spPr>
      </p:pic>
      <p:sp>
        <p:nvSpPr>
          <p:cNvPr id="7" name="Down Arrow 6"/>
          <p:cNvSpPr/>
          <p:nvPr/>
        </p:nvSpPr>
        <p:spPr>
          <a:xfrm>
            <a:off x="1440393" y="1875138"/>
            <a:ext cx="478560" cy="9515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5635450" y="4225558"/>
            <a:ext cx="367519" cy="6822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37977" y="1293082"/>
            <a:ext cx="2083392" cy="923330"/>
          </a:xfrm>
          <a:prstGeom prst="rect">
            <a:avLst/>
          </a:prstGeom>
          <a:noFill/>
        </p:spPr>
        <p:txBody>
          <a:bodyPr wrap="none" lIns="91440" tIns="45720" rIns="91440" bIns="45720">
            <a:spAutoFit/>
          </a:bodyPr>
          <a:lstStyle/>
          <a:p>
            <a:pPr algn="ctr"/>
            <a:r>
              <a:rPr lang="en-US"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Before</a:t>
            </a:r>
          </a:p>
        </p:txBody>
      </p:sp>
      <p:sp>
        <p:nvSpPr>
          <p:cNvPr id="5" name="Rectangle 4"/>
          <p:cNvSpPr/>
          <p:nvPr/>
        </p:nvSpPr>
        <p:spPr>
          <a:xfrm>
            <a:off x="4993727" y="3563729"/>
            <a:ext cx="1650966" cy="923330"/>
          </a:xfrm>
          <a:prstGeom prst="rect">
            <a:avLst/>
          </a:prstGeom>
          <a:noFill/>
        </p:spPr>
        <p:txBody>
          <a:bodyPr wrap="none" lIns="91440" tIns="45720" rIns="91440" bIns="45720">
            <a:spAutoFit/>
          </a:bodyPr>
          <a:lstStyle/>
          <a:p>
            <a:pPr algn="ctr"/>
            <a:r>
              <a:rPr lang="en-US" sz="5400">
                <a:ln w="0"/>
                <a:solidFill>
                  <a:srgbClr val="C00000"/>
                </a:solidFill>
                <a:effectLst>
                  <a:outerShdw blurRad="38100" dist="25400" dir="5400000" algn="ctr" rotWithShape="0">
                    <a:srgbClr val="6E747A">
                      <a:alpha val="43000"/>
                    </a:srgbClr>
                  </a:outerShdw>
                </a:effectLst>
              </a:rPr>
              <a:t>After</a:t>
            </a:r>
          </a:p>
        </p:txBody>
      </p:sp>
    </p:spTree>
    <p:extLst>
      <p:ext uri="{BB962C8B-B14F-4D97-AF65-F5344CB8AC3E}">
        <p14:creationId xmlns:p14="http://schemas.microsoft.com/office/powerpoint/2010/main" val="2267672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8344" y="935620"/>
            <a:ext cx="8628845" cy="2075696"/>
          </a:xfrm>
          <a:prstGeom prst="rect">
            <a:avLst/>
          </a:prstGeom>
        </p:spPr>
        <p:txBody>
          <a:bodyPr wrap="square">
            <a:spAutoFit/>
          </a:bodyPr>
          <a:lstStyle/>
          <a:p>
            <a:pPr>
              <a:lnSpc>
                <a:spcPct val="107000"/>
              </a:lnSpc>
              <a:spcAft>
                <a:spcPts val="800"/>
              </a:spcAft>
            </a:pPr>
            <a:r>
              <a:rPr lang="en-US">
                <a:effectLst/>
                <a:latin typeface="Calibri" panose="020F0502020204030204" pitchFamily="34" charset="0"/>
                <a:ea typeface="Calibri" panose="020F0502020204030204" pitchFamily="34" charset="0"/>
                <a:cs typeface="Times New Roman" panose="02020603050405020304" pitchFamily="18" charset="0"/>
              </a:rPr>
              <a:t>You will now have a blank column directly after the student name. You also need several blank columns after guardian email address (10-12 at least). So select LOTS of blank columns at the end of the spreadsheet, then highlight column E to insert copied columns. </a:t>
            </a:r>
          </a:p>
          <a:p>
            <a:pPr>
              <a:lnSpc>
                <a:spcPct val="107000"/>
              </a:lnSpc>
              <a:spcAft>
                <a:spcPts val="800"/>
              </a:spcAft>
            </a:pP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a:effectLst/>
                <a:latin typeface="Calibri" panose="020F0502020204030204" pitchFamily="34" charset="0"/>
                <a:ea typeface="Calibri" panose="020F0502020204030204" pitchFamily="34" charset="0"/>
                <a:cs typeface="Times New Roman" panose="02020603050405020304" pitchFamily="18" charset="0"/>
              </a:rPr>
              <a:t>Now that you have blank columns, select column A (highlight), then click data tab, then Text to Columns. This is where you can separate column information like magic!</a:t>
            </a:r>
          </a:p>
        </p:txBody>
      </p:sp>
      <p:pic>
        <p:nvPicPr>
          <p:cNvPr id="3" name="Picture 2"/>
          <p:cNvPicPr/>
          <p:nvPr/>
        </p:nvPicPr>
        <p:blipFill>
          <a:blip r:embed="rId2"/>
          <a:stretch>
            <a:fillRect/>
          </a:stretch>
        </p:blipFill>
        <p:spPr>
          <a:xfrm>
            <a:off x="1313645" y="3395854"/>
            <a:ext cx="8783392" cy="2464034"/>
          </a:xfrm>
          <a:prstGeom prst="rect">
            <a:avLst/>
          </a:prstGeom>
        </p:spPr>
      </p:pic>
    </p:spTree>
    <p:extLst>
      <p:ext uri="{BB962C8B-B14F-4D97-AF65-F5344CB8AC3E}">
        <p14:creationId xmlns:p14="http://schemas.microsoft.com/office/powerpoint/2010/main" val="238741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14746" y="176863"/>
            <a:ext cx="5461225" cy="3776207"/>
          </a:xfrm>
          <a:prstGeom prst="rect">
            <a:avLst/>
          </a:prstGeom>
        </p:spPr>
      </p:pic>
      <p:sp>
        <p:nvSpPr>
          <p:cNvPr id="4" name="Rectangle 3"/>
          <p:cNvSpPr/>
          <p:nvPr/>
        </p:nvSpPr>
        <p:spPr>
          <a:xfrm>
            <a:off x="214746" y="4837829"/>
            <a:ext cx="5675971" cy="1070871"/>
          </a:xfrm>
          <a:prstGeom prst="rect">
            <a:avLst/>
          </a:prstGeom>
        </p:spPr>
        <p:txBody>
          <a:bodyPr wrap="square">
            <a:spAutoFit/>
          </a:bodyPr>
          <a:lstStyle/>
          <a:p>
            <a:pPr algn="ctr">
              <a:lnSpc>
                <a:spcPct val="107000"/>
              </a:lnSpc>
              <a:spcAft>
                <a:spcPts val="800"/>
              </a:spcAft>
            </a:pPr>
            <a:r>
              <a:rPr lang="en-US" i="1">
                <a:effectLst/>
                <a:latin typeface="Calibri" panose="020F0502020204030204" pitchFamily="34" charset="0"/>
                <a:ea typeface="Calibri" panose="020F0502020204030204" pitchFamily="34" charset="0"/>
                <a:cs typeface="Times New Roman" panose="02020603050405020304" pitchFamily="18" charset="0"/>
              </a:rPr>
              <a:t>Notice how it now has the first and last name separated into two separate columns, with the nickname in the third. </a:t>
            </a:r>
          </a:p>
          <a:p>
            <a:pPr algn="ctr">
              <a:lnSpc>
                <a:spcPct val="107000"/>
              </a:lnSpc>
              <a:spcAft>
                <a:spcPts val="800"/>
              </a:spcAft>
            </a:pPr>
            <a:r>
              <a:rPr lang="en-US" i="1">
                <a:effectLst/>
                <a:latin typeface="Calibri" panose="020F0502020204030204" pitchFamily="34" charset="0"/>
                <a:ea typeface="Calibri" panose="020F0502020204030204" pitchFamily="34" charset="0"/>
                <a:cs typeface="Times New Roman" panose="02020603050405020304" pitchFamily="18" charset="0"/>
              </a:rPr>
              <a:t>Now you can re-label the first column as Last Name. </a:t>
            </a:r>
          </a:p>
        </p:txBody>
      </p:sp>
      <p:pic>
        <p:nvPicPr>
          <p:cNvPr id="5" name="Picture 4"/>
          <p:cNvPicPr>
            <a:picLocks noChangeAspect="1"/>
          </p:cNvPicPr>
          <p:nvPr/>
        </p:nvPicPr>
        <p:blipFill>
          <a:blip r:embed="rId3"/>
          <a:stretch>
            <a:fillRect/>
          </a:stretch>
        </p:blipFill>
        <p:spPr>
          <a:xfrm>
            <a:off x="6419764" y="176863"/>
            <a:ext cx="4905375" cy="3857625"/>
          </a:xfrm>
          <a:prstGeom prst="rect">
            <a:avLst/>
          </a:prstGeom>
        </p:spPr>
      </p:pic>
      <p:pic>
        <p:nvPicPr>
          <p:cNvPr id="7" name="Picture 6"/>
          <p:cNvPicPr>
            <a:picLocks noChangeAspect="1"/>
          </p:cNvPicPr>
          <p:nvPr/>
        </p:nvPicPr>
        <p:blipFill>
          <a:blip r:embed="rId4"/>
          <a:stretch>
            <a:fillRect/>
          </a:stretch>
        </p:blipFill>
        <p:spPr>
          <a:xfrm>
            <a:off x="6059155" y="4395449"/>
            <a:ext cx="4724400" cy="2409825"/>
          </a:xfrm>
          <a:prstGeom prst="rect">
            <a:avLst/>
          </a:prstGeom>
        </p:spPr>
      </p:pic>
      <p:sp>
        <p:nvSpPr>
          <p:cNvPr id="8" name="Curved Down Arrow 7"/>
          <p:cNvSpPr/>
          <p:nvPr/>
        </p:nvSpPr>
        <p:spPr>
          <a:xfrm>
            <a:off x="7121662" y="4412826"/>
            <a:ext cx="605307" cy="425003"/>
          </a:xfrm>
          <a:prstGeom prst="curved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87270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746" y="4837829"/>
            <a:ext cx="5675971" cy="1572418"/>
          </a:xfrm>
          <a:prstGeom prst="rect">
            <a:avLst/>
          </a:prstGeom>
        </p:spPr>
        <p:txBody>
          <a:bodyPr wrap="square">
            <a:spAutoFit/>
          </a:bodyPr>
          <a:lstStyle/>
          <a:p>
            <a:pPr algn="ctr">
              <a:lnSpc>
                <a:spcPct val="107000"/>
              </a:lnSpc>
              <a:spcAft>
                <a:spcPts val="800"/>
              </a:spcAft>
            </a:pPr>
            <a:r>
              <a:rPr lang="en-US" b="1" i="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Lastly, label the column D as First Name.</a:t>
            </a:r>
          </a:p>
          <a:p>
            <a:pPr algn="ctr">
              <a:lnSpc>
                <a:spcPct val="107000"/>
              </a:lnSpc>
              <a:spcAft>
                <a:spcPts val="800"/>
              </a:spcAft>
            </a:pPr>
            <a:endParaRPr lang="en-US" i="1">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i="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Leave column B and C alone, </a:t>
            </a:r>
          </a:p>
          <a:p>
            <a:pPr algn="ctr">
              <a:lnSpc>
                <a:spcPct val="107000"/>
              </a:lnSpc>
              <a:spcAft>
                <a:spcPts val="800"/>
              </a:spcAft>
            </a:pPr>
            <a:r>
              <a:rPr lang="en-US" i="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you will not need those for now.</a:t>
            </a:r>
          </a:p>
        </p:txBody>
      </p:sp>
      <p:pic>
        <p:nvPicPr>
          <p:cNvPr id="3" name="Picture 2"/>
          <p:cNvPicPr>
            <a:picLocks noChangeAspect="1"/>
          </p:cNvPicPr>
          <p:nvPr/>
        </p:nvPicPr>
        <p:blipFill>
          <a:blip r:embed="rId2"/>
          <a:stretch>
            <a:fillRect/>
          </a:stretch>
        </p:blipFill>
        <p:spPr>
          <a:xfrm>
            <a:off x="214746" y="514887"/>
            <a:ext cx="5457825" cy="3590925"/>
          </a:xfrm>
          <a:prstGeom prst="rect">
            <a:avLst/>
          </a:prstGeom>
        </p:spPr>
      </p:pic>
      <p:pic>
        <p:nvPicPr>
          <p:cNvPr id="6" name="Picture 5"/>
          <p:cNvPicPr>
            <a:picLocks noChangeAspect="1"/>
          </p:cNvPicPr>
          <p:nvPr/>
        </p:nvPicPr>
        <p:blipFill>
          <a:blip r:embed="rId3"/>
          <a:stretch>
            <a:fillRect/>
          </a:stretch>
        </p:blipFill>
        <p:spPr>
          <a:xfrm>
            <a:off x="6053704" y="468036"/>
            <a:ext cx="6026679" cy="3397665"/>
          </a:xfrm>
          <a:prstGeom prst="rect">
            <a:avLst/>
          </a:prstGeom>
        </p:spPr>
      </p:pic>
      <p:pic>
        <p:nvPicPr>
          <p:cNvPr id="9" name="Picture 8"/>
          <p:cNvPicPr>
            <a:picLocks noChangeAspect="1"/>
          </p:cNvPicPr>
          <p:nvPr/>
        </p:nvPicPr>
        <p:blipFill>
          <a:blip r:embed="rId4"/>
          <a:stretch>
            <a:fillRect/>
          </a:stretch>
        </p:blipFill>
        <p:spPr>
          <a:xfrm>
            <a:off x="5328010" y="4105812"/>
            <a:ext cx="5905500" cy="2581275"/>
          </a:xfrm>
          <a:prstGeom prst="rect">
            <a:avLst/>
          </a:prstGeom>
        </p:spPr>
      </p:pic>
      <p:sp>
        <p:nvSpPr>
          <p:cNvPr id="8" name="Curved Down Arrow 7"/>
          <p:cNvSpPr/>
          <p:nvPr/>
        </p:nvSpPr>
        <p:spPr>
          <a:xfrm>
            <a:off x="7456869" y="4266759"/>
            <a:ext cx="1912828" cy="305242"/>
          </a:xfrm>
          <a:prstGeom prst="curved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Arrow Connector 15">
            <a:extLst>
              <a:ext uri="{FF2B5EF4-FFF2-40B4-BE49-F238E27FC236}">
                <a16:creationId xmlns:a16="http://schemas.microsoft.com/office/drawing/2014/main" id="{039A6486-44C9-4769-BD4F-B1C7A602BC77}"/>
              </a:ext>
            </a:extLst>
          </p:cNvPr>
          <p:cNvCxnSpPr/>
          <p:nvPr/>
        </p:nvCxnSpPr>
        <p:spPr>
          <a:xfrm>
            <a:off x="3827282" y="2856322"/>
            <a:ext cx="754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B36FED5-43DB-4583-AB8A-B85C00A4499B}"/>
              </a:ext>
            </a:extLst>
          </p:cNvPr>
          <p:cNvCxnSpPr/>
          <p:nvPr/>
        </p:nvCxnSpPr>
        <p:spPr>
          <a:xfrm flipV="1">
            <a:off x="3827282" y="2051614"/>
            <a:ext cx="772998" cy="1002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07C15408-6E87-4F6C-9DAC-6AFCEF57A694}"/>
                  </a:ext>
                </a:extLst>
              </p14:cNvPr>
              <p14:cNvContentPartPr/>
              <p14:nvPr/>
            </p14:nvContentPartPr>
            <p14:xfrm>
              <a:off x="4411633" y="2045372"/>
              <a:ext cx="360" cy="360"/>
            </p14:xfrm>
          </p:contentPart>
        </mc:Choice>
        <mc:Fallback xmlns="">
          <p:pic>
            <p:nvPicPr>
              <p:cNvPr id="19" name="Ink 18">
                <a:extLst>
                  <a:ext uri="{FF2B5EF4-FFF2-40B4-BE49-F238E27FC236}">
                    <a16:creationId xmlns:a16="http://schemas.microsoft.com/office/drawing/2014/main" id="{07C15408-6E87-4F6C-9DAC-6AFCEF57A694}"/>
                  </a:ext>
                </a:extLst>
              </p:cNvPr>
              <p:cNvPicPr/>
              <p:nvPr/>
            </p:nvPicPr>
            <p:blipFill>
              <a:blip r:embed="rId6"/>
              <a:stretch>
                <a:fillRect/>
              </a:stretch>
            </p:blipFill>
            <p:spPr>
              <a:xfrm>
                <a:off x="4393633" y="202737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A6797395-7A5D-420B-AA13-C5995F4707F1}"/>
                  </a:ext>
                </a:extLst>
              </p14:cNvPr>
              <p14:cNvContentPartPr/>
              <p14:nvPr/>
            </p14:nvContentPartPr>
            <p14:xfrm>
              <a:off x="4235953" y="1865732"/>
              <a:ext cx="212040" cy="173880"/>
            </p14:xfrm>
          </p:contentPart>
        </mc:Choice>
        <mc:Fallback xmlns="">
          <p:pic>
            <p:nvPicPr>
              <p:cNvPr id="20" name="Ink 19">
                <a:extLst>
                  <a:ext uri="{FF2B5EF4-FFF2-40B4-BE49-F238E27FC236}">
                    <a16:creationId xmlns:a16="http://schemas.microsoft.com/office/drawing/2014/main" id="{A6797395-7A5D-420B-AA13-C5995F4707F1}"/>
                  </a:ext>
                </a:extLst>
              </p:cNvPr>
              <p:cNvPicPr/>
              <p:nvPr/>
            </p:nvPicPr>
            <p:blipFill>
              <a:blip r:embed="rId8"/>
              <a:stretch>
                <a:fillRect/>
              </a:stretch>
            </p:blipFill>
            <p:spPr>
              <a:xfrm>
                <a:off x="4217953" y="1848092"/>
                <a:ext cx="2476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2713F7A5-A246-44B2-8CBD-27714B1583E3}"/>
                  </a:ext>
                </a:extLst>
              </p14:cNvPr>
              <p14:cNvContentPartPr/>
              <p14:nvPr/>
            </p14:nvContentPartPr>
            <p14:xfrm>
              <a:off x="4005553" y="1884092"/>
              <a:ext cx="444960" cy="789120"/>
            </p14:xfrm>
          </p:contentPart>
        </mc:Choice>
        <mc:Fallback xmlns="">
          <p:pic>
            <p:nvPicPr>
              <p:cNvPr id="21" name="Ink 20">
                <a:extLst>
                  <a:ext uri="{FF2B5EF4-FFF2-40B4-BE49-F238E27FC236}">
                    <a16:creationId xmlns:a16="http://schemas.microsoft.com/office/drawing/2014/main" id="{2713F7A5-A246-44B2-8CBD-27714B1583E3}"/>
                  </a:ext>
                </a:extLst>
              </p:cNvPr>
              <p:cNvPicPr/>
              <p:nvPr/>
            </p:nvPicPr>
            <p:blipFill>
              <a:blip r:embed="rId10"/>
              <a:stretch>
                <a:fillRect/>
              </a:stretch>
            </p:blipFill>
            <p:spPr>
              <a:xfrm>
                <a:off x="3987553" y="1866452"/>
                <a:ext cx="480600" cy="824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22" name="Ink 21">
                <a:extLst>
                  <a:ext uri="{FF2B5EF4-FFF2-40B4-BE49-F238E27FC236}">
                    <a16:creationId xmlns:a16="http://schemas.microsoft.com/office/drawing/2014/main" id="{28D69AA4-08DB-4587-A268-AC87B385BB54}"/>
                  </a:ext>
                </a:extLst>
              </p14:cNvPr>
              <p14:cNvContentPartPr/>
              <p14:nvPr/>
            </p14:nvContentPartPr>
            <p14:xfrm>
              <a:off x="4260793" y="1960412"/>
              <a:ext cx="251640" cy="360"/>
            </p14:xfrm>
          </p:contentPart>
        </mc:Choice>
        <mc:Fallback xmlns="">
          <p:pic>
            <p:nvPicPr>
              <p:cNvPr id="22" name="Ink 21">
                <a:extLst>
                  <a:ext uri="{FF2B5EF4-FFF2-40B4-BE49-F238E27FC236}">
                    <a16:creationId xmlns:a16="http://schemas.microsoft.com/office/drawing/2014/main" id="{28D69AA4-08DB-4587-A268-AC87B385BB54}"/>
                  </a:ext>
                </a:extLst>
              </p:cNvPr>
              <p:cNvPicPr/>
              <p:nvPr/>
            </p:nvPicPr>
            <p:blipFill>
              <a:blip r:embed="rId12"/>
              <a:stretch>
                <a:fillRect/>
              </a:stretch>
            </p:blipFill>
            <p:spPr>
              <a:xfrm>
                <a:off x="4243153" y="1852412"/>
                <a:ext cx="28728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23" name="Ink 22">
                <a:extLst>
                  <a:ext uri="{FF2B5EF4-FFF2-40B4-BE49-F238E27FC236}">
                    <a16:creationId xmlns:a16="http://schemas.microsoft.com/office/drawing/2014/main" id="{0E1A1922-D4BA-4DB7-B45D-A3726103477B}"/>
                  </a:ext>
                </a:extLst>
              </p14:cNvPr>
              <p14:cNvContentPartPr/>
              <p14:nvPr/>
            </p14:nvContentPartPr>
            <p14:xfrm>
              <a:off x="4185553" y="2154452"/>
              <a:ext cx="230760" cy="33120"/>
            </p14:xfrm>
          </p:contentPart>
        </mc:Choice>
        <mc:Fallback xmlns="">
          <p:pic>
            <p:nvPicPr>
              <p:cNvPr id="23" name="Ink 22">
                <a:extLst>
                  <a:ext uri="{FF2B5EF4-FFF2-40B4-BE49-F238E27FC236}">
                    <a16:creationId xmlns:a16="http://schemas.microsoft.com/office/drawing/2014/main" id="{0E1A1922-D4BA-4DB7-B45D-A3726103477B}"/>
                  </a:ext>
                </a:extLst>
              </p:cNvPr>
              <p:cNvPicPr/>
              <p:nvPr/>
            </p:nvPicPr>
            <p:blipFill>
              <a:blip r:embed="rId14"/>
              <a:stretch>
                <a:fillRect/>
              </a:stretch>
            </p:blipFill>
            <p:spPr>
              <a:xfrm>
                <a:off x="4167553" y="2046452"/>
                <a:ext cx="266400" cy="248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24" name="Ink 23">
                <a:extLst>
                  <a:ext uri="{FF2B5EF4-FFF2-40B4-BE49-F238E27FC236}">
                    <a16:creationId xmlns:a16="http://schemas.microsoft.com/office/drawing/2014/main" id="{8227F382-50F6-4EE1-88A9-837F2745858F}"/>
                  </a:ext>
                </a:extLst>
              </p14:cNvPr>
              <p14:cNvContentPartPr/>
              <p14:nvPr/>
            </p14:nvContentPartPr>
            <p14:xfrm>
              <a:off x="4034353" y="2337332"/>
              <a:ext cx="236160" cy="9720"/>
            </p14:xfrm>
          </p:contentPart>
        </mc:Choice>
        <mc:Fallback xmlns="">
          <p:pic>
            <p:nvPicPr>
              <p:cNvPr id="24" name="Ink 23">
                <a:extLst>
                  <a:ext uri="{FF2B5EF4-FFF2-40B4-BE49-F238E27FC236}">
                    <a16:creationId xmlns:a16="http://schemas.microsoft.com/office/drawing/2014/main" id="{8227F382-50F6-4EE1-88A9-837F2745858F}"/>
                  </a:ext>
                </a:extLst>
              </p:cNvPr>
              <p:cNvPicPr/>
              <p:nvPr/>
            </p:nvPicPr>
            <p:blipFill>
              <a:blip r:embed="rId16"/>
              <a:stretch>
                <a:fillRect/>
              </a:stretch>
            </p:blipFill>
            <p:spPr>
              <a:xfrm>
                <a:off x="4016353" y="2229332"/>
                <a:ext cx="2718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Ink 24">
                <a:extLst>
                  <a:ext uri="{FF2B5EF4-FFF2-40B4-BE49-F238E27FC236}">
                    <a16:creationId xmlns:a16="http://schemas.microsoft.com/office/drawing/2014/main" id="{CD819204-F969-42D7-A9F7-DEB24DF7F51A}"/>
                  </a:ext>
                </a:extLst>
              </p14:cNvPr>
              <p14:cNvContentPartPr/>
              <p14:nvPr/>
            </p14:nvContentPartPr>
            <p14:xfrm>
              <a:off x="3869473" y="2387732"/>
              <a:ext cx="324360" cy="451800"/>
            </p14:xfrm>
          </p:contentPart>
        </mc:Choice>
        <mc:Fallback xmlns="">
          <p:pic>
            <p:nvPicPr>
              <p:cNvPr id="25" name="Ink 24">
                <a:extLst>
                  <a:ext uri="{FF2B5EF4-FFF2-40B4-BE49-F238E27FC236}">
                    <a16:creationId xmlns:a16="http://schemas.microsoft.com/office/drawing/2014/main" id="{CD819204-F969-42D7-A9F7-DEB24DF7F51A}"/>
                  </a:ext>
                </a:extLst>
              </p:cNvPr>
              <p:cNvPicPr/>
              <p:nvPr/>
            </p:nvPicPr>
            <p:blipFill>
              <a:blip r:embed="rId18"/>
              <a:stretch>
                <a:fillRect/>
              </a:stretch>
            </p:blipFill>
            <p:spPr>
              <a:xfrm>
                <a:off x="3851473" y="2370092"/>
                <a:ext cx="360000" cy="487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Ink 25">
                <a:extLst>
                  <a:ext uri="{FF2B5EF4-FFF2-40B4-BE49-F238E27FC236}">
                    <a16:creationId xmlns:a16="http://schemas.microsoft.com/office/drawing/2014/main" id="{0EAB80CE-B1B1-403A-A1F6-5738BF0301C9}"/>
                  </a:ext>
                </a:extLst>
              </p14:cNvPr>
              <p14:cNvContentPartPr/>
              <p14:nvPr/>
            </p14:nvContentPartPr>
            <p14:xfrm>
              <a:off x="4190593" y="2364692"/>
              <a:ext cx="45720" cy="59760"/>
            </p14:xfrm>
          </p:contentPart>
        </mc:Choice>
        <mc:Fallback xmlns="">
          <p:pic>
            <p:nvPicPr>
              <p:cNvPr id="26" name="Ink 25">
                <a:extLst>
                  <a:ext uri="{FF2B5EF4-FFF2-40B4-BE49-F238E27FC236}">
                    <a16:creationId xmlns:a16="http://schemas.microsoft.com/office/drawing/2014/main" id="{0EAB80CE-B1B1-403A-A1F6-5738BF0301C9}"/>
                  </a:ext>
                </a:extLst>
              </p:cNvPr>
              <p:cNvPicPr/>
              <p:nvPr/>
            </p:nvPicPr>
            <p:blipFill>
              <a:blip r:embed="rId20"/>
              <a:stretch>
                <a:fillRect/>
              </a:stretch>
            </p:blipFill>
            <p:spPr>
              <a:xfrm>
                <a:off x="4172593" y="2347052"/>
                <a:ext cx="813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Ink 26">
                <a:extLst>
                  <a:ext uri="{FF2B5EF4-FFF2-40B4-BE49-F238E27FC236}">
                    <a16:creationId xmlns:a16="http://schemas.microsoft.com/office/drawing/2014/main" id="{FA3DEF70-26FE-4A3F-A6DC-846877456EA9}"/>
                  </a:ext>
                </a:extLst>
              </p14:cNvPr>
              <p14:cNvContentPartPr/>
              <p14:nvPr/>
            </p14:nvContentPartPr>
            <p14:xfrm>
              <a:off x="4103473" y="2344532"/>
              <a:ext cx="157680" cy="252720"/>
            </p14:xfrm>
          </p:contentPart>
        </mc:Choice>
        <mc:Fallback xmlns="">
          <p:pic>
            <p:nvPicPr>
              <p:cNvPr id="27" name="Ink 26">
                <a:extLst>
                  <a:ext uri="{FF2B5EF4-FFF2-40B4-BE49-F238E27FC236}">
                    <a16:creationId xmlns:a16="http://schemas.microsoft.com/office/drawing/2014/main" id="{FA3DEF70-26FE-4A3F-A6DC-846877456EA9}"/>
                  </a:ext>
                </a:extLst>
              </p:cNvPr>
              <p:cNvPicPr/>
              <p:nvPr/>
            </p:nvPicPr>
            <p:blipFill>
              <a:blip r:embed="rId22"/>
              <a:stretch>
                <a:fillRect/>
              </a:stretch>
            </p:blipFill>
            <p:spPr>
              <a:xfrm>
                <a:off x="4085473" y="2326892"/>
                <a:ext cx="193320" cy="288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28" name="Ink 27">
                <a:extLst>
                  <a:ext uri="{FF2B5EF4-FFF2-40B4-BE49-F238E27FC236}">
                    <a16:creationId xmlns:a16="http://schemas.microsoft.com/office/drawing/2014/main" id="{DBAE561B-4A54-4861-BCE4-498D8B827845}"/>
                  </a:ext>
                </a:extLst>
              </p14:cNvPr>
              <p14:cNvContentPartPr/>
              <p14:nvPr/>
            </p14:nvContentPartPr>
            <p14:xfrm>
              <a:off x="3940033" y="2525252"/>
              <a:ext cx="225360" cy="20160"/>
            </p14:xfrm>
          </p:contentPart>
        </mc:Choice>
        <mc:Fallback xmlns="">
          <p:pic>
            <p:nvPicPr>
              <p:cNvPr id="28" name="Ink 27">
                <a:extLst>
                  <a:ext uri="{FF2B5EF4-FFF2-40B4-BE49-F238E27FC236}">
                    <a16:creationId xmlns:a16="http://schemas.microsoft.com/office/drawing/2014/main" id="{DBAE561B-4A54-4861-BCE4-498D8B827845}"/>
                  </a:ext>
                </a:extLst>
              </p:cNvPr>
              <p:cNvPicPr/>
              <p:nvPr/>
            </p:nvPicPr>
            <p:blipFill>
              <a:blip r:embed="rId24"/>
              <a:stretch>
                <a:fillRect/>
              </a:stretch>
            </p:blipFill>
            <p:spPr>
              <a:xfrm>
                <a:off x="3922393" y="2417612"/>
                <a:ext cx="261000" cy="235800"/>
              </a:xfrm>
              <a:prstGeom prst="rect">
                <a:avLst/>
              </a:prstGeom>
            </p:spPr>
          </p:pic>
        </mc:Fallback>
      </mc:AlternateContent>
    </p:spTree>
    <p:extLst>
      <p:ext uri="{BB962C8B-B14F-4D97-AF65-F5344CB8AC3E}">
        <p14:creationId xmlns:p14="http://schemas.microsoft.com/office/powerpoint/2010/main" val="1040293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7037" y="568576"/>
            <a:ext cx="9230395" cy="853567"/>
          </a:xfrm>
          <a:prstGeom prst="rect">
            <a:avLst/>
          </a:prstGeom>
        </p:spPr>
        <p:txBody>
          <a:bodyPr wrap="square">
            <a:spAutoFit/>
          </a:bodyPr>
          <a:lstStyle/>
          <a:p>
            <a:pPr algn="ctr">
              <a:lnSpc>
                <a:spcPct val="107000"/>
              </a:lnSpc>
              <a:spcAft>
                <a:spcPts val="800"/>
              </a:spcAft>
            </a:pPr>
            <a:r>
              <a:rPr lang="en-US" sz="2000">
                <a:effectLst/>
                <a:latin typeface="Calibri" panose="020F0502020204030204" pitchFamily="34" charset="0"/>
                <a:ea typeface="Calibri" panose="020F0502020204030204" pitchFamily="34" charset="0"/>
                <a:cs typeface="Times New Roman" panose="02020603050405020304" pitchFamily="18" charset="0"/>
              </a:rPr>
              <a:t>Now we will separate the Guardian Email column, so select </a:t>
            </a:r>
            <a:r>
              <a:rPr lang="en-US" sz="2000">
                <a:latin typeface="Calibri" panose="020F0502020204030204" pitchFamily="34" charset="0"/>
                <a:ea typeface="Calibri" panose="020F0502020204030204" pitchFamily="34" charset="0"/>
                <a:cs typeface="Times New Roman" panose="02020603050405020304" pitchFamily="18" charset="0"/>
              </a:rPr>
              <a:t>the column</a:t>
            </a:r>
            <a:r>
              <a:rPr lang="en-US" sz="200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sz="2000">
                <a:latin typeface="Calibri" panose="020F0502020204030204" pitchFamily="34" charset="0"/>
                <a:ea typeface="Calibri" panose="020F0502020204030204" pitchFamily="34" charset="0"/>
                <a:cs typeface="Times New Roman" panose="02020603050405020304" pitchFamily="18" charset="0"/>
              </a:rPr>
              <a:t>C</a:t>
            </a:r>
            <a:r>
              <a:rPr lang="en-US" sz="2000">
                <a:effectLst/>
                <a:latin typeface="Calibri" panose="020F0502020204030204" pitchFamily="34" charset="0"/>
                <a:ea typeface="Calibri" panose="020F0502020204030204" pitchFamily="34" charset="0"/>
                <a:cs typeface="Times New Roman" panose="02020603050405020304" pitchFamily="18" charset="0"/>
              </a:rPr>
              <a:t>lick Text to Column at the top again, Delimited, Next.</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468192" y="1523318"/>
            <a:ext cx="8615965" cy="5238090"/>
          </a:xfrm>
          <a:prstGeom prst="rect">
            <a:avLst/>
          </a:prstGeom>
          <a:noFill/>
          <a:ln>
            <a:noFill/>
          </a:ln>
          <a:effectLst/>
        </p:spPr>
      </p:pic>
    </p:spTree>
    <p:extLst>
      <p:ext uri="{BB962C8B-B14F-4D97-AF65-F5344CB8AC3E}">
        <p14:creationId xmlns:p14="http://schemas.microsoft.com/office/powerpoint/2010/main" val="184215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890548"/>
            <a:ext cx="8306873" cy="470000"/>
          </a:xfrm>
          <a:prstGeom prst="rect">
            <a:avLst/>
          </a:prstGeom>
        </p:spPr>
        <p:txBody>
          <a:bodyPr wrap="square">
            <a:spAutoFit/>
          </a:bodyPr>
          <a:lstStyle/>
          <a:p>
            <a:pPr algn="ctr">
              <a:lnSpc>
                <a:spcPct val="107000"/>
              </a:lnSpc>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This time select both semicolon and colon to separate.</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688012" y="1392486"/>
            <a:ext cx="8551572" cy="5167256"/>
          </a:xfrm>
          <a:prstGeom prst="rect">
            <a:avLst/>
          </a:prstGeom>
          <a:noFill/>
          <a:ln>
            <a:noFill/>
          </a:ln>
          <a:effectLst/>
        </p:spPr>
      </p:pic>
      <p:pic>
        <p:nvPicPr>
          <p:cNvPr id="4" name="Picture 3"/>
          <p:cNvPicPr>
            <a:picLocks noChangeAspect="1"/>
          </p:cNvPicPr>
          <p:nvPr/>
        </p:nvPicPr>
        <p:blipFill>
          <a:blip r:embed="rId3"/>
          <a:stretch>
            <a:fillRect/>
          </a:stretch>
        </p:blipFill>
        <p:spPr>
          <a:xfrm>
            <a:off x="5938920" y="3067211"/>
            <a:ext cx="4300664" cy="3450437"/>
          </a:xfrm>
          <a:prstGeom prst="rect">
            <a:avLst/>
          </a:prstGeom>
        </p:spPr>
      </p:pic>
      <p:sp>
        <p:nvSpPr>
          <p:cNvPr id="5" name="Right Arrow 4"/>
          <p:cNvSpPr/>
          <p:nvPr/>
        </p:nvSpPr>
        <p:spPr>
          <a:xfrm rot="11052742">
            <a:off x="6969828" y="4530065"/>
            <a:ext cx="591014" cy="1338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2703703">
            <a:off x="10109688" y="5749880"/>
            <a:ext cx="309548" cy="613318"/>
          </a:xfrm>
          <a:prstGeom prst="downArrow">
            <a:avLst>
              <a:gd name="adj1" fmla="val 50000"/>
              <a:gd name="adj2" fmla="val 52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6174" y="5030156"/>
            <a:ext cx="1190625" cy="1352550"/>
          </a:xfrm>
          <a:prstGeom prst="rect">
            <a:avLst/>
          </a:prstGeom>
        </p:spPr>
      </p:pic>
    </p:spTree>
    <p:extLst>
      <p:ext uri="{BB962C8B-B14F-4D97-AF65-F5344CB8AC3E}">
        <p14:creationId xmlns:p14="http://schemas.microsoft.com/office/powerpoint/2010/main" val="3270509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640" y="1128882"/>
            <a:ext cx="10013159" cy="487506"/>
          </a:xfrm>
          <a:prstGeom prst="rect">
            <a:avLst/>
          </a:prstGeom>
        </p:spPr>
        <p:txBody>
          <a:bodyPr wrap="square">
            <a:spAutoFit/>
          </a:bodyPr>
          <a:lstStyle/>
          <a:p>
            <a:pPr>
              <a:lnSpc>
                <a:spcPct val="107000"/>
              </a:lnSpc>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The email addresses are now separated from the names and titles as shown:</a:t>
            </a:r>
          </a:p>
        </p:txBody>
      </p:sp>
      <p:pic>
        <p:nvPicPr>
          <p:cNvPr id="4" name="Picture 3"/>
          <p:cNvPicPr>
            <a:picLocks noChangeAspect="1"/>
          </p:cNvPicPr>
          <p:nvPr/>
        </p:nvPicPr>
        <p:blipFill>
          <a:blip r:embed="rId2"/>
          <a:stretch>
            <a:fillRect/>
          </a:stretch>
        </p:blipFill>
        <p:spPr>
          <a:xfrm>
            <a:off x="315697" y="1865622"/>
            <a:ext cx="11706225" cy="23907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884" y="4653029"/>
            <a:ext cx="3344670" cy="1773447"/>
          </a:xfrm>
          <a:prstGeom prst="rect">
            <a:avLst/>
          </a:prstGeom>
        </p:spPr>
      </p:pic>
    </p:spTree>
    <p:extLst>
      <p:ext uri="{BB962C8B-B14F-4D97-AF65-F5344CB8AC3E}">
        <p14:creationId xmlns:p14="http://schemas.microsoft.com/office/powerpoint/2010/main" val="4062682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9858" y="1315403"/>
            <a:ext cx="9375821" cy="1065676"/>
          </a:xfrm>
          <a:prstGeom prst="rect">
            <a:avLst/>
          </a:prstGeom>
        </p:spPr>
        <p:txBody>
          <a:bodyPr wrap="square">
            <a:spAutoFit/>
          </a:bodyPr>
          <a:lstStyle/>
          <a:p>
            <a:pPr>
              <a:lnSpc>
                <a:spcPct val="107000"/>
              </a:lnSpc>
              <a:spcAft>
                <a:spcPts val="800"/>
              </a:spcAft>
            </a:pPr>
            <a:r>
              <a:rPr lang="en-US" sz="2000">
                <a:effectLst/>
                <a:latin typeface="Calibri" panose="020F0502020204030204" pitchFamily="34" charset="0"/>
                <a:ea typeface="Calibri" panose="020F0502020204030204" pitchFamily="34" charset="0"/>
                <a:cs typeface="Times New Roman" panose="02020603050405020304" pitchFamily="18" charset="0"/>
              </a:rPr>
              <a:t>Finally,  copy/delete (control X) the Guardian Email label and place it above the first column of emails, then delete the columns that do not have an email address. If there is a second column of emails, I call it email2, a third one would be email3, and so 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463" y="2587347"/>
            <a:ext cx="10672348" cy="3607392"/>
          </a:xfrm>
          <a:prstGeom prst="rect">
            <a:avLst/>
          </a:prstGeom>
        </p:spPr>
      </p:pic>
    </p:spTree>
    <p:extLst>
      <p:ext uri="{BB962C8B-B14F-4D97-AF65-F5344CB8AC3E}">
        <p14:creationId xmlns:p14="http://schemas.microsoft.com/office/powerpoint/2010/main" val="2153877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0461" y="1700010"/>
            <a:ext cx="9556123" cy="4093428"/>
          </a:xfrm>
          <a:prstGeom prst="rect">
            <a:avLst/>
          </a:prstGeom>
          <a:noFill/>
        </p:spPr>
        <p:txBody>
          <a:bodyPr wrap="square" rtlCol="0">
            <a:spAutoFit/>
          </a:bodyPr>
          <a:lstStyle/>
          <a:p>
            <a:r>
              <a:rPr lang="en-US" sz="2800">
                <a:latin typeface="Comic Sans MS" panose="030F0702030302020204" pitchFamily="66" charset="0"/>
              </a:rPr>
              <a:t>Now that all the emails are separated, </a:t>
            </a:r>
          </a:p>
          <a:p>
            <a:r>
              <a:rPr lang="en-US" sz="2800">
                <a:latin typeface="Comic Sans MS" panose="030F0702030302020204" pitchFamily="66" charset="0"/>
              </a:rPr>
              <a:t>you can stop the macro and save it.</a:t>
            </a:r>
          </a:p>
          <a:p>
            <a:r>
              <a:rPr lang="en-US" sz="2800">
                <a:latin typeface="Comic Sans MS" panose="030F0702030302020204" pitchFamily="66" charset="0"/>
              </a:rPr>
              <a:t>Be sure to save as a Personal Macro Workbook.</a:t>
            </a:r>
          </a:p>
          <a:p>
            <a:endParaRPr lang="en-US" sz="2800">
              <a:latin typeface="Comic Sans MS" panose="030F0702030302020204" pitchFamily="66" charset="0"/>
            </a:endParaRPr>
          </a:p>
          <a:p>
            <a:r>
              <a:rPr lang="en-US" sz="2800">
                <a:latin typeface="Comic Sans MS" panose="030F0702030302020204" pitchFamily="66" charset="0"/>
              </a:rPr>
              <a:t>Whew! You did it!!!</a:t>
            </a:r>
          </a:p>
          <a:p>
            <a:endParaRPr lang="en-US" sz="2800">
              <a:latin typeface="Comic Sans MS" panose="030F0702030302020204" pitchFamily="66" charset="0"/>
            </a:endParaRPr>
          </a:p>
          <a:p>
            <a:endParaRPr lang="en-US" sz="2800">
              <a:latin typeface="Comic Sans MS" panose="030F0702030302020204" pitchFamily="66" charset="0"/>
            </a:endParaRPr>
          </a:p>
          <a:p>
            <a:r>
              <a:rPr lang="en-US" sz="2800">
                <a:latin typeface="Comic Sans MS" panose="030F0702030302020204" pitchFamily="66" charset="0"/>
              </a:rPr>
              <a:t>Or…. You can add more steps such as ….</a:t>
            </a:r>
          </a:p>
          <a:p>
            <a:endParaRPr lang="en-US"/>
          </a:p>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5677" y="3205565"/>
            <a:ext cx="1309084" cy="1322175"/>
          </a:xfrm>
          <a:prstGeom prst="rect">
            <a:avLst/>
          </a:prstGeom>
        </p:spPr>
      </p:pic>
    </p:spTree>
    <p:extLst>
      <p:ext uri="{BB962C8B-B14F-4D97-AF65-F5344CB8AC3E}">
        <p14:creationId xmlns:p14="http://schemas.microsoft.com/office/powerpoint/2010/main" val="738644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0175" y="421018"/>
            <a:ext cx="8860665" cy="2976199"/>
          </a:xfrm>
          <a:prstGeom prst="rect">
            <a:avLst/>
          </a:prstGeom>
        </p:spPr>
        <p:txBody>
          <a:bodyPr wrap="square">
            <a:spAutoFit/>
          </a:bodyPr>
          <a:lstStyle/>
          <a:p>
            <a:pPr>
              <a:lnSpc>
                <a:spcPct val="107000"/>
              </a:lnSpc>
              <a:spcAft>
                <a:spcPts val="800"/>
              </a:spcAft>
            </a:pPr>
            <a:r>
              <a:rPr lang="en-US">
                <a:effectLst/>
                <a:latin typeface="Calibri" panose="020F0502020204030204" pitchFamily="34" charset="0"/>
                <a:ea typeface="Calibri" panose="020F0502020204030204" pitchFamily="34" charset="0"/>
                <a:cs typeface="Times New Roman" panose="02020603050405020304" pitchFamily="18" charset="0"/>
              </a:rPr>
              <a:t>If you happen to know how many total assignments there are in the segment, you can create another column called Total Left. </a:t>
            </a:r>
          </a:p>
          <a:p>
            <a:pPr>
              <a:lnSpc>
                <a:spcPct val="107000"/>
              </a:lnSpc>
              <a:spcAft>
                <a:spcPts val="800"/>
              </a:spcAft>
            </a:pPr>
            <a:r>
              <a:rPr lang="en-US">
                <a:effectLst/>
                <a:latin typeface="Calibri" panose="020F0502020204030204" pitchFamily="34" charset="0"/>
                <a:ea typeface="Calibri" panose="020F0502020204030204" pitchFamily="34" charset="0"/>
                <a:cs typeface="Times New Roman" panose="02020603050405020304" pitchFamily="18" charset="0"/>
              </a:rPr>
              <a:t>Select the column just right of the Number Assignments Submitted, right click, insert. </a:t>
            </a:r>
          </a:p>
          <a:p>
            <a:pPr>
              <a:lnSpc>
                <a:spcPct val="107000"/>
              </a:lnSpc>
              <a:spcAft>
                <a:spcPts val="800"/>
              </a:spcAft>
            </a:pPr>
            <a:endParaRPr lang="en-US">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a:latin typeface="Calibri" panose="020F0502020204030204" pitchFamily="34" charset="0"/>
                <a:ea typeface="Calibri" panose="020F0502020204030204" pitchFamily="34" charset="0"/>
                <a:cs typeface="Times New Roman" panose="02020603050405020304" pitchFamily="18" charset="0"/>
              </a:rPr>
              <a:t>(If using the macro for more than one course, stop recording before going to the next step.)</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a:effectLst/>
                <a:latin typeface="Calibri" panose="020F0502020204030204" pitchFamily="34" charset="0"/>
                <a:ea typeface="Calibri" panose="020F0502020204030204" pitchFamily="34" charset="0"/>
                <a:cs typeface="Times New Roman" panose="02020603050405020304" pitchFamily="18" charset="0"/>
              </a:rPr>
              <a:t>Now type in a formula by first typing =, then the total assignments in the segment, then -, select the previous cell, then enter. It calculates for you!</a:t>
            </a:r>
          </a:p>
        </p:txBody>
      </p:sp>
      <p:pic>
        <p:nvPicPr>
          <p:cNvPr id="3" name="Picture 2"/>
          <p:cNvPicPr/>
          <p:nvPr/>
        </p:nvPicPr>
        <p:blipFill>
          <a:blip r:embed="rId2"/>
          <a:stretch>
            <a:fillRect/>
          </a:stretch>
        </p:blipFill>
        <p:spPr>
          <a:xfrm>
            <a:off x="1468819" y="3514005"/>
            <a:ext cx="8680361" cy="2564380"/>
          </a:xfrm>
          <a:prstGeom prst="rect">
            <a:avLst/>
          </a:prstGeom>
        </p:spPr>
      </p:pic>
    </p:spTree>
    <p:extLst>
      <p:ext uri="{BB962C8B-B14F-4D97-AF65-F5344CB8AC3E}">
        <p14:creationId xmlns:p14="http://schemas.microsoft.com/office/powerpoint/2010/main" val="2801258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399" y="338547"/>
            <a:ext cx="9800824" cy="787652"/>
          </a:xfrm>
          <a:prstGeom prst="rect">
            <a:avLst/>
          </a:prstGeom>
        </p:spPr>
        <p:txBody>
          <a:bodyPr wrap="square">
            <a:spAutoFit/>
          </a:bodyPr>
          <a:lstStyle/>
          <a:p>
            <a:pPr algn="ctr">
              <a:lnSpc>
                <a:spcPct val="107000"/>
              </a:lnSpc>
              <a:spcAft>
                <a:spcPts val="800"/>
              </a:spcAft>
            </a:pPr>
            <a:r>
              <a:rPr lang="en-US">
                <a:effectLst/>
                <a:latin typeface="Calibri" panose="020F0502020204030204" pitchFamily="34" charset="0"/>
                <a:ea typeface="Calibri" panose="020F0502020204030204" pitchFamily="34" charset="0"/>
                <a:cs typeface="Times New Roman" panose="02020603050405020304" pitchFamily="18" charset="0"/>
              </a:rPr>
              <a:t>To export student information from VSA, first create a tab of all the information you want to include:</a:t>
            </a:r>
          </a:p>
          <a:p>
            <a:pPr algn="ctr">
              <a:lnSpc>
                <a:spcPct val="107000"/>
              </a:lnSpc>
              <a:spcAft>
                <a:spcPts val="800"/>
              </a:spcAft>
            </a:pPr>
            <a:r>
              <a:rPr lang="en-US">
                <a:effectLst/>
                <a:latin typeface="Calibri" panose="020F0502020204030204" pitchFamily="34" charset="0"/>
                <a:ea typeface="Calibri" panose="020F0502020204030204" pitchFamily="34" charset="0"/>
                <a:cs typeface="Times New Roman" panose="02020603050405020304" pitchFamily="18" charset="0"/>
              </a:rPr>
              <a:t>You can edit to fit your needs</a:t>
            </a:r>
            <a:r>
              <a:rPr lang="en-US">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633" y="1416083"/>
            <a:ext cx="4792280" cy="3747452"/>
          </a:xfrm>
          <a:prstGeom prst="rect">
            <a:avLst/>
          </a:prstGeom>
        </p:spPr>
      </p:pic>
      <p:sp>
        <p:nvSpPr>
          <p:cNvPr id="3" name="Down Arrow 2"/>
          <p:cNvSpPr/>
          <p:nvPr/>
        </p:nvSpPr>
        <p:spPr>
          <a:xfrm rot="1793966">
            <a:off x="2763557" y="2381198"/>
            <a:ext cx="500290" cy="9954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7952" y="780150"/>
            <a:ext cx="676275" cy="1428750"/>
          </a:xfrm>
          <a:prstGeom prst="rect">
            <a:avLst/>
          </a:prstGeom>
        </p:spPr>
      </p:pic>
      <p:pic>
        <p:nvPicPr>
          <p:cNvPr id="6" name="Picture 5"/>
          <p:cNvPicPr>
            <a:picLocks noChangeAspect="1"/>
          </p:cNvPicPr>
          <p:nvPr/>
        </p:nvPicPr>
        <p:blipFill>
          <a:blip r:embed="rId4"/>
          <a:stretch>
            <a:fillRect/>
          </a:stretch>
        </p:blipFill>
        <p:spPr>
          <a:xfrm>
            <a:off x="18043" y="5391241"/>
            <a:ext cx="12087225" cy="942975"/>
          </a:xfrm>
          <a:prstGeom prst="rect">
            <a:avLst/>
          </a:prstGeom>
        </p:spPr>
      </p:pic>
      <p:sp>
        <p:nvSpPr>
          <p:cNvPr id="7" name="TextBox 6"/>
          <p:cNvSpPr txBox="1"/>
          <p:nvPr/>
        </p:nvSpPr>
        <p:spPr>
          <a:xfrm>
            <a:off x="6621627" y="1340576"/>
            <a:ext cx="3363649" cy="3774110"/>
          </a:xfrm>
          <a:prstGeom prst="rect">
            <a:avLst/>
          </a:prstGeom>
          <a:noFill/>
        </p:spPr>
        <p:txBody>
          <a:bodyPr wrap="square" rtlCol="0">
            <a:spAutoFit/>
          </a:bodyPr>
          <a:lstStyle/>
          <a:p>
            <a:pPr>
              <a:lnSpc>
                <a:spcPct val="107000"/>
              </a:lnSpc>
              <a:spcAft>
                <a:spcPts val="800"/>
              </a:spcAft>
            </a:pPr>
            <a:r>
              <a:rPr lang="en-US">
                <a:latin typeface="Calibri" panose="020F0502020204030204" pitchFamily="34" charset="0"/>
                <a:ea typeface="Calibri" panose="020F0502020204030204" pitchFamily="34" charset="0"/>
                <a:cs typeface="Times New Roman" panose="02020603050405020304" pitchFamily="18" charset="0"/>
              </a:rPr>
              <a:t>My Current List:</a:t>
            </a:r>
          </a:p>
          <a:p>
            <a:pPr marL="285750" indent="-285750">
              <a:lnSpc>
                <a:spcPct val="107000"/>
              </a:lnSpc>
              <a:spcAft>
                <a:spcPts val="800"/>
              </a:spcAft>
              <a:buFont typeface="Arial" panose="020B0604020202020204"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Student email</a:t>
            </a:r>
          </a:p>
          <a:p>
            <a:pPr marL="285750" indent="-285750">
              <a:lnSpc>
                <a:spcPct val="107000"/>
              </a:lnSpc>
              <a:spcAft>
                <a:spcPts val="800"/>
              </a:spcAft>
              <a:buFont typeface="Arial" panose="020B0604020202020204"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Guardian email</a:t>
            </a:r>
          </a:p>
          <a:p>
            <a:pPr marL="285750" indent="-285750">
              <a:lnSpc>
                <a:spcPct val="107000"/>
              </a:lnSpc>
              <a:spcAft>
                <a:spcPts val="800"/>
              </a:spcAft>
              <a:buFont typeface="Arial" panose="020B0604020202020204"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Last assignment turned in date</a:t>
            </a:r>
          </a:p>
          <a:p>
            <a:pPr marL="285750" indent="-285750">
              <a:lnSpc>
                <a:spcPct val="107000"/>
              </a:lnSpc>
              <a:spcAft>
                <a:spcPts val="800"/>
              </a:spcAft>
              <a:buFont typeface="Arial" panose="020B0604020202020204"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Percent complete </a:t>
            </a:r>
          </a:p>
          <a:p>
            <a:pPr marL="285750" indent="-285750">
              <a:lnSpc>
                <a:spcPct val="107000"/>
              </a:lnSpc>
              <a:spcAft>
                <a:spcPts val="800"/>
              </a:spcAft>
              <a:buFont typeface="Arial" panose="020B0604020202020204"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Current course grade. </a:t>
            </a:r>
          </a:p>
          <a:p>
            <a:pPr marL="285750" indent="-285750">
              <a:lnSpc>
                <a:spcPct val="107000"/>
              </a:lnSpc>
              <a:spcAft>
                <a:spcPts val="800"/>
              </a:spcAft>
              <a:buFont typeface="Arial" panose="020B0604020202020204"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Number assignments turned in last seven days </a:t>
            </a:r>
          </a:p>
          <a:p>
            <a:pPr marL="285750" indent="-285750">
              <a:lnSpc>
                <a:spcPct val="107000"/>
              </a:lnSpc>
              <a:spcAft>
                <a:spcPts val="800"/>
              </a:spcAft>
              <a:buFont typeface="Arial" panose="020B0604020202020204"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Number assignments submitted.</a:t>
            </a:r>
          </a:p>
        </p:txBody>
      </p:sp>
    </p:spTree>
    <p:extLst>
      <p:ext uri="{BB962C8B-B14F-4D97-AF65-F5344CB8AC3E}">
        <p14:creationId xmlns:p14="http://schemas.microsoft.com/office/powerpoint/2010/main" val="1954523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210614" y="1807111"/>
            <a:ext cx="7895823" cy="281640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6589" y="2019925"/>
            <a:ext cx="1914525" cy="2390775"/>
          </a:xfrm>
          <a:prstGeom prst="rect">
            <a:avLst/>
          </a:prstGeom>
        </p:spPr>
      </p:pic>
    </p:spTree>
    <p:extLst>
      <p:ext uri="{BB962C8B-B14F-4D97-AF65-F5344CB8AC3E}">
        <p14:creationId xmlns:p14="http://schemas.microsoft.com/office/powerpoint/2010/main" val="888435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9788" y="926500"/>
            <a:ext cx="14984616" cy="6155531"/>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660066"/>
                </a:solidFill>
                <a:effectLst>
                  <a:outerShdw blurRad="12700" dist="38100" dir="2700000" algn="tl" rotWithShape="0">
                    <a:schemeClr val="bg1">
                      <a:lumMod val="50000"/>
                    </a:schemeClr>
                  </a:outerShdw>
                </a:effectLst>
              </a:rPr>
              <a:t>You have finished recording your macro,</a:t>
            </a:r>
          </a:p>
          <a:p>
            <a:pPr algn="ctr"/>
            <a:r>
              <a:rPr lang="en-US" sz="4400" b="1" dirty="0">
                <a:ln w="9525">
                  <a:solidFill>
                    <a:schemeClr val="bg1"/>
                  </a:solidFill>
                  <a:prstDash val="solid"/>
                </a:ln>
                <a:solidFill>
                  <a:schemeClr val="tx2">
                    <a:lumMod val="75000"/>
                  </a:schemeClr>
                </a:solidFill>
                <a:effectLst>
                  <a:outerShdw blurRad="12700" dist="38100" dir="2700000" algn="tl" rotWithShape="0">
                    <a:schemeClr val="bg1">
                      <a:lumMod val="50000"/>
                    </a:schemeClr>
                  </a:outerShdw>
                </a:effectLst>
              </a:rPr>
              <a:t>Every time you export from VSA, </a:t>
            </a:r>
          </a:p>
          <a:p>
            <a:pPr algn="ctr"/>
            <a:r>
              <a:rPr lang="en-US" sz="4400" b="1" dirty="0">
                <a:ln w="9525">
                  <a:solidFill>
                    <a:schemeClr val="bg1"/>
                  </a:solidFill>
                  <a:prstDash val="solid"/>
                </a:ln>
                <a:solidFill>
                  <a:schemeClr val="tx2">
                    <a:lumMod val="75000"/>
                  </a:schemeClr>
                </a:solidFill>
                <a:effectLst>
                  <a:outerShdw blurRad="12700" dist="38100" dir="2700000" algn="tl" rotWithShape="0">
                    <a:schemeClr val="bg1">
                      <a:lumMod val="50000"/>
                    </a:schemeClr>
                  </a:outerShdw>
                </a:effectLst>
              </a:rPr>
              <a:t>just run your macro by clicking</a:t>
            </a:r>
          </a:p>
          <a:p>
            <a:pPr algn="ctr"/>
            <a:r>
              <a:rPr lang="en-US" sz="4400" b="1" cap="none" spc="0" dirty="0">
                <a:ln w="9525">
                  <a:solidFill>
                    <a:schemeClr val="bg1"/>
                  </a:solidFill>
                  <a:prstDash val="solid"/>
                </a:ln>
                <a:solidFill>
                  <a:schemeClr val="tx2">
                    <a:lumMod val="75000"/>
                  </a:schemeClr>
                </a:solidFill>
                <a:effectLst>
                  <a:outerShdw blurRad="12700" dist="38100" dir="2700000" algn="tl" rotWithShape="0">
                    <a:schemeClr val="bg1">
                      <a:lumMod val="50000"/>
                    </a:schemeClr>
                  </a:outerShdw>
                </a:effectLst>
              </a:rPr>
              <a:t>Developer, Run Macro. Make sure the file you </a:t>
            </a:r>
            <a:r>
              <a:rPr lang="en-US" sz="4400" b="1" cap="none" spc="0">
                <a:ln w="9525">
                  <a:solidFill>
                    <a:schemeClr val="bg1"/>
                  </a:solidFill>
                  <a:prstDash val="solid"/>
                </a:ln>
                <a:solidFill>
                  <a:schemeClr val="tx2">
                    <a:lumMod val="75000"/>
                  </a:schemeClr>
                </a:solidFill>
                <a:effectLst>
                  <a:outerShdw blurRad="12700" dist="38100" dir="2700000" algn="tl" rotWithShape="0">
                    <a:schemeClr val="bg1">
                      <a:lumMod val="50000"/>
                    </a:schemeClr>
                  </a:outerShdw>
                </a:effectLst>
              </a:rPr>
              <a:t>save is a CSV file.</a:t>
            </a:r>
            <a:endParaRPr lang="en-US" sz="4400" b="1" cap="none" spc="0" dirty="0">
              <a:ln w="9525">
                <a:solidFill>
                  <a:schemeClr val="bg1"/>
                </a:solidFill>
                <a:prstDash val="solid"/>
              </a:ln>
              <a:solidFill>
                <a:schemeClr val="tx2">
                  <a:lumMod val="75000"/>
                </a:schemeClr>
              </a:solidFill>
              <a:effectLst>
                <a:outerShdw blurRad="12700" dist="38100" dir="2700000" algn="tl" rotWithShape="0">
                  <a:schemeClr val="bg1">
                    <a:lumMod val="50000"/>
                  </a:schemeClr>
                </a:outerShdw>
              </a:effectLst>
            </a:endParaRPr>
          </a:p>
          <a:p>
            <a:r>
              <a:rPr lang="en-US" sz="4400" dirty="0">
                <a:latin typeface="Comic Sans MS" panose="030F0702030302020204" pitchFamily="66" charset="0"/>
              </a:rPr>
              <a:t>you can stop the macro and save it.</a:t>
            </a:r>
          </a:p>
          <a:p>
            <a:r>
              <a:rPr lang="en-US" sz="4400" dirty="0">
                <a:latin typeface="Comic Sans MS" panose="030F0702030302020204" pitchFamily="66" charset="0"/>
              </a:rPr>
              <a:t>Be sure to save as a Personal Macro Workbook.</a:t>
            </a:r>
            <a:endParaRPr lang="en-US" sz="5400" b="1" dirty="0">
              <a:ln w="9525">
                <a:solidFill>
                  <a:schemeClr val="bg1"/>
                </a:solidFill>
                <a:prstDash val="solid"/>
              </a:ln>
              <a:effectLst>
                <a:outerShdw blurRad="12700" dist="38100" dir="2700000" algn="tl" rotWithShape="0">
                  <a:schemeClr val="bg1">
                    <a:lumMod val="50000"/>
                  </a:schemeClr>
                </a:outerShdw>
              </a:effectLst>
            </a:endParaRPr>
          </a:p>
          <a:p>
            <a:pPr algn="ctr"/>
            <a:r>
              <a:rPr lang="en-US" sz="4000" b="1" cap="none" spc="0" dirty="0">
                <a:ln w="9525">
                  <a:solidFill>
                    <a:schemeClr val="bg1"/>
                  </a:solidFill>
                  <a:prstDash val="solid"/>
                </a:ln>
                <a:solidFill>
                  <a:schemeClr val="accent6">
                    <a:lumMod val="50000"/>
                  </a:schemeClr>
                </a:solidFill>
                <a:effectLst>
                  <a:outerShdw blurRad="12700" dist="38100" dir="2700000" algn="tl" rotWithShape="0">
                    <a:schemeClr val="bg1">
                      <a:lumMod val="50000"/>
                    </a:schemeClr>
                  </a:outerShdw>
                </a:effectLst>
              </a:rPr>
              <a:t>Be sure to check the email addresses.</a:t>
            </a:r>
          </a:p>
          <a:p>
            <a:pPr algn="ctr"/>
            <a:r>
              <a:rPr lang="en-US" sz="4000" b="1" dirty="0">
                <a:ln w="9525">
                  <a:solidFill>
                    <a:schemeClr val="bg1"/>
                  </a:solidFill>
                  <a:prstDash val="solid"/>
                </a:ln>
                <a:solidFill>
                  <a:schemeClr val="accent6">
                    <a:lumMod val="50000"/>
                  </a:schemeClr>
                </a:solidFill>
                <a:effectLst>
                  <a:outerShdw blurRad="12700" dist="38100" dir="2700000" algn="tl" rotWithShape="0">
                    <a:schemeClr val="bg1">
                      <a:lumMod val="50000"/>
                    </a:schemeClr>
                  </a:outerShdw>
                </a:effectLst>
              </a:rPr>
              <a:t>Sometimes it may say No Data Available</a:t>
            </a:r>
          </a:p>
          <a:p>
            <a:pPr algn="ctr"/>
            <a:r>
              <a:rPr lang="en-US" sz="4000" b="1" dirty="0">
                <a:ln w="9525">
                  <a:solidFill>
                    <a:schemeClr val="bg1"/>
                  </a:solidFill>
                  <a:prstDash val="solid"/>
                </a:ln>
                <a:solidFill>
                  <a:schemeClr val="accent6">
                    <a:lumMod val="50000"/>
                  </a:schemeClr>
                </a:solidFill>
                <a:effectLst>
                  <a:outerShdw blurRad="12700" dist="38100" dir="2700000" algn="tl" rotWithShape="0">
                    <a:schemeClr val="bg1">
                      <a:lumMod val="50000"/>
                    </a:schemeClr>
                  </a:outerShdw>
                </a:effectLst>
              </a:rPr>
              <a:t>So needs to be deleted or changed.</a:t>
            </a:r>
            <a:endParaRPr lang="en-US" sz="4000" b="1" cap="none" spc="0" dirty="0">
              <a:ln w="9525">
                <a:solidFill>
                  <a:schemeClr val="bg1"/>
                </a:solidFill>
                <a:prstDash val="solid"/>
              </a:ln>
              <a:solidFill>
                <a:schemeClr val="accent6">
                  <a:lumMod val="50000"/>
                </a:schemeClr>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67032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0018" y="499890"/>
            <a:ext cx="7330761" cy="1846659"/>
          </a:xfrm>
          <a:prstGeom prst="rect">
            <a:avLst/>
          </a:prstGeom>
          <a:noFill/>
        </p:spPr>
        <p:txBody>
          <a:bodyPr wrap="square" rtlCol="0">
            <a:spAutoFit/>
          </a:bodyPr>
          <a:lstStyle/>
          <a:p>
            <a:r>
              <a:rPr lang="en-US" sz="3200"/>
              <a:t>The next time you want to export from VSA, open up your macro to run and it will automatically do all the steps for you</a:t>
            </a:r>
            <a:r>
              <a:rPr lang="en-US" sz="3200">
                <a:sym typeface="Wingdings" panose="05000000000000000000" pitchFamily="2" charset="2"/>
              </a:rPr>
              <a:t></a:t>
            </a:r>
            <a:endParaRPr lang="en-US" sz="3200"/>
          </a:p>
          <a:p>
            <a:endParaRPr lang="en-US"/>
          </a:p>
        </p:txBody>
      </p:sp>
      <p:pic>
        <p:nvPicPr>
          <p:cNvPr id="3" name="Picture 2"/>
          <p:cNvPicPr>
            <a:picLocks noChangeAspect="1"/>
          </p:cNvPicPr>
          <p:nvPr/>
        </p:nvPicPr>
        <p:blipFill>
          <a:blip r:embed="rId2"/>
          <a:stretch>
            <a:fillRect/>
          </a:stretch>
        </p:blipFill>
        <p:spPr>
          <a:xfrm>
            <a:off x="1113687" y="2604127"/>
            <a:ext cx="4143375" cy="2390775"/>
          </a:xfrm>
          <a:prstGeom prst="rect">
            <a:avLst/>
          </a:prstGeom>
        </p:spPr>
      </p:pic>
      <p:pic>
        <p:nvPicPr>
          <p:cNvPr id="4" name="Picture 3"/>
          <p:cNvPicPr>
            <a:picLocks noChangeAspect="1"/>
          </p:cNvPicPr>
          <p:nvPr/>
        </p:nvPicPr>
        <p:blipFill>
          <a:blip r:embed="rId3"/>
          <a:stretch>
            <a:fillRect/>
          </a:stretch>
        </p:blipFill>
        <p:spPr>
          <a:xfrm>
            <a:off x="6380945" y="3030292"/>
            <a:ext cx="3886200" cy="3733800"/>
          </a:xfrm>
          <a:prstGeom prst="rect">
            <a:avLst/>
          </a:prstGeom>
        </p:spPr>
      </p:pic>
    </p:spTree>
    <p:extLst>
      <p:ext uri="{BB962C8B-B14F-4D97-AF65-F5344CB8AC3E}">
        <p14:creationId xmlns:p14="http://schemas.microsoft.com/office/powerpoint/2010/main" val="1330637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3648" y="736823"/>
            <a:ext cx="7830356" cy="1454950"/>
          </a:xfrm>
          <a:prstGeom prst="rect">
            <a:avLst/>
          </a:prstGeom>
        </p:spPr>
        <p:txBody>
          <a:bodyPr wrap="square">
            <a:spAutoFit/>
          </a:bodyPr>
          <a:lstStyle/>
          <a:p>
            <a:pPr algn="ctr">
              <a:lnSpc>
                <a:spcPct val="107000"/>
              </a:lnSpc>
              <a:spcAft>
                <a:spcPts val="800"/>
              </a:spcAft>
            </a:pPr>
            <a:r>
              <a:rPr lang="en-US" sz="2800" i="1">
                <a:effectLst/>
                <a:latin typeface="Calibri" panose="020F0502020204030204" pitchFamily="34" charset="0"/>
                <a:ea typeface="Calibri" panose="020F0502020204030204" pitchFamily="34" charset="0"/>
                <a:cs typeface="Times New Roman" panose="02020603050405020304" pitchFamily="18" charset="0"/>
              </a:rPr>
              <a:t>You now have all the information on a spreadsheet that you need to send personalized progress reports by Mail Merge.</a:t>
            </a:r>
          </a:p>
        </p:txBody>
      </p:sp>
      <p:pic>
        <p:nvPicPr>
          <p:cNvPr id="3" name="Picture 2"/>
          <p:cNvPicPr/>
          <p:nvPr/>
        </p:nvPicPr>
        <p:blipFill>
          <a:blip r:embed="rId2"/>
          <a:stretch>
            <a:fillRect/>
          </a:stretch>
        </p:blipFill>
        <p:spPr>
          <a:xfrm>
            <a:off x="373485" y="2305918"/>
            <a:ext cx="11410683" cy="20389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353" y="4573207"/>
            <a:ext cx="2143125" cy="2143125"/>
          </a:xfrm>
          <a:prstGeom prst="rect">
            <a:avLst/>
          </a:prstGeom>
        </p:spPr>
      </p:pic>
    </p:spTree>
    <p:extLst>
      <p:ext uri="{BB962C8B-B14F-4D97-AF65-F5344CB8AC3E}">
        <p14:creationId xmlns:p14="http://schemas.microsoft.com/office/powerpoint/2010/main" val="3891980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2737" y="772732"/>
            <a:ext cx="8512935" cy="1508105"/>
          </a:xfrm>
          <a:prstGeom prst="rect">
            <a:avLst/>
          </a:prstGeom>
          <a:noFill/>
        </p:spPr>
        <p:txBody>
          <a:bodyPr wrap="square" rtlCol="0">
            <a:spAutoFit/>
          </a:bodyPr>
          <a:lstStyle/>
          <a:p>
            <a:pPr algn="ctr"/>
            <a:r>
              <a:rPr lang="en-US" sz="3600" b="1"/>
              <a:t>Let’s start the Mail Merge!</a:t>
            </a:r>
          </a:p>
          <a:p>
            <a:pPr algn="ctr"/>
            <a:r>
              <a:rPr lang="en-US" sz="2800"/>
              <a:t>First of all, open up a blank word document. </a:t>
            </a:r>
          </a:p>
          <a:p>
            <a:pPr algn="ctr"/>
            <a:r>
              <a:rPr lang="en-US" sz="2800"/>
              <a:t>Click on Mailings at the top</a:t>
            </a:r>
          </a:p>
        </p:txBody>
      </p:sp>
      <p:pic>
        <p:nvPicPr>
          <p:cNvPr id="3" name="Picture 2"/>
          <p:cNvPicPr/>
          <p:nvPr/>
        </p:nvPicPr>
        <p:blipFill>
          <a:blip r:embed="rId2"/>
          <a:stretch>
            <a:fillRect/>
          </a:stretch>
        </p:blipFill>
        <p:spPr>
          <a:xfrm>
            <a:off x="2125014" y="2509425"/>
            <a:ext cx="7251879" cy="3872690"/>
          </a:xfrm>
          <a:prstGeom prst="rect">
            <a:avLst/>
          </a:prstGeom>
        </p:spPr>
      </p:pic>
      <p:sp>
        <p:nvSpPr>
          <p:cNvPr id="4" name="Down Arrow 3"/>
          <p:cNvSpPr/>
          <p:nvPr/>
        </p:nvSpPr>
        <p:spPr>
          <a:xfrm>
            <a:off x="6473675" y="2157727"/>
            <a:ext cx="156117" cy="44184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7576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794950" y="175925"/>
            <a:ext cx="4594217" cy="3378643"/>
          </a:xfrm>
          <a:prstGeom prst="rect">
            <a:avLst/>
          </a:prstGeom>
        </p:spPr>
      </p:pic>
      <p:pic>
        <p:nvPicPr>
          <p:cNvPr id="2" name="Picture 1"/>
          <p:cNvPicPr/>
          <p:nvPr/>
        </p:nvPicPr>
        <p:blipFill>
          <a:blip r:embed="rId3"/>
          <a:stretch>
            <a:fillRect/>
          </a:stretch>
        </p:blipFill>
        <p:spPr>
          <a:xfrm>
            <a:off x="3408531" y="1865246"/>
            <a:ext cx="3869583" cy="2820764"/>
          </a:xfrm>
          <a:prstGeom prst="rect">
            <a:avLst/>
          </a:prstGeom>
        </p:spPr>
      </p:pic>
      <p:pic>
        <p:nvPicPr>
          <p:cNvPr id="4" name="Picture 3"/>
          <p:cNvPicPr/>
          <p:nvPr/>
        </p:nvPicPr>
        <p:blipFill>
          <a:blip r:embed="rId4"/>
          <a:stretch>
            <a:fillRect/>
          </a:stretch>
        </p:blipFill>
        <p:spPr>
          <a:xfrm>
            <a:off x="7278114" y="3077759"/>
            <a:ext cx="3697065" cy="3681449"/>
          </a:xfrm>
          <a:prstGeom prst="rect">
            <a:avLst/>
          </a:prstGeom>
        </p:spPr>
      </p:pic>
      <p:sp>
        <p:nvSpPr>
          <p:cNvPr id="5" name="TextBox 4"/>
          <p:cNvSpPr txBox="1"/>
          <p:nvPr/>
        </p:nvSpPr>
        <p:spPr>
          <a:xfrm>
            <a:off x="5835995" y="491450"/>
            <a:ext cx="3913123" cy="646331"/>
          </a:xfrm>
          <a:prstGeom prst="rect">
            <a:avLst/>
          </a:prstGeom>
          <a:noFill/>
        </p:spPr>
        <p:txBody>
          <a:bodyPr wrap="none" rtlCol="0">
            <a:spAutoFit/>
          </a:bodyPr>
          <a:lstStyle/>
          <a:p>
            <a:r>
              <a:rPr lang="en-US"/>
              <a:t>Keep selecting the item you want and </a:t>
            </a:r>
          </a:p>
          <a:p>
            <a:r>
              <a:rPr lang="en-US"/>
              <a:t>then next as you go through the wizard,</a:t>
            </a:r>
          </a:p>
        </p:txBody>
      </p:sp>
    </p:spTree>
    <p:extLst>
      <p:ext uri="{BB962C8B-B14F-4D97-AF65-F5344CB8AC3E}">
        <p14:creationId xmlns:p14="http://schemas.microsoft.com/office/powerpoint/2010/main" val="2798542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989174" y="517778"/>
            <a:ext cx="5476021" cy="3897844"/>
          </a:xfrm>
          <a:prstGeom prst="rect">
            <a:avLst/>
          </a:prstGeom>
        </p:spPr>
      </p:pic>
      <p:sp>
        <p:nvSpPr>
          <p:cNvPr id="3" name="Rectangle 2"/>
          <p:cNvSpPr/>
          <p:nvPr/>
        </p:nvSpPr>
        <p:spPr>
          <a:xfrm>
            <a:off x="2987899" y="4618907"/>
            <a:ext cx="7856113" cy="981423"/>
          </a:xfrm>
          <a:prstGeom prst="rect">
            <a:avLst/>
          </a:prstGeom>
        </p:spPr>
        <p:txBody>
          <a:bodyPr wrap="square">
            <a:spAutoFit/>
          </a:bodyPr>
          <a:lstStyle/>
          <a:p>
            <a:pPr>
              <a:lnSpc>
                <a:spcPct val="107000"/>
              </a:lnSpc>
              <a:spcAft>
                <a:spcPts val="800"/>
              </a:spcAft>
              <a:tabLst>
                <a:tab pos="2971800" algn="ctr"/>
              </a:tabLst>
            </a:pPr>
            <a:r>
              <a:rPr lang="en-US">
                <a:effectLst/>
                <a:latin typeface="Calibri" panose="020F0502020204030204" pitchFamily="34" charset="0"/>
                <a:ea typeface="Calibri" panose="020F0502020204030204" pitchFamily="34" charset="0"/>
                <a:cs typeface="Times New Roman" panose="02020603050405020304" pitchFamily="18" charset="0"/>
              </a:rPr>
              <a:t>Click ok on the next screen and then you can write your letter or progress report. Type in what you want, then when you get to something you want to insert, click More Items on the wizard to bring up all the columns from your excel file. </a:t>
            </a:r>
          </a:p>
        </p:txBody>
      </p:sp>
    </p:spTree>
    <p:extLst>
      <p:ext uri="{BB962C8B-B14F-4D97-AF65-F5344CB8AC3E}">
        <p14:creationId xmlns:p14="http://schemas.microsoft.com/office/powerpoint/2010/main" val="1344817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485551" y="767975"/>
            <a:ext cx="4575846" cy="3995125"/>
          </a:xfrm>
          <a:prstGeom prst="rect">
            <a:avLst/>
          </a:prstGeom>
        </p:spPr>
      </p:pic>
      <p:sp>
        <p:nvSpPr>
          <p:cNvPr id="3" name="Rectangle 2"/>
          <p:cNvSpPr/>
          <p:nvPr/>
        </p:nvSpPr>
        <p:spPr>
          <a:xfrm>
            <a:off x="5947252" y="767975"/>
            <a:ext cx="3571555" cy="369332"/>
          </a:xfrm>
          <a:prstGeom prst="rect">
            <a:avLst/>
          </a:prstGeom>
        </p:spPr>
        <p:txBody>
          <a:bodyPr wrap="none">
            <a:spAutoFit/>
          </a:bodyPr>
          <a:lstStyle/>
          <a:p>
            <a:r>
              <a:rPr lang="en-US">
                <a:effectLst/>
                <a:latin typeface="Calibri" panose="020F0502020204030204" pitchFamily="34" charset="0"/>
                <a:ea typeface="Calibri" panose="020F0502020204030204" pitchFamily="34" charset="0"/>
                <a:cs typeface="Times New Roman" panose="02020603050405020304" pitchFamily="18" charset="0"/>
              </a:rPr>
              <a:t>Select the item you want and insert.</a:t>
            </a:r>
            <a:endParaRPr lang="en-US"/>
          </a:p>
        </p:txBody>
      </p:sp>
      <p:pic>
        <p:nvPicPr>
          <p:cNvPr id="4" name="Picture 3"/>
          <p:cNvPicPr>
            <a:picLocks noChangeAspect="1"/>
          </p:cNvPicPr>
          <p:nvPr/>
        </p:nvPicPr>
        <p:blipFill>
          <a:blip r:embed="rId3"/>
          <a:stretch>
            <a:fillRect/>
          </a:stretch>
        </p:blipFill>
        <p:spPr>
          <a:xfrm>
            <a:off x="5714138" y="1137307"/>
            <a:ext cx="5397538" cy="5531702"/>
          </a:xfrm>
          <a:prstGeom prst="rect">
            <a:avLst/>
          </a:prstGeom>
          <a:ln w="28575">
            <a:solidFill>
              <a:schemeClr val="tx1"/>
            </a:solidFill>
          </a:ln>
        </p:spPr>
      </p:pic>
    </p:spTree>
    <p:extLst>
      <p:ext uri="{BB962C8B-B14F-4D97-AF65-F5344CB8AC3E}">
        <p14:creationId xmlns:p14="http://schemas.microsoft.com/office/powerpoint/2010/main" val="26863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4056" y="703880"/>
            <a:ext cx="7499797" cy="388696"/>
          </a:xfrm>
          <a:prstGeom prst="rect">
            <a:avLst/>
          </a:prstGeom>
        </p:spPr>
        <p:txBody>
          <a:bodyPr wrap="square">
            <a:spAutoFit/>
          </a:bodyPr>
          <a:lstStyle/>
          <a:p>
            <a:pPr>
              <a:lnSpc>
                <a:spcPct val="107000"/>
              </a:lnSpc>
              <a:spcAft>
                <a:spcPts val="800"/>
              </a:spcAft>
              <a:tabLst>
                <a:tab pos="2971800" algn="ctr"/>
              </a:tabLst>
            </a:pPr>
            <a:r>
              <a:rPr lang="en-US">
                <a:effectLst/>
                <a:latin typeface="Calibri" panose="020F0502020204030204" pitchFamily="34" charset="0"/>
                <a:ea typeface="Calibri" panose="020F0502020204030204" pitchFamily="34" charset="0"/>
                <a:cs typeface="Times New Roman" panose="02020603050405020304" pitchFamily="18" charset="0"/>
              </a:rPr>
              <a:t>Here is an example of what my student progress report now looks like:</a:t>
            </a:r>
          </a:p>
        </p:txBody>
      </p:sp>
      <p:pic>
        <p:nvPicPr>
          <p:cNvPr id="5" name="Picture 4"/>
          <p:cNvPicPr>
            <a:picLocks noChangeAspect="1"/>
          </p:cNvPicPr>
          <p:nvPr/>
        </p:nvPicPr>
        <p:blipFill>
          <a:blip r:embed="rId2"/>
          <a:stretch>
            <a:fillRect/>
          </a:stretch>
        </p:blipFill>
        <p:spPr>
          <a:xfrm>
            <a:off x="5666705" y="1242791"/>
            <a:ext cx="5176678" cy="5440588"/>
          </a:xfrm>
          <a:prstGeom prst="rect">
            <a:avLst/>
          </a:prstGeom>
          <a:ln w="28575">
            <a:solidFill>
              <a:schemeClr val="tx1"/>
            </a:solidFill>
          </a:ln>
        </p:spPr>
      </p:pic>
      <p:sp>
        <p:nvSpPr>
          <p:cNvPr id="6" name="Rectangle 5"/>
          <p:cNvSpPr/>
          <p:nvPr/>
        </p:nvSpPr>
        <p:spPr>
          <a:xfrm>
            <a:off x="7065266" y="1311198"/>
            <a:ext cx="635619" cy="272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1140251" y="1242791"/>
            <a:ext cx="2133600" cy="5400675"/>
          </a:xfrm>
          <a:prstGeom prst="rect">
            <a:avLst/>
          </a:prstGeom>
        </p:spPr>
      </p:pic>
      <p:sp>
        <p:nvSpPr>
          <p:cNvPr id="9" name="Down Arrow 8"/>
          <p:cNvSpPr/>
          <p:nvPr/>
        </p:nvSpPr>
        <p:spPr>
          <a:xfrm rot="2329392">
            <a:off x="3321604" y="5285678"/>
            <a:ext cx="470289"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9506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33363" y="2312281"/>
            <a:ext cx="7547020" cy="1673022"/>
          </a:xfrm>
          <a:prstGeom prst="rect">
            <a:avLst/>
          </a:prstGeom>
        </p:spPr>
        <p:txBody>
          <a:bodyPr wrap="square">
            <a:spAutoFit/>
          </a:bodyPr>
          <a:lstStyle/>
          <a:p>
            <a:pPr>
              <a:lnSpc>
                <a:spcPct val="107000"/>
              </a:lnSpc>
              <a:spcAft>
                <a:spcPts val="800"/>
              </a:spcAft>
              <a:tabLst>
                <a:tab pos="2971800" algn="ctr"/>
              </a:tabLst>
            </a:pPr>
            <a:r>
              <a:rPr lang="en-US" sz="2400">
                <a:effectLst/>
                <a:latin typeface="Calibri" panose="020F0502020204030204" pitchFamily="34" charset="0"/>
                <a:ea typeface="Calibri" panose="020F0502020204030204" pitchFamily="34" charset="0"/>
                <a:cs typeface="Times New Roman" panose="02020603050405020304" pitchFamily="18" charset="0"/>
              </a:rPr>
              <a:t>On this screen, you can choose to Exclude Recipient if there is a student on your list whom you do not want to email. Finally, click Complete the merge, Electronic mailing, select email column, type in subject, and select </a:t>
            </a:r>
            <a:r>
              <a:rPr lang="en-US" sz="2400" b="1">
                <a:effectLst/>
                <a:latin typeface="Calibri" panose="020F0502020204030204" pitchFamily="34" charset="0"/>
                <a:ea typeface="Calibri" panose="020F0502020204030204" pitchFamily="34" charset="0"/>
                <a:cs typeface="Times New Roman" panose="02020603050405020304" pitchFamily="18" charset="0"/>
              </a:rPr>
              <a:t>HTML</a:t>
            </a:r>
            <a:r>
              <a:rPr lang="en-US" sz="2400">
                <a:effectLst/>
                <a:latin typeface="Calibri" panose="020F0502020204030204" pitchFamily="34" charset="0"/>
                <a:ea typeface="Calibri" panose="020F0502020204030204" pitchFamily="34" charset="0"/>
                <a:cs typeface="Times New Roman" panose="02020603050405020304" pitchFamily="18" charset="0"/>
              </a:rPr>
              <a:t> to send. </a:t>
            </a:r>
          </a:p>
        </p:txBody>
      </p:sp>
      <p:pic>
        <p:nvPicPr>
          <p:cNvPr id="5" name="Picture 4"/>
          <p:cNvPicPr>
            <a:picLocks noChangeAspect="1"/>
          </p:cNvPicPr>
          <p:nvPr/>
        </p:nvPicPr>
        <p:blipFill>
          <a:blip r:embed="rId2"/>
          <a:stretch>
            <a:fillRect/>
          </a:stretch>
        </p:blipFill>
        <p:spPr>
          <a:xfrm>
            <a:off x="1056051" y="714809"/>
            <a:ext cx="2228850" cy="5362575"/>
          </a:xfrm>
          <a:prstGeom prst="rect">
            <a:avLst/>
          </a:prstGeom>
        </p:spPr>
      </p:pic>
      <p:sp>
        <p:nvSpPr>
          <p:cNvPr id="6" name="Down Arrow 5"/>
          <p:cNvSpPr/>
          <p:nvPr/>
        </p:nvSpPr>
        <p:spPr>
          <a:xfrm rot="2374695">
            <a:off x="3000545" y="1331392"/>
            <a:ext cx="568712" cy="903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5400000">
            <a:off x="3551744" y="2593361"/>
            <a:ext cx="457200" cy="15060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6568" y="3985303"/>
            <a:ext cx="1108187" cy="1155344"/>
          </a:xfrm>
          <a:prstGeom prst="rect">
            <a:avLst/>
          </a:prstGeom>
        </p:spPr>
      </p:pic>
    </p:spTree>
    <p:extLst>
      <p:ext uri="{BB962C8B-B14F-4D97-AF65-F5344CB8AC3E}">
        <p14:creationId xmlns:p14="http://schemas.microsoft.com/office/powerpoint/2010/main" val="183040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7278" y="858126"/>
            <a:ext cx="9659155" cy="388696"/>
          </a:xfrm>
          <a:prstGeom prst="rect">
            <a:avLst/>
          </a:prstGeom>
        </p:spPr>
        <p:txBody>
          <a:bodyPr wrap="square">
            <a:spAutoFit/>
          </a:bodyPr>
          <a:lstStyle/>
          <a:p>
            <a:pPr>
              <a:lnSpc>
                <a:spcPct val="107000"/>
              </a:lnSpc>
              <a:spcAft>
                <a:spcPts val="800"/>
              </a:spcAft>
            </a:pPr>
            <a:r>
              <a:rPr lang="en-US">
                <a:effectLst/>
                <a:latin typeface="Calibri" panose="020F0502020204030204" pitchFamily="34" charset="0"/>
                <a:ea typeface="Calibri" panose="020F0502020204030204" pitchFamily="34" charset="0"/>
                <a:cs typeface="Times New Roman" panose="02020603050405020304" pitchFamily="18" charset="0"/>
              </a:rPr>
              <a:t>From the Progress tab, export the information you’ve selected as an Excel Spread Sheet.</a:t>
            </a:r>
          </a:p>
        </p:txBody>
      </p:sp>
      <p:pic>
        <p:nvPicPr>
          <p:cNvPr id="6" name="Picture 5"/>
          <p:cNvPicPr/>
          <p:nvPr/>
        </p:nvPicPr>
        <p:blipFill>
          <a:blip r:embed="rId2"/>
          <a:stretch>
            <a:fillRect/>
          </a:stretch>
        </p:blipFill>
        <p:spPr>
          <a:xfrm>
            <a:off x="927278" y="1930976"/>
            <a:ext cx="9594760" cy="3156179"/>
          </a:xfrm>
          <a:prstGeom prst="rect">
            <a:avLst/>
          </a:prstGeom>
        </p:spPr>
      </p:pic>
      <p:sp>
        <p:nvSpPr>
          <p:cNvPr id="5" name="Rectangle 4"/>
          <p:cNvSpPr/>
          <p:nvPr/>
        </p:nvSpPr>
        <p:spPr>
          <a:xfrm>
            <a:off x="1897486" y="5590557"/>
            <a:ext cx="8302582" cy="388696"/>
          </a:xfrm>
          <a:prstGeom prst="rect">
            <a:avLst/>
          </a:prstGeom>
        </p:spPr>
        <p:txBody>
          <a:bodyPr wrap="square">
            <a:spAutoFit/>
          </a:bodyPr>
          <a:lstStyle/>
          <a:p>
            <a:pPr>
              <a:lnSpc>
                <a:spcPct val="107000"/>
              </a:lnSpc>
              <a:spcAft>
                <a:spcPts val="800"/>
              </a:spcAft>
            </a:pPr>
            <a:r>
              <a:rPr lang="en-US">
                <a:effectLst/>
                <a:latin typeface="Calibri" panose="020F0502020204030204" pitchFamily="34" charset="0"/>
                <a:ea typeface="Calibri" panose="020F0502020204030204" pitchFamily="34" charset="0"/>
                <a:cs typeface="Times New Roman" panose="02020603050405020304" pitchFamily="18" charset="0"/>
              </a:rPr>
              <a:t>You will then get a message asking if you want to save or open, you can do either.</a:t>
            </a:r>
          </a:p>
        </p:txBody>
      </p:sp>
    </p:spTree>
    <p:extLst>
      <p:ext uri="{BB962C8B-B14F-4D97-AF65-F5344CB8AC3E}">
        <p14:creationId xmlns:p14="http://schemas.microsoft.com/office/powerpoint/2010/main" val="4290163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DCC2DD-ADB9-49E6-AA07-764F13989AAB}"/>
              </a:ext>
            </a:extLst>
          </p:cNvPr>
          <p:cNvSpPr txBox="1"/>
          <p:nvPr/>
        </p:nvSpPr>
        <p:spPr>
          <a:xfrm>
            <a:off x="725864" y="518474"/>
            <a:ext cx="10982227" cy="5509200"/>
          </a:xfrm>
          <a:prstGeom prst="rect">
            <a:avLst/>
          </a:prstGeom>
          <a:noFill/>
        </p:spPr>
        <p:txBody>
          <a:bodyPr wrap="square" rtlCol="0">
            <a:spAutoFit/>
          </a:bodyPr>
          <a:lstStyle/>
          <a:p>
            <a:r>
              <a:rPr lang="en-US" sz="4400" b="0" i="0" dirty="0">
                <a:solidFill>
                  <a:srgbClr val="000000"/>
                </a:solidFill>
                <a:effectLst/>
                <a:latin typeface="Segoe UI" panose="020B0502040204020203" pitchFamily="34" charset="0"/>
              </a:rPr>
              <a:t>If you are on a MAC -You still need to specify Outlook as your default email program in the Preferences for Apple's </a:t>
            </a:r>
            <a:r>
              <a:rPr lang="en-US" sz="4400" b="0" i="0" dirty="0" err="1">
                <a:solidFill>
                  <a:srgbClr val="000000"/>
                </a:solidFill>
                <a:effectLst/>
                <a:latin typeface="Segoe UI" panose="020B0502040204020203" pitchFamily="34" charset="0"/>
              </a:rPr>
              <a:t>Mail.app</a:t>
            </a:r>
            <a:r>
              <a:rPr lang="en-US" sz="4400" b="0" i="0" dirty="0">
                <a:solidFill>
                  <a:srgbClr val="000000"/>
                </a:solidFill>
                <a:effectLst/>
                <a:latin typeface="Segoe UI" panose="020B0502040204020203" pitchFamily="34" charset="0"/>
              </a:rPr>
              <a:t> in order for it to be recognized by Word... IOW, the fact that you use only Outlook does not automatically make it the </a:t>
            </a:r>
            <a:r>
              <a:rPr lang="en-US" sz="4400" b="0" i="1" dirty="0">
                <a:solidFill>
                  <a:srgbClr val="000000"/>
                </a:solidFill>
                <a:effectLst/>
                <a:latin typeface="Segoe UI" panose="020B0502040204020203" pitchFamily="34" charset="0"/>
              </a:rPr>
              <a:t>default email program</a:t>
            </a:r>
            <a:r>
              <a:rPr lang="en-US" sz="4400" b="0" i="0" dirty="0">
                <a:solidFill>
                  <a:srgbClr val="000000"/>
                </a:solidFill>
                <a:effectLst/>
                <a:latin typeface="Segoe UI" panose="020B0502040204020203" pitchFamily="34" charset="0"/>
              </a:rPr>
              <a:t> as far as your Mac is concerned.</a:t>
            </a:r>
            <a:endParaRPr lang="en-US" sz="4400" dirty="0"/>
          </a:p>
        </p:txBody>
      </p:sp>
    </p:spTree>
    <p:extLst>
      <p:ext uri="{BB962C8B-B14F-4D97-AF65-F5344CB8AC3E}">
        <p14:creationId xmlns:p14="http://schemas.microsoft.com/office/powerpoint/2010/main" val="301998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3421" y="787666"/>
            <a:ext cx="3112903" cy="375552"/>
          </a:xfrm>
          <a:prstGeom prst="rect">
            <a:avLst/>
          </a:prstGeom>
        </p:spPr>
        <p:txBody>
          <a:bodyPr wrap="none">
            <a:spAutoFit/>
          </a:bodyPr>
          <a:lstStyle/>
          <a:p>
            <a:pPr>
              <a:lnSpc>
                <a:spcPct val="107000"/>
              </a:lnSpc>
              <a:spcAft>
                <a:spcPts val="800"/>
              </a:spcAft>
              <a:tabLst>
                <a:tab pos="2971800" algn="ctr"/>
              </a:tabLst>
            </a:pPr>
            <a:r>
              <a:rPr lang="en-US">
                <a:effectLst/>
                <a:latin typeface="Calibri" panose="020F0502020204030204" pitchFamily="34" charset="0"/>
                <a:ea typeface="Calibri" panose="020F0502020204030204" pitchFamily="34" charset="0"/>
                <a:cs typeface="Times New Roman" panose="02020603050405020304" pitchFamily="18" charset="0"/>
              </a:rPr>
              <a:t>Sample parent progress report:</a:t>
            </a:r>
          </a:p>
        </p:txBody>
      </p:sp>
      <p:pic>
        <p:nvPicPr>
          <p:cNvPr id="4" name="Picture 3"/>
          <p:cNvPicPr>
            <a:picLocks noChangeAspect="1"/>
          </p:cNvPicPr>
          <p:nvPr/>
        </p:nvPicPr>
        <p:blipFill>
          <a:blip r:embed="rId2"/>
          <a:stretch>
            <a:fillRect/>
          </a:stretch>
        </p:blipFill>
        <p:spPr>
          <a:xfrm>
            <a:off x="893054" y="1176361"/>
            <a:ext cx="8629129" cy="3794883"/>
          </a:xfrm>
          <a:prstGeom prst="rect">
            <a:avLst/>
          </a:prstGeom>
        </p:spPr>
      </p:pic>
      <p:sp>
        <p:nvSpPr>
          <p:cNvPr id="5" name="Rectangle 4"/>
          <p:cNvSpPr/>
          <p:nvPr/>
        </p:nvSpPr>
        <p:spPr>
          <a:xfrm>
            <a:off x="893054" y="5525035"/>
            <a:ext cx="9912321" cy="685059"/>
          </a:xfrm>
          <a:prstGeom prst="rect">
            <a:avLst/>
          </a:prstGeom>
        </p:spPr>
        <p:txBody>
          <a:bodyPr wrap="square">
            <a:spAutoFit/>
          </a:bodyPr>
          <a:lstStyle/>
          <a:p>
            <a:pPr>
              <a:lnSpc>
                <a:spcPct val="107000"/>
              </a:lnSpc>
              <a:spcAft>
                <a:spcPts val="800"/>
              </a:spcAft>
              <a:tabLst>
                <a:tab pos="2971800" algn="ctr"/>
              </a:tabLst>
            </a:pPr>
            <a:r>
              <a:rPr lang="en-US">
                <a:effectLst/>
                <a:latin typeface="Calibri" panose="020F0502020204030204" pitchFamily="34" charset="0"/>
                <a:ea typeface="Calibri" panose="020F0502020204030204" pitchFamily="34" charset="0"/>
                <a:cs typeface="Times New Roman" panose="02020603050405020304" pitchFamily="18" charset="0"/>
              </a:rPr>
              <a:t>Notice I ask them to confirm receipt; once confirmed I can log as a monthly contact. This saves hours of trying to play phone tag while keeping parents up to date of their child’s progress. </a:t>
            </a:r>
          </a:p>
        </p:txBody>
      </p:sp>
    </p:spTree>
    <p:extLst>
      <p:ext uri="{BB962C8B-B14F-4D97-AF65-F5344CB8AC3E}">
        <p14:creationId xmlns:p14="http://schemas.microsoft.com/office/powerpoint/2010/main" val="536274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62058" y="604250"/>
            <a:ext cx="4775538" cy="375552"/>
          </a:xfrm>
          <a:prstGeom prst="rect">
            <a:avLst/>
          </a:prstGeom>
        </p:spPr>
        <p:txBody>
          <a:bodyPr wrap="none">
            <a:spAutoFit/>
          </a:bodyPr>
          <a:lstStyle/>
          <a:p>
            <a:pPr>
              <a:lnSpc>
                <a:spcPct val="107000"/>
              </a:lnSpc>
              <a:spcAft>
                <a:spcPts val="800"/>
              </a:spcAft>
              <a:tabLst>
                <a:tab pos="2971800" algn="ctr"/>
              </a:tabLst>
            </a:pPr>
            <a:r>
              <a:rPr lang="en-US">
                <a:effectLst/>
                <a:latin typeface="Calibri" panose="020F0502020204030204" pitchFamily="34" charset="0"/>
                <a:ea typeface="Calibri" panose="020F0502020204030204" pitchFamily="34" charset="0"/>
                <a:cs typeface="Times New Roman" panose="02020603050405020304" pitchFamily="18" charset="0"/>
              </a:rPr>
              <a:t>Here is another copy of a parent progress report:</a:t>
            </a:r>
          </a:p>
        </p:txBody>
      </p:sp>
      <p:sp>
        <p:nvSpPr>
          <p:cNvPr id="5" name="Rectangle 4"/>
          <p:cNvSpPr/>
          <p:nvPr/>
        </p:nvSpPr>
        <p:spPr>
          <a:xfrm>
            <a:off x="893054" y="5525035"/>
            <a:ext cx="9912321" cy="774507"/>
          </a:xfrm>
          <a:prstGeom prst="rect">
            <a:avLst/>
          </a:prstGeom>
        </p:spPr>
        <p:txBody>
          <a:bodyPr wrap="square">
            <a:spAutoFit/>
          </a:bodyPr>
          <a:lstStyle/>
          <a:p>
            <a:pPr algn="ctr">
              <a:lnSpc>
                <a:spcPct val="107000"/>
              </a:lnSpc>
              <a:spcAft>
                <a:spcPts val="800"/>
              </a:spcAft>
              <a:tabLst>
                <a:tab pos="2971800" algn="ctr"/>
              </a:tabLst>
            </a:pPr>
            <a:r>
              <a:rPr lang="en-US">
                <a:effectLst/>
                <a:latin typeface="Calibri" panose="020F0502020204030204" pitchFamily="34" charset="0"/>
                <a:ea typeface="Calibri" panose="020F0502020204030204" pitchFamily="34" charset="0"/>
                <a:cs typeface="Times New Roman" panose="02020603050405020304" pitchFamily="18" charset="0"/>
              </a:rPr>
              <a:t>Notice I ask them to confirm receipt, then as soon as confirmed I can log as a monthly contact. </a:t>
            </a:r>
          </a:p>
          <a:p>
            <a:pPr algn="ctr">
              <a:lnSpc>
                <a:spcPct val="107000"/>
              </a:lnSpc>
              <a:spcAft>
                <a:spcPts val="800"/>
              </a:spcAft>
              <a:tabLst>
                <a:tab pos="2971800" algn="ctr"/>
              </a:tabLst>
            </a:pPr>
            <a:r>
              <a:rPr lang="en-US">
                <a:effectLst/>
                <a:latin typeface="Calibri" panose="020F0502020204030204" pitchFamily="34" charset="0"/>
                <a:ea typeface="Calibri" panose="020F0502020204030204" pitchFamily="34" charset="0"/>
                <a:cs typeface="Times New Roman" panose="02020603050405020304" pitchFamily="18" charset="0"/>
              </a:rPr>
              <a:t>This shows two way communication with stakeholders.</a:t>
            </a:r>
          </a:p>
        </p:txBody>
      </p:sp>
      <p:grpSp>
        <p:nvGrpSpPr>
          <p:cNvPr id="4" name="Group 3"/>
          <p:cNvGrpSpPr/>
          <p:nvPr/>
        </p:nvGrpSpPr>
        <p:grpSpPr>
          <a:xfrm>
            <a:off x="2513278" y="1124189"/>
            <a:ext cx="6373143" cy="4282217"/>
            <a:chOff x="2564794" y="1117882"/>
            <a:chExt cx="6373143" cy="4282217"/>
          </a:xfrm>
        </p:grpSpPr>
        <p:pic>
          <p:nvPicPr>
            <p:cNvPr id="2" name="Picture 1"/>
            <p:cNvPicPr>
              <a:picLocks noChangeAspect="1"/>
            </p:cNvPicPr>
            <p:nvPr/>
          </p:nvPicPr>
          <p:blipFill>
            <a:blip r:embed="rId2"/>
            <a:stretch>
              <a:fillRect/>
            </a:stretch>
          </p:blipFill>
          <p:spPr>
            <a:xfrm>
              <a:off x="2564794" y="1117882"/>
              <a:ext cx="6373143" cy="4282217"/>
            </a:xfrm>
            <a:prstGeom prst="rect">
              <a:avLst/>
            </a:prstGeom>
          </p:spPr>
        </p:pic>
        <p:sp>
          <p:nvSpPr>
            <p:cNvPr id="6" name="Rectangle 5"/>
            <p:cNvSpPr/>
            <p:nvPr/>
          </p:nvSpPr>
          <p:spPr>
            <a:xfrm>
              <a:off x="2980073" y="2369870"/>
              <a:ext cx="1159727" cy="89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7025" y="1927489"/>
              <a:ext cx="1159727" cy="89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761901" y="2826306"/>
              <a:ext cx="1159727" cy="89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56956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7149" y="965915"/>
            <a:ext cx="3312702" cy="369332"/>
          </a:xfrm>
          <a:prstGeom prst="rect">
            <a:avLst/>
          </a:prstGeom>
          <a:noFill/>
        </p:spPr>
        <p:txBody>
          <a:bodyPr wrap="none" rtlCol="0">
            <a:spAutoFit/>
          </a:bodyPr>
          <a:lstStyle/>
          <a:p>
            <a:r>
              <a:rPr lang="en-US"/>
              <a:t>Example Student Progress Report</a:t>
            </a:r>
          </a:p>
        </p:txBody>
      </p:sp>
      <p:pic>
        <p:nvPicPr>
          <p:cNvPr id="3" name="Picture 2"/>
          <p:cNvPicPr>
            <a:picLocks noChangeAspect="1"/>
          </p:cNvPicPr>
          <p:nvPr/>
        </p:nvPicPr>
        <p:blipFill>
          <a:blip r:embed="rId2"/>
          <a:stretch>
            <a:fillRect/>
          </a:stretch>
        </p:blipFill>
        <p:spPr>
          <a:xfrm>
            <a:off x="2218917" y="1325349"/>
            <a:ext cx="8385518" cy="4682209"/>
          </a:xfrm>
          <a:prstGeom prst="rect">
            <a:avLst/>
          </a:prstGeom>
        </p:spPr>
      </p:pic>
    </p:spTree>
    <p:extLst>
      <p:ext uri="{BB962C8B-B14F-4D97-AF65-F5344CB8AC3E}">
        <p14:creationId xmlns:p14="http://schemas.microsoft.com/office/powerpoint/2010/main" val="812542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3738" y="4311993"/>
            <a:ext cx="7229475" cy="2362200"/>
          </a:xfrm>
          <a:prstGeom prst="rect">
            <a:avLst/>
          </a:prstGeom>
        </p:spPr>
      </p:pic>
      <p:sp>
        <p:nvSpPr>
          <p:cNvPr id="3" name="TextBox 2"/>
          <p:cNvSpPr txBox="1"/>
          <p:nvPr/>
        </p:nvSpPr>
        <p:spPr>
          <a:xfrm>
            <a:off x="293738" y="352720"/>
            <a:ext cx="6211076" cy="1908215"/>
          </a:xfrm>
          <a:prstGeom prst="rect">
            <a:avLst/>
          </a:prstGeom>
          <a:noFill/>
        </p:spPr>
        <p:txBody>
          <a:bodyPr wrap="square" rtlCol="0">
            <a:spAutoFit/>
          </a:bodyPr>
          <a:lstStyle/>
          <a:p>
            <a:r>
              <a:rPr lang="en-US" sz="3200">
                <a:solidFill>
                  <a:srgbClr val="7030A0"/>
                </a:solidFill>
              </a:rPr>
              <a:t>Once your excel file opens, </a:t>
            </a:r>
          </a:p>
          <a:p>
            <a:pPr algn="ctr"/>
            <a:r>
              <a:rPr lang="en-US" sz="3200">
                <a:solidFill>
                  <a:srgbClr val="7030A0"/>
                </a:solidFill>
              </a:rPr>
              <a:t>you are ready for the magic!!</a:t>
            </a:r>
          </a:p>
          <a:p>
            <a:endParaRPr lang="en-US"/>
          </a:p>
          <a:p>
            <a:pPr algn="ctr"/>
            <a:r>
              <a:rPr lang="en-US"/>
              <a:t>Be sure you have Developer showing across the top ribbon. </a:t>
            </a:r>
          </a:p>
          <a:p>
            <a:pPr algn="ctr"/>
            <a:r>
              <a:rPr lang="en-US"/>
              <a:t>If it is not, we will click on file to change your options.</a:t>
            </a:r>
          </a:p>
        </p:txBody>
      </p:sp>
      <p:pic>
        <p:nvPicPr>
          <p:cNvPr id="6" name="Picture 5"/>
          <p:cNvPicPr>
            <a:picLocks noChangeAspect="1"/>
          </p:cNvPicPr>
          <p:nvPr/>
        </p:nvPicPr>
        <p:blipFill>
          <a:blip r:embed="rId3"/>
          <a:stretch>
            <a:fillRect/>
          </a:stretch>
        </p:blipFill>
        <p:spPr>
          <a:xfrm>
            <a:off x="6504814" y="2539008"/>
            <a:ext cx="5242359" cy="1417359"/>
          </a:xfrm>
          <a:prstGeom prst="rect">
            <a:avLst/>
          </a:prstGeom>
        </p:spPr>
      </p:pic>
      <p:sp>
        <p:nvSpPr>
          <p:cNvPr id="4" name="Right Arrow 3"/>
          <p:cNvSpPr/>
          <p:nvPr/>
        </p:nvSpPr>
        <p:spPr>
          <a:xfrm rot="1760667">
            <a:off x="4378817" y="3929083"/>
            <a:ext cx="1442434" cy="391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10357">
            <a:off x="6774256" y="329633"/>
            <a:ext cx="1019445" cy="1223334"/>
          </a:xfrm>
          <a:prstGeom prst="rect">
            <a:avLst/>
          </a:prstGeom>
        </p:spPr>
      </p:pic>
      <p:sp>
        <p:nvSpPr>
          <p:cNvPr id="7" name="Down Arrow 6"/>
          <p:cNvSpPr/>
          <p:nvPr/>
        </p:nvSpPr>
        <p:spPr>
          <a:xfrm rot="2034899">
            <a:off x="7927922" y="191076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170238" y="1195522"/>
            <a:ext cx="3813480" cy="646331"/>
          </a:xfrm>
          <a:prstGeom prst="rect">
            <a:avLst/>
          </a:prstGeom>
          <a:noFill/>
        </p:spPr>
        <p:txBody>
          <a:bodyPr wrap="none" rtlCol="0">
            <a:spAutoFit/>
          </a:bodyPr>
          <a:lstStyle/>
          <a:p>
            <a:r>
              <a:rPr lang="en-US"/>
              <a:t>We want a spreadsheet with </a:t>
            </a:r>
          </a:p>
          <a:p>
            <a:r>
              <a:rPr lang="en-US"/>
              <a:t>information in each column separated.</a:t>
            </a:r>
          </a:p>
        </p:txBody>
      </p:sp>
      <p:pic>
        <p:nvPicPr>
          <p:cNvPr id="10" name="Picture 9">
            <a:extLst>
              <a:ext uri="{FF2B5EF4-FFF2-40B4-BE49-F238E27FC236}">
                <a16:creationId xmlns:a16="http://schemas.microsoft.com/office/drawing/2014/main" id="{498B0560-58CE-4B36-AE6B-9BA5DD6266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175" y="2292259"/>
            <a:ext cx="4373377" cy="1987898"/>
          </a:xfrm>
          <a:prstGeom prst="rect">
            <a:avLst/>
          </a:prstGeom>
        </p:spPr>
      </p:pic>
    </p:spTree>
    <p:extLst>
      <p:ext uri="{BB962C8B-B14F-4D97-AF65-F5344CB8AC3E}">
        <p14:creationId xmlns:p14="http://schemas.microsoft.com/office/powerpoint/2010/main" val="1589058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0942" y="219075"/>
            <a:ext cx="10601325" cy="6419850"/>
          </a:xfrm>
          <a:prstGeom prst="rect">
            <a:avLst/>
          </a:prstGeom>
        </p:spPr>
      </p:pic>
      <p:sp>
        <p:nvSpPr>
          <p:cNvPr id="3" name="Right Arrow 2"/>
          <p:cNvSpPr/>
          <p:nvPr/>
        </p:nvSpPr>
        <p:spPr>
          <a:xfrm>
            <a:off x="8849126" y="6349285"/>
            <a:ext cx="746974" cy="289640"/>
          </a:xfrm>
          <a:prstGeom prst="righ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2599386" y="2148625"/>
            <a:ext cx="746974" cy="289640"/>
          </a:xfrm>
          <a:prstGeom prst="righ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7235780" y="4028942"/>
            <a:ext cx="746974" cy="289640"/>
          </a:xfrm>
          <a:prstGeom prst="righ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31524" y="1831780"/>
            <a:ext cx="535724"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C00000"/>
                </a:solidFill>
                <a:effectLst/>
              </a:rPr>
              <a:t>1</a:t>
            </a:r>
          </a:p>
        </p:txBody>
      </p:sp>
      <p:sp>
        <p:nvSpPr>
          <p:cNvPr id="7" name="Rectangle 6"/>
          <p:cNvSpPr/>
          <p:nvPr/>
        </p:nvSpPr>
        <p:spPr>
          <a:xfrm>
            <a:off x="6967918" y="3712097"/>
            <a:ext cx="535724"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C00000"/>
                </a:solidFill>
                <a:effectLst/>
              </a:rPr>
              <a:t>2</a:t>
            </a:r>
          </a:p>
        </p:txBody>
      </p:sp>
      <p:sp>
        <p:nvSpPr>
          <p:cNvPr id="8" name="Rectangle 7"/>
          <p:cNvSpPr/>
          <p:nvPr/>
        </p:nvSpPr>
        <p:spPr>
          <a:xfrm>
            <a:off x="8529749" y="6032440"/>
            <a:ext cx="535724"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C00000"/>
                </a:solidFill>
                <a:effectLst/>
              </a:rPr>
              <a:t>3</a:t>
            </a:r>
          </a:p>
        </p:txBody>
      </p:sp>
    </p:spTree>
    <p:extLst>
      <p:ext uri="{BB962C8B-B14F-4D97-AF65-F5344CB8AC3E}">
        <p14:creationId xmlns:p14="http://schemas.microsoft.com/office/powerpoint/2010/main" val="189828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642" y="58723"/>
            <a:ext cx="10515600" cy="771771"/>
          </a:xfrm>
        </p:spPr>
        <p:txBody>
          <a:bodyPr>
            <a:normAutofit/>
          </a:bodyPr>
          <a:lstStyle/>
          <a:p>
            <a:r>
              <a:rPr lang="en-US" sz="3600" b="1" i="1">
                <a:solidFill>
                  <a:schemeClr val="accent6">
                    <a:lumMod val="50000"/>
                  </a:schemeClr>
                </a:solidFill>
                <a:latin typeface="+mn-lt"/>
              </a:rPr>
              <a:t>Adding Developer to Microsoft 2010 Excel</a:t>
            </a:r>
          </a:p>
        </p:txBody>
      </p:sp>
      <p:pic>
        <p:nvPicPr>
          <p:cNvPr id="4" name="Picture 3"/>
          <p:cNvPicPr>
            <a:picLocks noChangeAspect="1"/>
          </p:cNvPicPr>
          <p:nvPr/>
        </p:nvPicPr>
        <p:blipFill>
          <a:blip r:embed="rId2"/>
          <a:stretch>
            <a:fillRect/>
          </a:stretch>
        </p:blipFill>
        <p:spPr>
          <a:xfrm>
            <a:off x="67529" y="669353"/>
            <a:ext cx="10171112" cy="2577047"/>
          </a:xfrm>
          <a:prstGeom prst="rect">
            <a:avLst/>
          </a:prstGeom>
        </p:spPr>
      </p:pic>
      <p:pic>
        <p:nvPicPr>
          <p:cNvPr id="5" name="Picture 4"/>
          <p:cNvPicPr>
            <a:picLocks noChangeAspect="1"/>
          </p:cNvPicPr>
          <p:nvPr/>
        </p:nvPicPr>
        <p:blipFill>
          <a:blip r:embed="rId3"/>
          <a:stretch>
            <a:fillRect/>
          </a:stretch>
        </p:blipFill>
        <p:spPr>
          <a:xfrm>
            <a:off x="67529" y="4025881"/>
            <a:ext cx="10171113" cy="3191204"/>
          </a:xfrm>
          <a:prstGeom prst="rect">
            <a:avLst/>
          </a:prstGeom>
        </p:spPr>
      </p:pic>
      <p:sp>
        <p:nvSpPr>
          <p:cNvPr id="6" name="TextBox 5"/>
          <p:cNvSpPr txBox="1"/>
          <p:nvPr/>
        </p:nvSpPr>
        <p:spPr>
          <a:xfrm>
            <a:off x="310642" y="3441106"/>
            <a:ext cx="8506599" cy="646331"/>
          </a:xfrm>
          <a:prstGeom prst="rect">
            <a:avLst/>
          </a:prstGeom>
          <a:noFill/>
        </p:spPr>
        <p:txBody>
          <a:bodyPr wrap="square" rtlCol="0">
            <a:spAutoFit/>
          </a:bodyPr>
          <a:lstStyle/>
          <a:p>
            <a:r>
              <a:rPr lang="en-US" sz="3600" b="1" i="1">
                <a:solidFill>
                  <a:schemeClr val="accent6">
                    <a:lumMod val="50000"/>
                  </a:schemeClr>
                </a:solidFill>
              </a:rPr>
              <a:t>Adding Developer to MAC in Excel </a:t>
            </a:r>
          </a:p>
        </p:txBody>
      </p:sp>
    </p:spTree>
    <p:extLst>
      <p:ext uri="{BB962C8B-B14F-4D97-AF65-F5344CB8AC3E}">
        <p14:creationId xmlns:p14="http://schemas.microsoft.com/office/powerpoint/2010/main" val="1813544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1123" y="1049427"/>
            <a:ext cx="10361187" cy="2427869"/>
          </a:xfrm>
          <a:prstGeom prst="rect">
            <a:avLst/>
          </a:prstGeom>
        </p:spPr>
      </p:pic>
      <p:sp>
        <p:nvSpPr>
          <p:cNvPr id="3" name="TextBox 2"/>
          <p:cNvSpPr txBox="1"/>
          <p:nvPr/>
        </p:nvSpPr>
        <p:spPr>
          <a:xfrm>
            <a:off x="262991" y="4028474"/>
            <a:ext cx="11412163" cy="1569660"/>
          </a:xfrm>
          <a:prstGeom prst="rect">
            <a:avLst/>
          </a:prstGeom>
          <a:noFill/>
        </p:spPr>
        <p:txBody>
          <a:bodyPr wrap="none" rtlCol="0">
            <a:spAutoFit/>
          </a:bodyPr>
          <a:lstStyle/>
          <a:p>
            <a:pPr algn="ctr"/>
            <a:r>
              <a:rPr lang="en-US" sz="2400"/>
              <a:t>This will now allow you to record each step and save the macro recording, </a:t>
            </a:r>
          </a:p>
          <a:p>
            <a:pPr algn="ctr"/>
            <a:r>
              <a:rPr lang="en-US" sz="2400"/>
              <a:t>then you will never have to set it up again. Each time you export student information from</a:t>
            </a:r>
          </a:p>
          <a:p>
            <a:pPr algn="ctr"/>
            <a:r>
              <a:rPr lang="en-US" sz="2400"/>
              <a:t>VSA, you run the macro, and it automatically goes through each </a:t>
            </a:r>
          </a:p>
          <a:p>
            <a:pPr algn="ctr"/>
            <a:r>
              <a:rPr lang="en-US" sz="2400"/>
              <a:t>of your steps to set up the spreadsheet.</a:t>
            </a:r>
          </a:p>
        </p:txBody>
      </p:sp>
      <p:sp>
        <p:nvSpPr>
          <p:cNvPr id="4" name="TextBox 3"/>
          <p:cNvSpPr txBox="1"/>
          <p:nvPr/>
        </p:nvSpPr>
        <p:spPr>
          <a:xfrm>
            <a:off x="4971559" y="5918479"/>
            <a:ext cx="2391360" cy="461665"/>
          </a:xfrm>
          <a:prstGeom prst="rect">
            <a:avLst/>
          </a:prstGeom>
          <a:noFill/>
        </p:spPr>
        <p:txBody>
          <a:bodyPr wrap="none" rtlCol="0">
            <a:spAutoFit/>
          </a:bodyPr>
          <a:lstStyle/>
          <a:p>
            <a:r>
              <a:rPr lang="en-US" sz="2400" b="1"/>
              <a:t>Just Like Magic!!!</a:t>
            </a:r>
          </a:p>
        </p:txBody>
      </p:sp>
    </p:spTree>
    <p:extLst>
      <p:ext uri="{BB962C8B-B14F-4D97-AF65-F5344CB8AC3E}">
        <p14:creationId xmlns:p14="http://schemas.microsoft.com/office/powerpoint/2010/main" val="61990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0724" y="758753"/>
            <a:ext cx="8848725" cy="1676400"/>
          </a:xfrm>
          <a:prstGeom prst="rect">
            <a:avLst/>
          </a:prstGeom>
        </p:spPr>
      </p:pic>
      <p:sp>
        <p:nvSpPr>
          <p:cNvPr id="3" name="TextBox 2"/>
          <p:cNvSpPr txBox="1"/>
          <p:nvPr/>
        </p:nvSpPr>
        <p:spPr>
          <a:xfrm>
            <a:off x="704044" y="2987899"/>
            <a:ext cx="9275405" cy="646331"/>
          </a:xfrm>
          <a:prstGeom prst="rect">
            <a:avLst/>
          </a:prstGeom>
          <a:noFill/>
        </p:spPr>
        <p:txBody>
          <a:bodyPr wrap="square" rtlCol="0">
            <a:spAutoFit/>
          </a:bodyPr>
          <a:lstStyle/>
          <a:p>
            <a:pPr algn="ctr"/>
            <a:r>
              <a:rPr lang="en-US"/>
              <a:t>When finished, click save in Personal Macros Workbook,</a:t>
            </a:r>
          </a:p>
          <a:p>
            <a:pPr algn="ctr"/>
            <a:r>
              <a:rPr lang="en-US"/>
              <a:t> then you can just run the macro for all your future exports. </a:t>
            </a:r>
          </a:p>
        </p:txBody>
      </p:sp>
      <p:pic>
        <p:nvPicPr>
          <p:cNvPr id="4" name="Picture 3"/>
          <p:cNvPicPr>
            <a:picLocks noChangeAspect="1"/>
          </p:cNvPicPr>
          <p:nvPr/>
        </p:nvPicPr>
        <p:blipFill>
          <a:blip r:embed="rId3"/>
          <a:stretch>
            <a:fillRect/>
          </a:stretch>
        </p:blipFill>
        <p:spPr>
          <a:xfrm>
            <a:off x="3962332" y="3634230"/>
            <a:ext cx="3571875" cy="3028950"/>
          </a:xfrm>
          <a:prstGeom prst="rect">
            <a:avLst/>
          </a:prstGeom>
        </p:spPr>
      </p:pic>
    </p:spTree>
    <p:extLst>
      <p:ext uri="{BB962C8B-B14F-4D97-AF65-F5344CB8AC3E}">
        <p14:creationId xmlns:p14="http://schemas.microsoft.com/office/powerpoint/2010/main" val="4005814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48" y="1436760"/>
            <a:ext cx="12313948" cy="3385542"/>
          </a:xfrm>
          <a:prstGeom prst="rect">
            <a:avLst/>
          </a:prstGeom>
          <a:noFill/>
        </p:spPr>
        <p:txBody>
          <a:bodyPr wrap="none" rtlCol="0">
            <a:spAutoFit/>
          </a:bodyPr>
          <a:lstStyle/>
          <a:p>
            <a:pPr algn="ctr"/>
            <a:r>
              <a:rPr lang="en-US" sz="2800"/>
              <a:t>Now let’s get started on those steps. It might seem a bit involved,</a:t>
            </a:r>
          </a:p>
          <a:p>
            <a:pPr algn="ctr"/>
            <a:r>
              <a:rPr lang="en-US" sz="2800"/>
              <a:t> but you only have to do it once, then can forever enjoy the fruits of your labor!</a:t>
            </a:r>
          </a:p>
          <a:p>
            <a:pPr algn="ctr"/>
            <a:endParaRPr lang="en-US" sz="2800"/>
          </a:p>
          <a:p>
            <a:pPr algn="ctr"/>
            <a:r>
              <a:rPr lang="en-US" sz="2800"/>
              <a:t>Even if you teach more than one prep and more than one segment at a time,</a:t>
            </a:r>
          </a:p>
          <a:p>
            <a:pPr algn="ctr"/>
            <a:r>
              <a:rPr lang="en-US" sz="2800"/>
              <a:t> the same macro will work for each one.</a:t>
            </a:r>
          </a:p>
          <a:p>
            <a:pPr algn="ctr"/>
            <a:endParaRPr lang="en-US" sz="2800"/>
          </a:p>
          <a:p>
            <a:pPr algn="ctr"/>
            <a:r>
              <a:rPr lang="en-US" sz="2800" b="1"/>
              <a:t>Ready– let’s do it!</a:t>
            </a:r>
          </a:p>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9513" y="4613186"/>
            <a:ext cx="1943100" cy="1781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9513" y="589007"/>
            <a:ext cx="1666138" cy="891190"/>
          </a:xfrm>
          <a:prstGeom prst="rect">
            <a:avLst/>
          </a:prstGeom>
        </p:spPr>
      </p:pic>
    </p:spTree>
    <p:extLst>
      <p:ext uri="{BB962C8B-B14F-4D97-AF65-F5344CB8AC3E}">
        <p14:creationId xmlns:p14="http://schemas.microsoft.com/office/powerpoint/2010/main" val="12659637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1233</Words>
  <Application>Microsoft Office PowerPoint</Application>
  <PresentationFormat>Widescreen</PresentationFormat>
  <Paragraphs>101</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Aharoni</vt:lpstr>
      <vt:lpstr>Arial</vt:lpstr>
      <vt:lpstr>Calibri</vt:lpstr>
      <vt:lpstr>Calibri Light</vt:lpstr>
      <vt:lpstr>Comic Sans MS</vt:lpstr>
      <vt:lpstr>Segoe UI</vt:lpstr>
      <vt:lpstr>Office Theme</vt:lpstr>
      <vt:lpstr>Mail Merge Magic With Macros Video on https://www.youtube.com/watch?v=euHZy1jxWPw</vt:lpstr>
      <vt:lpstr>PowerPoint Presentation</vt:lpstr>
      <vt:lpstr>PowerPoint Presentation</vt:lpstr>
      <vt:lpstr>PowerPoint Presentation</vt:lpstr>
      <vt:lpstr>PowerPoint Presentation</vt:lpstr>
      <vt:lpstr>Adding Developer to Microsoft 2010 Excel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Mail Merge Magic With Macros</dc:title>
  <dc:creator>Patricia Thomas</dc:creator>
  <cp:lastModifiedBy>pathebat24@gmail.com</cp:lastModifiedBy>
  <cp:revision>7</cp:revision>
  <dcterms:modified xsi:type="dcterms:W3CDTF">2020-10-23T18:22:30Z</dcterms:modified>
</cp:coreProperties>
</file>