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3" r:id="rId3"/>
    <p:sldId id="257" r:id="rId4"/>
    <p:sldId id="285" r:id="rId5"/>
    <p:sldId id="308" r:id="rId6"/>
    <p:sldId id="273" r:id="rId7"/>
    <p:sldId id="272" r:id="rId8"/>
    <p:sldId id="286" r:id="rId9"/>
    <p:sldId id="310" r:id="rId10"/>
    <p:sldId id="311" r:id="rId11"/>
    <p:sldId id="313" r:id="rId12"/>
    <p:sldId id="312" r:id="rId13"/>
    <p:sldId id="318" r:id="rId14"/>
    <p:sldId id="315" r:id="rId15"/>
    <p:sldId id="314" r:id="rId16"/>
    <p:sldId id="296" r:id="rId17"/>
    <p:sldId id="297" r:id="rId18"/>
    <p:sldId id="317" r:id="rId19"/>
    <p:sldId id="316" r:id="rId20"/>
    <p:sldId id="321" r:id="rId21"/>
    <p:sldId id="322" r:id="rId22"/>
    <p:sldId id="320" r:id="rId23"/>
    <p:sldId id="290" r:id="rId24"/>
    <p:sldId id="284" r:id="rId25"/>
    <p:sldId id="287" r:id="rId26"/>
    <p:sldId id="288"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E. B." initials="AEB" lastIdx="5" clrIdx="0">
    <p:extLst>
      <p:ext uri="{19B8F6BF-5375-455C-9EA6-DF929625EA0E}">
        <p15:presenceInfo xmlns:p15="http://schemas.microsoft.com/office/powerpoint/2012/main" userId="41f4727413fd1893" providerId="Windows Live"/>
      </p:ext>
    </p:extLst>
  </p:cmAuthor>
  <p:cmAuthor id="2" name="Wagner, Jo" initials="WJ" lastIdx="5" clrIdx="1">
    <p:extLst>
      <p:ext uri="{19B8F6BF-5375-455C-9EA6-DF929625EA0E}">
        <p15:presenceInfo xmlns:p15="http://schemas.microsoft.com/office/powerpoint/2012/main" userId="S-1-5-21-682003330-1788223648-2146482535-1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A6"/>
    <a:srgbClr val="E28E88"/>
    <a:srgbClr val="CA6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2117" autoAdjust="0"/>
  </p:normalViewPr>
  <p:slideViewPr>
    <p:cSldViewPr snapToGrid="0">
      <p:cViewPr varScale="1">
        <p:scale>
          <a:sx n="94" d="100"/>
          <a:sy n="94" d="100"/>
        </p:scale>
        <p:origin x="11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0F481-38DE-4034-A90F-55A67E48A7BC}" type="datetimeFigureOut">
              <a:rPr lang="en-CA" smtClean="0"/>
              <a:t>2020-10-09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6907A-FBA0-458C-B826-7A8C37E7BEFF}" type="slidenum">
              <a:rPr lang="en-CA" smtClean="0"/>
              <a:t>‹#›</a:t>
            </a:fld>
            <a:endParaRPr lang="en-CA"/>
          </a:p>
        </p:txBody>
      </p:sp>
    </p:spTree>
    <p:extLst>
      <p:ext uri="{BB962C8B-B14F-4D97-AF65-F5344CB8AC3E}">
        <p14:creationId xmlns:p14="http://schemas.microsoft.com/office/powerpoint/2010/main" val="153794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a:t>
            </a:fld>
            <a:endParaRPr lang="en-CA"/>
          </a:p>
        </p:txBody>
      </p:sp>
    </p:spTree>
    <p:extLst>
      <p:ext uri="{BB962C8B-B14F-4D97-AF65-F5344CB8AC3E}">
        <p14:creationId xmlns:p14="http://schemas.microsoft.com/office/powerpoint/2010/main" val="416367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Students will: Place</a:t>
            </a:r>
            <a:r>
              <a:rPr lang="en-CA" sz="1200" b="0" i="0" kern="1200" baseline="0" dirty="0">
                <a:solidFill>
                  <a:schemeClr val="tx1"/>
                </a:solidFill>
                <a:effectLst/>
                <a:latin typeface="+mn-lt"/>
                <a:ea typeface="+mn-ea"/>
                <a:cs typeface="+mn-cs"/>
              </a:rPr>
              <a:t> the overhand throw pattern and rhyme into the correct order.</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PE.1.M.1.9 </a:t>
            </a:r>
            <a:r>
              <a:rPr lang="en-CA" sz="1200" b="0" i="0" kern="1200" dirty="0">
                <a:solidFill>
                  <a:schemeClr val="tx1"/>
                </a:solidFill>
                <a:effectLst/>
                <a:latin typeface="+mn-lt"/>
                <a:ea typeface="+mn-ea"/>
                <a:cs typeface="+mn-cs"/>
              </a:rPr>
              <a:t>- Demonstrate an overhand-throwing motion for distance using correct technique.</a:t>
            </a:r>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a:p>
        </p:txBody>
      </p:sp>
    </p:spTree>
    <p:extLst>
      <p:ext uri="{BB962C8B-B14F-4D97-AF65-F5344CB8AC3E}">
        <p14:creationId xmlns:p14="http://schemas.microsoft.com/office/powerpoint/2010/main" val="427962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 will stamp the balls</a:t>
            </a:r>
            <a:r>
              <a:rPr lang="en-US" sz="1200" b="0" kern="1200" baseline="0" dirty="0">
                <a:solidFill>
                  <a:schemeClr val="tx1"/>
                </a:solidFill>
                <a:effectLst/>
                <a:latin typeface="+mn-lt"/>
                <a:ea typeface="+mn-ea"/>
                <a:cs typeface="+mn-cs"/>
              </a:rPr>
              <a:t> that you would throw with two hands.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teacher will remind students to think about all aspects of the game in which each type of ball is used (i.e., you dribble the basketball, but also throw the ball with two hands to a teammate).</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PE.3.M.1.8</a:t>
            </a:r>
            <a:r>
              <a:rPr lang="en-US" sz="1200" kern="1200" dirty="0">
                <a:solidFill>
                  <a:schemeClr val="tx1"/>
                </a:solidFill>
                <a:effectLst/>
                <a:latin typeface="+mn-lt"/>
                <a:ea typeface="+mn-ea"/>
                <a:cs typeface="+mn-cs"/>
              </a:rPr>
              <a:t> Throw balls of various sizes and weights to a stationary partner using a correct overhand motion.</a:t>
            </a:r>
            <a:endParaRPr lang="en-CA" sz="1200" kern="1200" dirty="0">
              <a:solidFill>
                <a:schemeClr val="tx1"/>
              </a:solidFill>
              <a:effectLst/>
              <a:latin typeface="+mn-lt"/>
              <a:ea typeface="+mn-ea"/>
              <a:cs typeface="+mn-cs"/>
            </a:endParaRPr>
          </a:p>
          <a:p>
            <a:endParaRPr lang="en-US" b="1"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11</a:t>
            </a:fld>
            <a:endParaRPr lang="en-CA" dirty="0"/>
          </a:p>
        </p:txBody>
      </p:sp>
    </p:spTree>
    <p:extLst>
      <p:ext uri="{BB962C8B-B14F-4D97-AF65-F5344CB8AC3E}">
        <p14:creationId xmlns:p14="http://schemas.microsoft.com/office/powerpoint/2010/main" val="307833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Students</a:t>
            </a:r>
            <a:r>
              <a:rPr lang="en-US" sz="1200" b="0" kern="1200" baseline="0" dirty="0">
                <a:solidFill>
                  <a:schemeClr val="tx1"/>
                </a:solidFill>
                <a:effectLst/>
                <a:latin typeface="+mn-lt"/>
                <a:ea typeface="+mn-ea"/>
                <a:cs typeface="+mn-cs"/>
              </a:rPr>
              <a:t> will drag the square onto the player who is playing offense and drag the triangle onto the players who are playing defense.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teacher will remind students of the difference between offense and defense and explain that players may switch quickly between the two throughout a game.</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PE.3.C.2.8</a:t>
            </a:r>
            <a:r>
              <a:rPr lang="en-US" sz="1200" kern="1200" dirty="0">
                <a:solidFill>
                  <a:schemeClr val="tx1"/>
                </a:solidFill>
                <a:effectLst/>
                <a:latin typeface="+mn-lt"/>
                <a:ea typeface="+mn-ea"/>
                <a:cs typeface="+mn-cs"/>
              </a:rPr>
              <a:t> Describe basic offensive and defensive tactics.</a:t>
            </a:r>
            <a:endParaRPr lang="en-CA" sz="1200" kern="1200" dirty="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A45CCD2B-8F71-408F-B0B3-56BF3E3B3104}" type="slidenum">
              <a:rPr lang="en-CA" smtClean="0"/>
              <a:t>12</a:t>
            </a:fld>
            <a:endParaRPr lang="en-CA" dirty="0"/>
          </a:p>
        </p:txBody>
      </p:sp>
    </p:spTree>
    <p:extLst>
      <p:ext uri="{BB962C8B-B14F-4D97-AF65-F5344CB8AC3E}">
        <p14:creationId xmlns:p14="http://schemas.microsoft.com/office/powerpoint/2010/main" val="3370016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13</a:t>
            </a:fld>
            <a:endParaRPr lang="en-CA"/>
          </a:p>
        </p:txBody>
      </p:sp>
    </p:spTree>
    <p:extLst>
      <p:ext uri="{BB962C8B-B14F-4D97-AF65-F5344CB8AC3E}">
        <p14:creationId xmlns:p14="http://schemas.microsoft.com/office/powerpoint/2010/main" val="331018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 discuss the</a:t>
            </a:r>
            <a:r>
              <a:rPr lang="en-CA" b="0" baseline="0" dirty="0">
                <a:latin typeface="Century Gothic" panose="020B0502020202020204" pitchFamily="34" charset="0"/>
              </a:rPr>
              <a:t> key cues of performing each type of pass.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Students will think strategically on why it is good to be able to perform different types of passes and when each type of pass may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stretch the conversation to reach beyond the sport of basketball (soccer, ice hockey).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dirty="0">
              <a:latin typeface="Century Gothic" panose="020B0502020202020204" pitchFamily="34" charset="0"/>
            </a:endParaRPr>
          </a:p>
          <a:p>
            <a:r>
              <a:rPr lang="en-CA" b="1" dirty="0">
                <a:latin typeface="Century Gothic" panose="020B0502020202020204" pitchFamily="34" charset="0"/>
              </a:rPr>
              <a:t>PE.4.M.1.5 </a:t>
            </a:r>
            <a:r>
              <a:rPr lang="en-CA" b="0" dirty="0">
                <a:latin typeface="Century Gothic" panose="020B0502020202020204" pitchFamily="34" charset="0"/>
              </a:rPr>
              <a:t>Dribble and pass to a moving partner.</a:t>
            </a:r>
          </a:p>
          <a:p>
            <a:r>
              <a:rPr lang="en-CA" b="1" dirty="0">
                <a:latin typeface="Century Gothic" panose="020B0502020202020204" pitchFamily="34" charset="0"/>
              </a:rPr>
              <a:t>PE.4.C.2.9</a:t>
            </a:r>
            <a:r>
              <a:rPr lang="en-CA" b="0" dirty="0">
                <a:latin typeface="Century Gothic" panose="020B0502020202020204" pitchFamily="34" charset="0"/>
              </a:rPr>
              <a:t> Identify basic offensive and defensive tactics for modified invasion and net activities.</a:t>
            </a:r>
          </a:p>
        </p:txBody>
      </p:sp>
      <p:sp>
        <p:nvSpPr>
          <p:cNvPr id="4" name="Slide Number Placeholder 3"/>
          <p:cNvSpPr>
            <a:spLocks noGrp="1"/>
          </p:cNvSpPr>
          <p:nvPr>
            <p:ph type="sldNum" sz="quarter" idx="10"/>
          </p:nvPr>
        </p:nvSpPr>
        <p:spPr/>
        <p:txBody>
          <a:bodyPr/>
          <a:lstStyle/>
          <a:p>
            <a:fld id="{A45CCD2B-8F71-408F-B0B3-56BF3E3B3104}" type="slidenum">
              <a:rPr lang="en-CA" smtClean="0"/>
              <a:t>14</a:t>
            </a:fld>
            <a:endParaRPr lang="en-CA"/>
          </a:p>
        </p:txBody>
      </p:sp>
    </p:spTree>
    <p:extLst>
      <p:ext uri="{BB962C8B-B14F-4D97-AF65-F5344CB8AC3E}">
        <p14:creationId xmlns:p14="http://schemas.microsoft.com/office/powerpoint/2010/main" val="337834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 will</a:t>
            </a:r>
            <a:r>
              <a:rPr lang="en-CA" b="0" baseline="0" dirty="0">
                <a:latin typeface="Century Gothic" panose="020B0502020202020204" pitchFamily="34" charset="0"/>
              </a:rPr>
              <a:t> sort the games into the categories: overhand throwing, catching, and dribbling.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discuss how these skills are commonly </a:t>
            </a:r>
            <a:r>
              <a:rPr lang="en-CA" b="0" baseline="0">
                <a:latin typeface="Century Gothic" panose="020B0502020202020204" pitchFamily="34" charset="0"/>
              </a:rPr>
              <a:t>used together </a:t>
            </a:r>
            <a:r>
              <a:rPr lang="en-CA" b="0" baseline="0" dirty="0">
                <a:latin typeface="Century Gothic" panose="020B0502020202020204" pitchFamily="34" charset="0"/>
              </a:rPr>
              <a:t>and can take place in many different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highlight the importance of getting 60 minutes of activity each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dirty="0">
              <a:latin typeface="Century Gothic" panose="020B0502020202020204" pitchFamily="34" charset="0"/>
            </a:endParaRPr>
          </a:p>
          <a:p>
            <a:r>
              <a:rPr lang="en-CA" b="1" dirty="0">
                <a:latin typeface="Century Gothic" panose="020B0502020202020204" pitchFamily="34" charset="0"/>
              </a:rPr>
              <a:t>PE.4.L.3.3</a:t>
            </a:r>
            <a:r>
              <a:rPr lang="en-CA" b="0" dirty="0">
                <a:latin typeface="Century Gothic" panose="020B0502020202020204" pitchFamily="34" charset="0"/>
              </a:rPr>
              <a:t> Identify opportunities for involvement in physical activities during the school day.</a:t>
            </a:r>
          </a:p>
          <a:p>
            <a:r>
              <a:rPr lang="en-CA" b="1" dirty="0">
                <a:latin typeface="Century Gothic" panose="020B0502020202020204" pitchFamily="34" charset="0"/>
              </a:rPr>
              <a:t>PE.4.L.3.4</a:t>
            </a:r>
            <a:r>
              <a:rPr lang="en-CA" b="0" dirty="0">
                <a:latin typeface="Century Gothic" panose="020B0502020202020204" pitchFamily="34" charset="0"/>
              </a:rPr>
              <a:t> Identify opportunities for involvement in physical activities after the school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15</a:t>
            </a:fld>
            <a:endParaRPr lang="en-CA"/>
          </a:p>
        </p:txBody>
      </p:sp>
    </p:spTree>
    <p:extLst>
      <p:ext uri="{BB962C8B-B14F-4D97-AF65-F5344CB8AC3E}">
        <p14:creationId xmlns:p14="http://schemas.microsoft.com/office/powerpoint/2010/main" val="1707488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16</a:t>
            </a:fld>
            <a:endParaRPr lang="en-CA"/>
          </a:p>
        </p:txBody>
      </p:sp>
    </p:spTree>
    <p:extLst>
      <p:ext uri="{BB962C8B-B14F-4D97-AF65-F5344CB8AC3E}">
        <p14:creationId xmlns:p14="http://schemas.microsoft.com/office/powerpoint/2010/main" val="105874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17</a:t>
            </a:fld>
            <a:endParaRPr lang="en-CA"/>
          </a:p>
        </p:txBody>
      </p:sp>
    </p:spTree>
    <p:extLst>
      <p:ext uri="{BB962C8B-B14F-4D97-AF65-F5344CB8AC3E}">
        <p14:creationId xmlns:p14="http://schemas.microsoft.com/office/powerpoint/2010/main" val="16508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18</a:t>
            </a:fld>
            <a:endParaRPr lang="en-CA"/>
          </a:p>
        </p:txBody>
      </p:sp>
    </p:spTree>
    <p:extLst>
      <p:ext uri="{BB962C8B-B14F-4D97-AF65-F5344CB8AC3E}">
        <p14:creationId xmlns:p14="http://schemas.microsoft.com/office/powerpoint/2010/main" val="588945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19</a:t>
            </a:fld>
            <a:endParaRPr lang="en-CA"/>
          </a:p>
        </p:txBody>
      </p:sp>
    </p:spTree>
    <p:extLst>
      <p:ext uri="{BB962C8B-B14F-4D97-AF65-F5344CB8AC3E}">
        <p14:creationId xmlns:p14="http://schemas.microsoft.com/office/powerpoint/2010/main" val="288865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a:t>
            </a:fld>
            <a:endParaRPr lang="en-CA"/>
          </a:p>
        </p:txBody>
      </p:sp>
    </p:spTree>
    <p:extLst>
      <p:ext uri="{BB962C8B-B14F-4D97-AF65-F5344CB8AC3E}">
        <p14:creationId xmlns:p14="http://schemas.microsoft.com/office/powerpoint/2010/main" val="290713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20</a:t>
            </a:fld>
            <a:endParaRPr lang="en-CA"/>
          </a:p>
        </p:txBody>
      </p:sp>
    </p:spTree>
    <p:extLst>
      <p:ext uri="{BB962C8B-B14F-4D97-AF65-F5344CB8AC3E}">
        <p14:creationId xmlns:p14="http://schemas.microsoft.com/office/powerpoint/2010/main" val="69482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21</a:t>
            </a:fld>
            <a:endParaRPr lang="en-CA"/>
          </a:p>
        </p:txBody>
      </p:sp>
    </p:spTree>
    <p:extLst>
      <p:ext uri="{BB962C8B-B14F-4D97-AF65-F5344CB8AC3E}">
        <p14:creationId xmlns:p14="http://schemas.microsoft.com/office/powerpoint/2010/main" val="246438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22</a:t>
            </a:fld>
            <a:endParaRPr lang="en-CA"/>
          </a:p>
        </p:txBody>
      </p:sp>
    </p:spTree>
    <p:extLst>
      <p:ext uri="{BB962C8B-B14F-4D97-AF65-F5344CB8AC3E}">
        <p14:creationId xmlns:p14="http://schemas.microsoft.com/office/powerpoint/2010/main" val="206828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23</a:t>
            </a:fld>
            <a:endParaRPr lang="en-CA"/>
          </a:p>
        </p:txBody>
      </p:sp>
    </p:spTree>
    <p:extLst>
      <p:ext uri="{BB962C8B-B14F-4D97-AF65-F5344CB8AC3E}">
        <p14:creationId xmlns:p14="http://schemas.microsoft.com/office/powerpoint/2010/main" val="1932708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24</a:t>
            </a:fld>
            <a:endParaRPr lang="en-CA"/>
          </a:p>
        </p:txBody>
      </p:sp>
    </p:spTree>
    <p:extLst>
      <p:ext uri="{BB962C8B-B14F-4D97-AF65-F5344CB8AC3E}">
        <p14:creationId xmlns:p14="http://schemas.microsoft.com/office/powerpoint/2010/main" val="329097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25</a:t>
            </a:fld>
            <a:endParaRPr lang="en-CA"/>
          </a:p>
        </p:txBody>
      </p:sp>
    </p:spTree>
    <p:extLst>
      <p:ext uri="{BB962C8B-B14F-4D97-AF65-F5344CB8AC3E}">
        <p14:creationId xmlns:p14="http://schemas.microsoft.com/office/powerpoint/2010/main" val="1357384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26</a:t>
            </a:fld>
            <a:endParaRPr lang="en-CA"/>
          </a:p>
        </p:txBody>
      </p:sp>
    </p:spTree>
    <p:extLst>
      <p:ext uri="{BB962C8B-B14F-4D97-AF65-F5344CB8AC3E}">
        <p14:creationId xmlns:p14="http://schemas.microsoft.com/office/powerpoint/2010/main" val="3562564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27</a:t>
            </a:fld>
            <a:endParaRPr lang="en-CA"/>
          </a:p>
        </p:txBody>
      </p:sp>
    </p:spTree>
    <p:extLst>
      <p:ext uri="{BB962C8B-B14F-4D97-AF65-F5344CB8AC3E}">
        <p14:creationId xmlns:p14="http://schemas.microsoft.com/office/powerpoint/2010/main" val="218194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28</a:t>
            </a:fld>
            <a:endParaRPr lang="en-CA"/>
          </a:p>
        </p:txBody>
      </p:sp>
    </p:spTree>
    <p:extLst>
      <p:ext uri="{BB962C8B-B14F-4D97-AF65-F5344CB8AC3E}">
        <p14:creationId xmlns:p14="http://schemas.microsoft.com/office/powerpoint/2010/main" val="22953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3</a:t>
            </a:fld>
            <a:endParaRPr lang="en-CA"/>
          </a:p>
        </p:txBody>
      </p:sp>
    </p:spTree>
    <p:extLst>
      <p:ext uri="{BB962C8B-B14F-4D97-AF65-F5344CB8AC3E}">
        <p14:creationId xmlns:p14="http://schemas.microsoft.com/office/powerpoint/2010/main" val="296425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4</a:t>
            </a:fld>
            <a:endParaRPr lang="en-CA"/>
          </a:p>
        </p:txBody>
      </p:sp>
    </p:spTree>
    <p:extLst>
      <p:ext uri="{BB962C8B-B14F-4D97-AF65-F5344CB8AC3E}">
        <p14:creationId xmlns:p14="http://schemas.microsoft.com/office/powerpoint/2010/main" val="268798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5</a:t>
            </a:fld>
            <a:endParaRPr lang="en-CA"/>
          </a:p>
        </p:txBody>
      </p:sp>
    </p:spTree>
    <p:extLst>
      <p:ext uri="{BB962C8B-B14F-4D97-AF65-F5344CB8AC3E}">
        <p14:creationId xmlns:p14="http://schemas.microsoft.com/office/powerpoint/2010/main" val="59042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6</a:t>
            </a:fld>
            <a:endParaRPr lang="en-CA"/>
          </a:p>
        </p:txBody>
      </p:sp>
    </p:spTree>
    <p:extLst>
      <p:ext uri="{BB962C8B-B14F-4D97-AF65-F5344CB8AC3E}">
        <p14:creationId xmlns:p14="http://schemas.microsoft.com/office/powerpoint/2010/main" val="264468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7</a:t>
            </a:fld>
            <a:endParaRPr lang="en-CA"/>
          </a:p>
        </p:txBody>
      </p:sp>
    </p:spTree>
    <p:extLst>
      <p:ext uri="{BB962C8B-B14F-4D97-AF65-F5344CB8AC3E}">
        <p14:creationId xmlns:p14="http://schemas.microsoft.com/office/powerpoint/2010/main" val="190823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8</a:t>
            </a:fld>
            <a:endParaRPr lang="en-CA"/>
          </a:p>
        </p:txBody>
      </p:sp>
    </p:spTree>
    <p:extLst>
      <p:ext uri="{BB962C8B-B14F-4D97-AF65-F5344CB8AC3E}">
        <p14:creationId xmlns:p14="http://schemas.microsoft.com/office/powerpoint/2010/main" val="171866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Students</a:t>
            </a:r>
            <a:r>
              <a:rPr lang="en-CA" sz="1200" b="0" i="0" kern="1200" baseline="0" dirty="0">
                <a:solidFill>
                  <a:schemeClr val="tx1"/>
                </a:solidFill>
                <a:effectLst/>
                <a:latin typeface="+mn-lt"/>
                <a:ea typeface="+mn-ea"/>
                <a:cs typeface="+mn-cs"/>
              </a:rPr>
              <a:t> will: Stamp their dominant hand, or identify that they like to use both hands for various tasks.</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PE.1.C.2.7</a:t>
            </a:r>
            <a:r>
              <a:rPr lang="en-CA" sz="1200" b="0" i="0" kern="1200" dirty="0">
                <a:solidFill>
                  <a:schemeClr val="tx1"/>
                </a:solidFill>
                <a:effectLst/>
                <a:latin typeface="+mn-lt"/>
                <a:ea typeface="+mn-ea"/>
                <a:cs typeface="+mn-cs"/>
              </a:rPr>
              <a:t> - Identify dominant hand/foot for use with throwing/dribbling/striking/kicking skills. </a:t>
            </a:r>
            <a:endParaRPr lang="en-CA" dirty="0"/>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a:p>
        </p:txBody>
      </p:sp>
    </p:spTree>
    <p:extLst>
      <p:ext uri="{BB962C8B-B14F-4D97-AF65-F5344CB8AC3E}">
        <p14:creationId xmlns:p14="http://schemas.microsoft.com/office/powerpoint/2010/main" val="162038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12895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96136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18365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C9640A"/>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336633"/>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57155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206406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7444AD-11D6-49A2-BD3C-551D918EB5E5}" type="datetimeFigureOut">
              <a:rPr lang="en-CA" smtClean="0"/>
              <a:t>2020-10-09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84508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27444AD-11D6-49A2-BD3C-551D918EB5E5}" type="datetimeFigureOut">
              <a:rPr lang="en-CA" smtClean="0"/>
              <a:t>2020-10-09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14535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27444AD-11D6-49A2-BD3C-551D918EB5E5}" type="datetimeFigureOut">
              <a:rPr lang="en-CA" smtClean="0"/>
              <a:t>2020-10-09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282823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27444AD-11D6-49A2-BD3C-551D918EB5E5}" type="datetimeFigureOut">
              <a:rPr lang="en-CA" smtClean="0"/>
              <a:t>2020-10-09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16404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444AD-11D6-49A2-BD3C-551D918EB5E5}" type="datetimeFigureOut">
              <a:rPr lang="en-CA" smtClean="0"/>
              <a:t>2020-10-09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22286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7444AD-11D6-49A2-BD3C-551D918EB5E5}" type="datetimeFigureOut">
              <a:rPr lang="en-CA" smtClean="0"/>
              <a:t>2020-10-09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263888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7444AD-11D6-49A2-BD3C-551D918EB5E5}" type="datetimeFigureOut">
              <a:rPr lang="en-CA" smtClean="0"/>
              <a:t>2020-10-09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328576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444AD-11D6-49A2-BD3C-551D918EB5E5}" type="datetimeFigureOut">
              <a:rPr lang="en-CA" smtClean="0"/>
              <a:t>2020-10-09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B72D3-682B-4660-A013-F9010EB75020}" type="slidenum">
              <a:rPr lang="en-CA" smtClean="0"/>
              <a:t>‹#›</a:t>
            </a:fld>
            <a:endParaRPr lang="en-CA"/>
          </a:p>
        </p:txBody>
      </p:sp>
    </p:spTree>
    <p:extLst>
      <p:ext uri="{BB962C8B-B14F-4D97-AF65-F5344CB8AC3E}">
        <p14:creationId xmlns:p14="http://schemas.microsoft.com/office/powerpoint/2010/main" val="352472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s://family.gonoodle.com/activities/wake-up?utm_content=teacher&amp;utm_medium=42599557&amp;utm_campaign=share_link&amp;utm_term=wake-up&amp;utm_source=clipboar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family.gonoodle.com/activities/wake-up?utm_content=teacher&amp;utm_medium=42599557&amp;utm_campaign=share_link&amp;utm_term=wake-up&amp;utm_source=clipboar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family.gonoodle.com/activities/wake-up?utm_content=teacher&amp;utm_medium=42599557&amp;utm_campaign=share_link&amp;utm_term=wake-up&amp;utm_source=clipboar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60" y="176"/>
            <a:ext cx="7047652" cy="6857823"/>
          </a:xfrm>
          <a:prstGeom prst="rect">
            <a:avLst/>
          </a:prstGeom>
          <a:solidFill>
            <a:srgbClr val="F9F6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33709" y="3092275"/>
            <a:ext cx="4439581" cy="1815882"/>
          </a:xfrm>
          <a:prstGeom prst="rect">
            <a:avLst/>
          </a:prstGeom>
          <a:noFill/>
        </p:spPr>
        <p:txBody>
          <a:bodyPr wrap="square" rtlCol="0">
            <a:spAutoFit/>
          </a:bodyPr>
          <a:lstStyle/>
          <a:p>
            <a:r>
              <a:rPr lang="en-US" sz="2800" dirty="0" smtClean="0">
                <a:solidFill>
                  <a:schemeClr val="bg1">
                    <a:lumMod val="50000"/>
                  </a:schemeClr>
                </a:solidFill>
                <a:latin typeface="Century Gothic" charset="0"/>
                <a:ea typeface="Century Gothic" charset="0"/>
                <a:cs typeface="Century Gothic" charset="0"/>
              </a:rPr>
              <a:t>1</a:t>
            </a:r>
            <a:r>
              <a:rPr lang="en-US" sz="2800" baseline="30000" dirty="0" smtClean="0">
                <a:solidFill>
                  <a:schemeClr val="bg1">
                    <a:lumMod val="50000"/>
                  </a:schemeClr>
                </a:solidFill>
                <a:latin typeface="Century Gothic" charset="0"/>
                <a:ea typeface="Century Gothic" charset="0"/>
                <a:cs typeface="Century Gothic" charset="0"/>
              </a:rPr>
              <a:t>st</a:t>
            </a:r>
            <a:r>
              <a:rPr lang="en-US" sz="2800" dirty="0" smtClean="0">
                <a:solidFill>
                  <a:schemeClr val="bg1">
                    <a:lumMod val="50000"/>
                  </a:schemeClr>
                </a:solidFill>
                <a:latin typeface="Century Gothic" charset="0"/>
                <a:ea typeface="Century Gothic" charset="0"/>
                <a:cs typeface="Century Gothic" charset="0"/>
              </a:rPr>
              <a:t>, 3</a:t>
            </a:r>
            <a:r>
              <a:rPr lang="en-US" sz="2800" baseline="30000" dirty="0" smtClean="0">
                <a:solidFill>
                  <a:schemeClr val="bg1">
                    <a:lumMod val="50000"/>
                  </a:schemeClr>
                </a:solidFill>
                <a:latin typeface="Century Gothic" charset="0"/>
                <a:ea typeface="Century Gothic" charset="0"/>
                <a:cs typeface="Century Gothic" charset="0"/>
              </a:rPr>
              <a:t>rd</a:t>
            </a:r>
            <a:r>
              <a:rPr lang="en-US" sz="2800" dirty="0" smtClean="0">
                <a:solidFill>
                  <a:schemeClr val="bg1">
                    <a:lumMod val="50000"/>
                  </a:schemeClr>
                </a:solidFill>
                <a:latin typeface="Century Gothic" charset="0"/>
                <a:ea typeface="Century Gothic" charset="0"/>
                <a:cs typeface="Century Gothic" charset="0"/>
              </a:rPr>
              <a:t>, 4th Grade</a:t>
            </a:r>
            <a:endParaRPr lang="en-US" sz="2800" dirty="0">
              <a:solidFill>
                <a:schemeClr val="bg1">
                  <a:lumMod val="50000"/>
                </a:schemeClr>
              </a:solidFill>
              <a:latin typeface="Century Gothic" charset="0"/>
              <a:ea typeface="Century Gothic" charset="0"/>
              <a:cs typeface="Century Gothic" charset="0"/>
            </a:endParaRPr>
          </a:p>
          <a:p>
            <a:r>
              <a:rPr lang="en-US" sz="2800" dirty="0">
                <a:solidFill>
                  <a:schemeClr val="bg1">
                    <a:lumMod val="50000"/>
                  </a:schemeClr>
                </a:solidFill>
                <a:latin typeface="Century Gothic" charset="0"/>
                <a:ea typeface="Century Gothic" charset="0"/>
                <a:cs typeface="Century Gothic" charset="0"/>
              </a:rPr>
              <a:t>Module 01: Lesson </a:t>
            </a:r>
            <a:r>
              <a:rPr lang="en-US" sz="2800" dirty="0" smtClean="0">
                <a:solidFill>
                  <a:schemeClr val="bg1">
                    <a:lumMod val="50000"/>
                  </a:schemeClr>
                </a:solidFill>
                <a:latin typeface="Century Gothic" charset="0"/>
                <a:ea typeface="Century Gothic" charset="0"/>
                <a:cs typeface="Century Gothic" charset="0"/>
              </a:rPr>
              <a:t>04</a:t>
            </a:r>
            <a:endParaRPr lang="en-US" sz="2800" dirty="0" smtClean="0">
              <a:solidFill>
                <a:schemeClr val="bg1">
                  <a:lumMod val="50000"/>
                </a:schemeClr>
              </a:solidFill>
              <a:latin typeface="Century Gothic" charset="0"/>
              <a:ea typeface="Century Gothic" charset="0"/>
              <a:cs typeface="Century Gothic" charset="0"/>
            </a:endParaRPr>
          </a:p>
          <a:p>
            <a:endParaRPr lang="en-US" sz="2800" dirty="0">
              <a:solidFill>
                <a:schemeClr val="bg1">
                  <a:lumMod val="50000"/>
                </a:schemeClr>
              </a:solidFill>
              <a:latin typeface="Century Gothic" charset="0"/>
              <a:ea typeface="Century Gothic" charset="0"/>
              <a:cs typeface="Century Gothic" charset="0"/>
            </a:endParaRPr>
          </a:p>
          <a:p>
            <a:r>
              <a:rPr lang="en-US" sz="2800" dirty="0" smtClean="0">
                <a:solidFill>
                  <a:schemeClr val="bg1">
                    <a:lumMod val="50000"/>
                  </a:schemeClr>
                </a:solidFill>
                <a:latin typeface="Century Gothic" charset="0"/>
                <a:ea typeface="Century Gothic" charset="0"/>
                <a:cs typeface="Century Gothic" charset="0"/>
              </a:rPr>
              <a:t>Throwing &amp; Catching</a:t>
            </a:r>
            <a:r>
              <a:rPr lang="en-US" sz="2800" dirty="0" smtClean="0">
                <a:solidFill>
                  <a:schemeClr val="bg1">
                    <a:lumMod val="50000"/>
                  </a:schemeClr>
                </a:solidFill>
                <a:latin typeface="Century Gothic" charset="0"/>
                <a:ea typeface="Century Gothic" charset="0"/>
                <a:cs typeface="Century Gothic" charset="0"/>
              </a:rPr>
              <a:t>….</a:t>
            </a:r>
            <a:endParaRPr lang="en-US" sz="2800" dirty="0">
              <a:solidFill>
                <a:schemeClr val="bg1">
                  <a:lumMod val="50000"/>
                </a:schemeClr>
              </a:solidFill>
              <a:latin typeface="Century Gothic" charset="0"/>
              <a:ea typeface="Century Gothic" charset="0"/>
              <a:cs typeface="Century Gothic" charset="0"/>
            </a:endParaRPr>
          </a:p>
        </p:txBody>
      </p:sp>
      <p:sp>
        <p:nvSpPr>
          <p:cNvPr id="6" name="TextBox 5"/>
          <p:cNvSpPr txBox="1"/>
          <p:nvPr/>
        </p:nvSpPr>
        <p:spPr>
          <a:xfrm>
            <a:off x="7101630"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charset="0"/>
                <a:ea typeface="Century Gothic" charset="0"/>
                <a:cs typeface="Century Gothic" charset="0"/>
              </a:rPr>
              <a:t>Elementary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789" y="1486781"/>
            <a:ext cx="2100753" cy="1725618"/>
          </a:xfrm>
          <a:prstGeom prst="rect">
            <a:avLst/>
          </a:prstGeom>
        </p:spPr>
      </p:pic>
      <p:sp>
        <p:nvSpPr>
          <p:cNvPr id="9" name="Rectangle 8"/>
          <p:cNvSpPr/>
          <p:nvPr/>
        </p:nvSpPr>
        <p:spPr>
          <a:xfrm>
            <a:off x="6755167" y="1569926"/>
            <a:ext cx="5436833" cy="1262921"/>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2439" t="43612" r="11938" b="49549"/>
          <a:stretch/>
        </p:blipFill>
        <p:spPr>
          <a:xfrm>
            <a:off x="6779230" y="1606901"/>
            <a:ext cx="5412770" cy="1225946"/>
          </a:xfrm>
          <a:prstGeom prst="rect">
            <a:avLst/>
          </a:prstGeom>
        </p:spPr>
      </p:pic>
      <p:sp>
        <p:nvSpPr>
          <p:cNvPr id="11" name="TextBox 10"/>
          <p:cNvSpPr txBox="1"/>
          <p:nvPr/>
        </p:nvSpPr>
        <p:spPr>
          <a:xfrm>
            <a:off x="6465433" y="1727358"/>
            <a:ext cx="6176311" cy="895373"/>
          </a:xfrm>
          <a:prstGeom prst="rect">
            <a:avLst/>
          </a:prstGeom>
          <a:noFill/>
        </p:spPr>
        <p:txBody>
          <a:bodyPr wrap="square" rtlCol="0">
            <a:spAutoFit/>
          </a:bodyPr>
          <a:lstStyle/>
          <a:p>
            <a:pPr algn="ctr">
              <a:lnSpc>
                <a:spcPct val="150000"/>
              </a:lnSpc>
            </a:pPr>
            <a:r>
              <a:rPr lang="en-US" sz="4000" b="1" dirty="0">
                <a:solidFill>
                  <a:schemeClr val="bg1"/>
                </a:solidFill>
                <a:latin typeface="Century Gothic" charset="0"/>
                <a:ea typeface="Century Gothic" charset="0"/>
                <a:cs typeface="Century Gothic" charset="0"/>
              </a:rPr>
              <a:t>PHYSICAL </a:t>
            </a:r>
            <a:r>
              <a:rPr lang="en-US" sz="3200" b="1" dirty="0">
                <a:solidFill>
                  <a:schemeClr val="bg1"/>
                </a:solidFill>
                <a:latin typeface="Century Gothic" charset="0"/>
                <a:ea typeface="Century Gothic" charset="0"/>
                <a:cs typeface="Century Gothic" charset="0"/>
              </a:rPr>
              <a:t>EDUCATION</a:t>
            </a:r>
            <a:endParaRPr lang="en-US" sz="4000" b="1" dirty="0">
              <a:solidFill>
                <a:schemeClr val="bg1"/>
              </a:solidFill>
              <a:latin typeface="Century Gothic" charset="0"/>
              <a:ea typeface="Century Gothic" charset="0"/>
              <a:cs typeface="Century Gothic" charset="0"/>
            </a:endParaRPr>
          </a:p>
        </p:txBody>
      </p:sp>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1221"/>
            <a:ext cx="6694492" cy="5255909"/>
          </a:xfrm>
          <a:prstGeom prst="rect">
            <a:avLst/>
          </a:prstGeom>
        </p:spPr>
      </p:pic>
    </p:spTree>
    <p:extLst>
      <p:ext uri="{BB962C8B-B14F-4D97-AF65-F5344CB8AC3E}">
        <p14:creationId xmlns:p14="http://schemas.microsoft.com/office/powerpoint/2010/main" val="577637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04</a:t>
            </a:r>
          </a:p>
        </p:txBody>
      </p:sp>
      <p:sp>
        <p:nvSpPr>
          <p:cNvPr id="4" name="Text Placeholder 3"/>
          <p:cNvSpPr>
            <a:spLocks noGrp="1"/>
          </p:cNvSpPr>
          <p:nvPr>
            <p:ph type="body" sz="quarter" idx="15"/>
          </p:nvPr>
        </p:nvSpPr>
        <p:spPr>
          <a:xfrm>
            <a:off x="1251285" y="600600"/>
            <a:ext cx="10134662" cy="914400"/>
          </a:xfrm>
        </p:spPr>
        <p:txBody>
          <a:bodyPr/>
          <a:lstStyle/>
          <a:p>
            <a:r>
              <a:rPr lang="en-CA" dirty="0"/>
              <a:t>Can you put the superhero overhand throw rhyme in the correct order?</a:t>
            </a:r>
          </a:p>
        </p:txBody>
      </p:sp>
      <p:sp>
        <p:nvSpPr>
          <p:cNvPr id="17" name="Rectangle 16"/>
          <p:cNvSpPr/>
          <p:nvPr/>
        </p:nvSpPr>
        <p:spPr>
          <a:xfrm>
            <a:off x="9291579" y="3228536"/>
            <a:ext cx="2720386" cy="1511716"/>
          </a:xfrm>
          <a:prstGeom prst="rect">
            <a:avLst/>
          </a:prstGeom>
          <a:solidFill>
            <a:schemeClr val="bg1"/>
          </a:solidFill>
          <a:ln w="762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inotte SemBold" pitchFamily="50" charset="0"/>
            </a:endParaRPr>
          </a:p>
        </p:txBody>
      </p:sp>
      <p:sp>
        <p:nvSpPr>
          <p:cNvPr id="18" name="Rectangle 17"/>
          <p:cNvSpPr/>
          <p:nvPr/>
        </p:nvSpPr>
        <p:spPr>
          <a:xfrm>
            <a:off x="6266976" y="3228536"/>
            <a:ext cx="2720386" cy="1511716"/>
          </a:xfrm>
          <a:prstGeom prst="rect">
            <a:avLst/>
          </a:prstGeom>
          <a:solidFill>
            <a:schemeClr val="bg1"/>
          </a:solidFill>
          <a:ln w="762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inotte SemBold" pitchFamily="50" charset="0"/>
            </a:endParaRPr>
          </a:p>
        </p:txBody>
      </p:sp>
      <p:sp>
        <p:nvSpPr>
          <p:cNvPr id="19" name="Rectangle 18"/>
          <p:cNvSpPr/>
          <p:nvPr/>
        </p:nvSpPr>
        <p:spPr>
          <a:xfrm>
            <a:off x="3242373" y="3228536"/>
            <a:ext cx="2720386" cy="1511716"/>
          </a:xfrm>
          <a:prstGeom prst="rect">
            <a:avLst/>
          </a:prstGeom>
          <a:solidFill>
            <a:schemeClr val="bg1"/>
          </a:solidFill>
          <a:ln w="762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inotte SemBold" pitchFamily="50" charset="0"/>
            </a:endParaRPr>
          </a:p>
        </p:txBody>
      </p:sp>
      <p:sp>
        <p:nvSpPr>
          <p:cNvPr id="20" name="Rectangle 19"/>
          <p:cNvSpPr/>
          <p:nvPr/>
        </p:nvSpPr>
        <p:spPr>
          <a:xfrm>
            <a:off x="214803" y="3216344"/>
            <a:ext cx="2720386" cy="1511716"/>
          </a:xfrm>
          <a:prstGeom prst="rect">
            <a:avLst/>
          </a:prstGeom>
          <a:solidFill>
            <a:schemeClr val="bg1"/>
          </a:solidFill>
          <a:ln w="7620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Linotte SemBold" pitchFamily="50"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608" y="293648"/>
            <a:ext cx="2668550" cy="1501059"/>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798" y="2093855"/>
            <a:ext cx="2694468" cy="1515638"/>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984" y="3705821"/>
            <a:ext cx="2668550" cy="150105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8102" y="5327783"/>
            <a:ext cx="2720386" cy="1530217"/>
          </a:xfrm>
          <a:prstGeom prst="rect">
            <a:avLst/>
          </a:prstGeom>
        </p:spPr>
      </p:pic>
      <p:sp>
        <p:nvSpPr>
          <p:cNvPr id="25" name="TextBox 24"/>
          <p:cNvSpPr txBox="1"/>
          <p:nvPr/>
        </p:nvSpPr>
        <p:spPr>
          <a:xfrm>
            <a:off x="1350587" y="3591979"/>
            <a:ext cx="448818" cy="784830"/>
          </a:xfrm>
          <a:prstGeom prst="rect">
            <a:avLst/>
          </a:prstGeom>
          <a:noFill/>
        </p:spPr>
        <p:txBody>
          <a:bodyPr wrap="square" rtlCol="0">
            <a:spAutoFit/>
          </a:bodyPr>
          <a:lstStyle/>
          <a:p>
            <a:r>
              <a:rPr lang="en-CA" sz="4500" dirty="0">
                <a:latin typeface="Century Gothic" panose="020B0502020202020204" pitchFamily="34" charset="0"/>
              </a:rPr>
              <a:t>1</a:t>
            </a:r>
          </a:p>
        </p:txBody>
      </p:sp>
      <p:sp>
        <p:nvSpPr>
          <p:cNvPr id="26" name="TextBox 25"/>
          <p:cNvSpPr txBox="1"/>
          <p:nvPr/>
        </p:nvSpPr>
        <p:spPr>
          <a:xfrm>
            <a:off x="4354003" y="3591979"/>
            <a:ext cx="497125" cy="784830"/>
          </a:xfrm>
          <a:prstGeom prst="rect">
            <a:avLst/>
          </a:prstGeom>
          <a:noFill/>
        </p:spPr>
        <p:txBody>
          <a:bodyPr wrap="square" rtlCol="0">
            <a:spAutoFit/>
          </a:bodyPr>
          <a:lstStyle/>
          <a:p>
            <a:r>
              <a:rPr lang="en-CA" sz="4500" dirty="0">
                <a:latin typeface="Century Gothic" panose="020B0502020202020204" pitchFamily="34" charset="0"/>
              </a:rPr>
              <a:t>2</a:t>
            </a:r>
          </a:p>
        </p:txBody>
      </p:sp>
      <p:sp>
        <p:nvSpPr>
          <p:cNvPr id="27" name="TextBox 26"/>
          <p:cNvSpPr txBox="1"/>
          <p:nvPr/>
        </p:nvSpPr>
        <p:spPr>
          <a:xfrm>
            <a:off x="7378607" y="3609493"/>
            <a:ext cx="448818" cy="784830"/>
          </a:xfrm>
          <a:prstGeom prst="rect">
            <a:avLst/>
          </a:prstGeom>
          <a:noFill/>
        </p:spPr>
        <p:txBody>
          <a:bodyPr wrap="square" rtlCol="0">
            <a:spAutoFit/>
          </a:bodyPr>
          <a:lstStyle/>
          <a:p>
            <a:r>
              <a:rPr lang="en-CA" sz="4500" dirty="0">
                <a:latin typeface="Century Gothic" panose="020B0502020202020204" pitchFamily="34" charset="0"/>
              </a:rPr>
              <a:t>3</a:t>
            </a:r>
          </a:p>
        </p:txBody>
      </p:sp>
      <p:sp>
        <p:nvSpPr>
          <p:cNvPr id="28" name="TextBox 27"/>
          <p:cNvSpPr txBox="1"/>
          <p:nvPr/>
        </p:nvSpPr>
        <p:spPr>
          <a:xfrm>
            <a:off x="10370412" y="3653109"/>
            <a:ext cx="448818" cy="784830"/>
          </a:xfrm>
          <a:prstGeom prst="rect">
            <a:avLst/>
          </a:prstGeom>
          <a:noFill/>
        </p:spPr>
        <p:txBody>
          <a:bodyPr wrap="square" rtlCol="0">
            <a:spAutoFit/>
          </a:bodyPr>
          <a:lstStyle/>
          <a:p>
            <a:r>
              <a:rPr lang="en-CA" sz="4500" dirty="0">
                <a:latin typeface="Century Gothic" panose="020B0502020202020204" pitchFamily="34" charset="0"/>
              </a:rPr>
              <a:t>4</a:t>
            </a:r>
          </a:p>
        </p:txBody>
      </p:sp>
      <p:sp>
        <p:nvSpPr>
          <p:cNvPr id="29" name="Title 1"/>
          <p:cNvSpPr txBox="1">
            <a:spLocks/>
          </p:cNvSpPr>
          <p:nvPr/>
        </p:nvSpPr>
        <p:spPr>
          <a:xfrm>
            <a:off x="3965625" y="-11047"/>
            <a:ext cx="8043495" cy="5711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a:t>
            </a:r>
            <a:r>
              <a:rPr lang="en-CA" dirty="0" smtClean="0">
                <a:latin typeface="Century Gothic" charset="0"/>
                <a:ea typeface="Century Gothic" charset="0"/>
                <a:cs typeface="Century Gothic" charset="0"/>
              </a:rPr>
              <a:t>1</a:t>
            </a:r>
            <a:r>
              <a:rPr lang="en-CA" baseline="30000" dirty="0" smtClean="0">
                <a:latin typeface="Century Gothic" charset="0"/>
                <a:ea typeface="Century Gothic" charset="0"/>
                <a:cs typeface="Century Gothic" charset="0"/>
              </a:rPr>
              <a:t>st</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93915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04</a:t>
            </a:r>
          </a:p>
        </p:txBody>
      </p:sp>
      <p:sp>
        <p:nvSpPr>
          <p:cNvPr id="4" name="Text Placeholder 3"/>
          <p:cNvSpPr>
            <a:spLocks noGrp="1"/>
          </p:cNvSpPr>
          <p:nvPr>
            <p:ph type="body" sz="quarter" idx="15"/>
          </p:nvPr>
        </p:nvSpPr>
        <p:spPr/>
        <p:txBody>
          <a:bodyPr/>
          <a:lstStyle/>
          <a:p>
            <a:r>
              <a:rPr lang="en-CA" b="1" dirty="0">
                <a:solidFill>
                  <a:schemeClr val="tx1"/>
                </a:solidFill>
              </a:rPr>
              <a:t>Which ball requires a two-handed throw?</a:t>
            </a:r>
          </a:p>
        </p:txBody>
      </p:sp>
      <p:pic>
        <p:nvPicPr>
          <p:cNvPr id="3074" name="Picture 2" descr="https://public.adobecc.com/libraries/1U0YT44BAZES4JIMX5JWA0W2DH0FFF/3726489a-2b78-46ad-ba76-d23b7506de3d/:rendition;size=1200;version=0?accept=image/png&amp;api_key=CreativeCloudWe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44" y="2104469"/>
            <a:ext cx="944196" cy="9441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ublic.adobecc.com/libraries/1U0YT44BAZES4JIMX5JWA0W2DH0FFF/4a587f26-5cda-4c70-a53e-afeee7db95fe/: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736" y="4288378"/>
            <a:ext cx="1449825" cy="1449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ublic.adobecc.com/libraries/1U0YT44BAZES4JIMX5JWA0W2DH0FFF/728e6970-864a-42b1-ad20-9edaafd31e9d/:rendition;size=1200;version=0?accept=image/png&amp;api_key=CreativeCloudWe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171" y="4853843"/>
            <a:ext cx="884360" cy="8843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ublic.adobecc.com/libraries/1U0YT44BAZES4JIMX5JWA0W2DH0FFF/4d320bff-0cb1-439c-ae47-9093e7e0da7c/:rendition;size=1200;version=0?accept=image/png&amp;api_key=CreativeCloudWe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867" y="1628459"/>
            <a:ext cx="1798150" cy="17981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public.adobecc.com/libraries/1U0YT44BAZES4JIMX5JWA0W2DH0FFF/772edd4c-e4c7-4bac-aa56-1c1e575dc427/:rendition;size=1200;version=0?accept=image/png&amp;api_key=CreativeCloudWeb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98514" y="1903933"/>
            <a:ext cx="1134277" cy="113427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public.adobecc.com/libraries/1U0YT44BAZES4JIMX5JWA0W2DH0FFF/d74c9401-8c25-4baf-b91b-7e87a6a423f7/:rendition;size=1200;version=0?accept=image/png&amp;api_key=CreativeCloudWeb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0942" y="4209099"/>
            <a:ext cx="1608382" cy="160838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public.adobecc.com/libraries/1U0YT44BAZES4JIMX5JWA0W2DH0FFF/34bf3dd4-b6e7-4989-b91f-93e690c27c2b/:rendition;size=1200;version=0?accept=image/png&amp;api_key=CreativeCloudWe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8679" y="1877016"/>
            <a:ext cx="1964908" cy="1964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4618" y="3111684"/>
            <a:ext cx="1240448" cy="369332"/>
          </a:xfrm>
          <a:prstGeom prst="rect">
            <a:avLst/>
          </a:prstGeom>
          <a:noFill/>
        </p:spPr>
        <p:txBody>
          <a:bodyPr wrap="square" rtlCol="0">
            <a:spAutoFit/>
          </a:bodyPr>
          <a:lstStyle/>
          <a:p>
            <a:r>
              <a:rPr lang="en-CA" dirty="0">
                <a:latin typeface="Century Gothic" panose="020B0502020202020204" pitchFamily="34" charset="0"/>
              </a:rPr>
              <a:t>Baseball</a:t>
            </a:r>
          </a:p>
        </p:txBody>
      </p:sp>
      <p:sp>
        <p:nvSpPr>
          <p:cNvPr id="6" name="TextBox 5"/>
          <p:cNvSpPr txBox="1"/>
          <p:nvPr/>
        </p:nvSpPr>
        <p:spPr>
          <a:xfrm>
            <a:off x="3449391" y="3841925"/>
            <a:ext cx="1832510" cy="646331"/>
          </a:xfrm>
          <a:prstGeom prst="rect">
            <a:avLst/>
          </a:prstGeom>
          <a:noFill/>
        </p:spPr>
        <p:txBody>
          <a:bodyPr wrap="square" rtlCol="0">
            <a:spAutoFit/>
          </a:bodyPr>
          <a:lstStyle/>
          <a:p>
            <a:r>
              <a:rPr lang="en-CA" dirty="0">
                <a:latin typeface="Century Gothic" panose="020B0502020202020204" pitchFamily="34" charset="0"/>
              </a:rPr>
              <a:t>Beach ball	</a:t>
            </a:r>
          </a:p>
        </p:txBody>
      </p:sp>
      <p:sp>
        <p:nvSpPr>
          <p:cNvPr id="7" name="TextBox 6"/>
          <p:cNvSpPr txBox="1"/>
          <p:nvPr/>
        </p:nvSpPr>
        <p:spPr>
          <a:xfrm>
            <a:off x="7027412" y="3624416"/>
            <a:ext cx="1692605" cy="369332"/>
          </a:xfrm>
          <a:prstGeom prst="rect">
            <a:avLst/>
          </a:prstGeom>
          <a:noFill/>
        </p:spPr>
        <p:txBody>
          <a:bodyPr wrap="square" rtlCol="0">
            <a:spAutoFit/>
          </a:bodyPr>
          <a:lstStyle/>
          <a:p>
            <a:r>
              <a:rPr lang="en-CA" dirty="0">
                <a:latin typeface="Century Gothic" panose="020B0502020202020204" pitchFamily="34" charset="0"/>
              </a:rPr>
              <a:t>Soccer ball</a:t>
            </a:r>
          </a:p>
        </p:txBody>
      </p:sp>
      <p:sp>
        <p:nvSpPr>
          <p:cNvPr id="8" name="TextBox 7"/>
          <p:cNvSpPr txBox="1"/>
          <p:nvPr/>
        </p:nvSpPr>
        <p:spPr>
          <a:xfrm>
            <a:off x="10198514" y="3241943"/>
            <a:ext cx="1562009" cy="369332"/>
          </a:xfrm>
          <a:prstGeom prst="rect">
            <a:avLst/>
          </a:prstGeom>
          <a:noFill/>
        </p:spPr>
        <p:txBody>
          <a:bodyPr wrap="square" rtlCol="0">
            <a:spAutoFit/>
          </a:bodyPr>
          <a:lstStyle/>
          <a:p>
            <a:r>
              <a:rPr lang="en-CA" dirty="0">
                <a:latin typeface="Century Gothic" panose="020B0502020202020204" pitchFamily="34" charset="0"/>
              </a:rPr>
              <a:t>Football</a:t>
            </a:r>
          </a:p>
        </p:txBody>
      </p:sp>
      <p:sp>
        <p:nvSpPr>
          <p:cNvPr id="9" name="TextBox 8"/>
          <p:cNvSpPr txBox="1"/>
          <p:nvPr/>
        </p:nvSpPr>
        <p:spPr>
          <a:xfrm>
            <a:off x="894616" y="5817481"/>
            <a:ext cx="2004647" cy="369332"/>
          </a:xfrm>
          <a:prstGeom prst="rect">
            <a:avLst/>
          </a:prstGeom>
          <a:noFill/>
        </p:spPr>
        <p:txBody>
          <a:bodyPr wrap="square" rtlCol="0">
            <a:spAutoFit/>
          </a:bodyPr>
          <a:lstStyle/>
          <a:p>
            <a:r>
              <a:rPr lang="en-CA" dirty="0">
                <a:latin typeface="Century Gothic" panose="020B0502020202020204" pitchFamily="34" charset="0"/>
              </a:rPr>
              <a:t>Basketball</a:t>
            </a:r>
          </a:p>
        </p:txBody>
      </p:sp>
      <p:sp>
        <p:nvSpPr>
          <p:cNvPr id="10" name="TextBox 9"/>
          <p:cNvSpPr txBox="1"/>
          <p:nvPr/>
        </p:nvSpPr>
        <p:spPr>
          <a:xfrm>
            <a:off x="4501663" y="6002147"/>
            <a:ext cx="1399680" cy="369332"/>
          </a:xfrm>
          <a:prstGeom prst="rect">
            <a:avLst/>
          </a:prstGeom>
          <a:noFill/>
        </p:spPr>
        <p:txBody>
          <a:bodyPr wrap="square" rtlCol="0">
            <a:spAutoFit/>
          </a:bodyPr>
          <a:lstStyle/>
          <a:p>
            <a:r>
              <a:rPr lang="en-CA" dirty="0">
                <a:latin typeface="Century Gothic" panose="020B0502020202020204" pitchFamily="34" charset="0"/>
              </a:rPr>
              <a:t>Tennis ball</a:t>
            </a:r>
          </a:p>
        </p:txBody>
      </p:sp>
      <p:sp>
        <p:nvSpPr>
          <p:cNvPr id="11" name="TextBox 10"/>
          <p:cNvSpPr txBox="1"/>
          <p:nvPr/>
        </p:nvSpPr>
        <p:spPr>
          <a:xfrm>
            <a:off x="8077200" y="6002147"/>
            <a:ext cx="2121314" cy="369332"/>
          </a:xfrm>
          <a:prstGeom prst="rect">
            <a:avLst/>
          </a:prstGeom>
          <a:noFill/>
        </p:spPr>
        <p:txBody>
          <a:bodyPr wrap="square" rtlCol="0">
            <a:spAutoFit/>
          </a:bodyPr>
          <a:lstStyle/>
          <a:p>
            <a:r>
              <a:rPr lang="en-CA" dirty="0">
                <a:latin typeface="Century Gothic" panose="020B0502020202020204" pitchFamily="34" charset="0"/>
              </a:rPr>
              <a:t>Dodge ball </a:t>
            </a:r>
          </a:p>
        </p:txBody>
      </p:sp>
      <p:sp>
        <p:nvSpPr>
          <p:cNvPr id="19" name="Title 1"/>
          <p:cNvSpPr txBox="1">
            <a:spLocks/>
          </p:cNvSpPr>
          <p:nvPr/>
        </p:nvSpPr>
        <p:spPr>
          <a:xfrm>
            <a:off x="3965625" y="-11047"/>
            <a:ext cx="8043495" cy="57118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a:t>
            </a:r>
            <a:r>
              <a:rPr lang="en-CA" dirty="0" smtClean="0">
                <a:latin typeface="Century Gothic" charset="0"/>
                <a:ea typeface="Century Gothic" charset="0"/>
                <a:cs typeface="Century Gothic" charset="0"/>
              </a:rPr>
              <a:t>Fun…. 3</a:t>
            </a:r>
            <a:r>
              <a:rPr lang="en-CA" baseline="30000" dirty="0" smtClean="0">
                <a:latin typeface="Century Gothic" charset="0"/>
                <a:ea typeface="Century Gothic" charset="0"/>
                <a:cs typeface="Century Gothic" charset="0"/>
              </a:rPr>
              <a:t>rd</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
        <p:nvSpPr>
          <p:cNvPr id="20" name="Title 1"/>
          <p:cNvSpPr txBox="1">
            <a:spLocks/>
          </p:cNvSpPr>
          <p:nvPr/>
        </p:nvSpPr>
        <p:spPr>
          <a:xfrm>
            <a:off x="168441" y="1139625"/>
            <a:ext cx="4738839" cy="526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smtClean="0">
                <a:latin typeface="Century Gothic" charset="0"/>
                <a:ea typeface="Century Gothic" charset="0"/>
                <a:cs typeface="Century Gothic" charset="0"/>
              </a:rPr>
              <a:t>Class Discussion- Warm Up….</a:t>
            </a:r>
            <a:endParaRPr lang="en-CA" sz="24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82868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CA" dirty="0">
                <a:solidFill>
                  <a:schemeClr val="tx1"/>
                </a:solidFill>
              </a:rPr>
              <a:t>Offense and Defense</a:t>
            </a:r>
          </a:p>
        </p:txBody>
      </p:sp>
      <p:sp>
        <p:nvSpPr>
          <p:cNvPr id="22" name="Rectangle 21"/>
          <p:cNvSpPr/>
          <p:nvPr/>
        </p:nvSpPr>
        <p:spPr>
          <a:xfrm>
            <a:off x="-3101546" y="852616"/>
            <a:ext cx="1186249" cy="11986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Isosceles Triangle 22"/>
          <p:cNvSpPr/>
          <p:nvPr/>
        </p:nvSpPr>
        <p:spPr>
          <a:xfrm>
            <a:off x="-2949146" y="2734962"/>
            <a:ext cx="1309817" cy="1217141"/>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Isosceles Triangle 71"/>
          <p:cNvSpPr/>
          <p:nvPr/>
        </p:nvSpPr>
        <p:spPr>
          <a:xfrm>
            <a:off x="-2949146" y="2734963"/>
            <a:ext cx="1309817" cy="1217141"/>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Isosceles Triangle 77"/>
          <p:cNvSpPr/>
          <p:nvPr/>
        </p:nvSpPr>
        <p:spPr>
          <a:xfrm>
            <a:off x="-2945027" y="2734961"/>
            <a:ext cx="1309817" cy="1217141"/>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 Placeholder 1"/>
          <p:cNvSpPr>
            <a:spLocks noGrp="1"/>
          </p:cNvSpPr>
          <p:nvPr>
            <p:ph type="body" sz="quarter" idx="12"/>
          </p:nvPr>
        </p:nvSpPr>
        <p:spPr/>
        <p:txBody>
          <a:bodyPr/>
          <a:lstStyle/>
          <a:p>
            <a:r>
              <a:rPr lang="en-CA" dirty="0"/>
              <a:t>PHYSICAL EDUCATION</a:t>
            </a:r>
          </a:p>
        </p:txBody>
      </p:sp>
      <p:sp>
        <p:nvSpPr>
          <p:cNvPr id="11" name="Text Placeholder 2"/>
          <p:cNvSpPr>
            <a:spLocks noGrp="1"/>
          </p:cNvSpPr>
          <p:nvPr>
            <p:ph type="body" sz="quarter" idx="11"/>
          </p:nvPr>
        </p:nvSpPr>
        <p:spPr/>
        <p:txBody>
          <a:bodyPr/>
          <a:lstStyle/>
          <a:p>
            <a:r>
              <a:rPr lang="en-CA" dirty="0"/>
              <a:t>Module 01: Lesson 04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596" y="1546448"/>
            <a:ext cx="6464808" cy="4309872"/>
          </a:xfrm>
          <a:prstGeom prst="rect">
            <a:avLst/>
          </a:prstGeom>
        </p:spPr>
      </p:pic>
      <p:sp>
        <p:nvSpPr>
          <p:cNvPr id="12" name="Title 1"/>
          <p:cNvSpPr txBox="1">
            <a:spLocks/>
          </p:cNvSpPr>
          <p:nvPr/>
        </p:nvSpPr>
        <p:spPr>
          <a:xfrm>
            <a:off x="3965625" y="-11047"/>
            <a:ext cx="8043495" cy="57118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a:t>
            </a:r>
            <a:r>
              <a:rPr lang="en-CA" dirty="0" smtClean="0">
                <a:latin typeface="Century Gothic" charset="0"/>
                <a:ea typeface="Century Gothic" charset="0"/>
                <a:cs typeface="Century Gothic" charset="0"/>
              </a:rPr>
              <a:t>Fun…. 3</a:t>
            </a:r>
            <a:r>
              <a:rPr lang="en-CA" baseline="30000" dirty="0" smtClean="0">
                <a:latin typeface="Century Gothic" charset="0"/>
                <a:ea typeface="Century Gothic" charset="0"/>
                <a:cs typeface="Century Gothic" charset="0"/>
              </a:rPr>
              <a:t>rd</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315765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551657"/>
            <a:ext cx="9402279" cy="1325563"/>
          </a:xfrm>
        </p:spPr>
        <p:txBody>
          <a:bodyPr/>
          <a:lstStyle/>
          <a:p>
            <a:r>
              <a:rPr lang="en-CA" dirty="0" smtClean="0">
                <a:latin typeface="Century Gothic" charset="0"/>
                <a:ea typeface="Century Gothic" charset="0"/>
                <a:cs typeface="Century Gothic" charset="0"/>
              </a:rPr>
              <a:t>Get a Jump Start…..</a:t>
            </a:r>
            <a:endParaRPr lang="en-CA" dirty="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t="4429"/>
          <a:stretch/>
        </p:blipFill>
        <p:spPr>
          <a:xfrm>
            <a:off x="591820" y="2357120"/>
            <a:ext cx="7086600" cy="3377247"/>
          </a:xfrm>
          <a:prstGeom prst="rect">
            <a:avLst/>
          </a:prstGeom>
        </p:spPr>
      </p:pic>
    </p:spTree>
    <p:extLst>
      <p:ext uri="{BB962C8B-B14F-4D97-AF65-F5344CB8AC3E}">
        <p14:creationId xmlns:p14="http://schemas.microsoft.com/office/powerpoint/2010/main" val="946830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04</a:t>
            </a:r>
          </a:p>
        </p:txBody>
      </p:sp>
      <p:sp>
        <p:nvSpPr>
          <p:cNvPr id="4" name="Text Placeholder 3"/>
          <p:cNvSpPr>
            <a:spLocks noGrp="1"/>
          </p:cNvSpPr>
          <p:nvPr>
            <p:ph type="body" sz="quarter" idx="15"/>
          </p:nvPr>
        </p:nvSpPr>
        <p:spPr>
          <a:xfrm>
            <a:off x="3527688" y="723148"/>
            <a:ext cx="4899875" cy="914400"/>
          </a:xfrm>
        </p:spPr>
        <p:txBody>
          <a:bodyPr/>
          <a:lstStyle/>
          <a:p>
            <a:r>
              <a:rPr lang="en-CA" dirty="0"/>
              <a:t>Get the Ball Moving</a:t>
            </a:r>
          </a:p>
        </p:txBody>
      </p:sp>
      <p:sp>
        <p:nvSpPr>
          <p:cNvPr id="6" name="Text Placeholder 3"/>
          <p:cNvSpPr txBox="1">
            <a:spLocks/>
          </p:cNvSpPr>
          <p:nvPr/>
        </p:nvSpPr>
        <p:spPr>
          <a:xfrm>
            <a:off x="926666" y="5238868"/>
            <a:ext cx="10752029"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sz="2400" dirty="0"/>
              <a:t>Why is it good to be able to perform different types of passes? When would you use a bounce pass? When would you use a chest pass?</a:t>
            </a:r>
          </a:p>
        </p:txBody>
      </p:sp>
      <p:pic>
        <p:nvPicPr>
          <p:cNvPr id="18434" name="Picture 2" descr="https://trackcit.s3-us-west-2.amazonaws.com/resources/69634/versions/69634-2017-10-4-15-52-thumb.jpg?stopcache=15124754445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61" y="1461412"/>
            <a:ext cx="3596087" cy="239739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trackcit.s3-us-west-2.amazonaws.com/resources/69487/versions/69487-2017-10-3-20-55-thumb.jpg?stopcache=1512475444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987" y="1461412"/>
            <a:ext cx="3596087" cy="23973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p:nvSpPr>
        <p:spPr>
          <a:xfrm>
            <a:off x="782245" y="3987469"/>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Bounce Pass</a:t>
            </a:r>
          </a:p>
        </p:txBody>
      </p:sp>
      <p:sp>
        <p:nvSpPr>
          <p:cNvPr id="11" name="Text Placeholder 3"/>
          <p:cNvSpPr txBox="1">
            <a:spLocks/>
          </p:cNvSpPr>
          <p:nvPr/>
        </p:nvSpPr>
        <p:spPr>
          <a:xfrm>
            <a:off x="6144092" y="4035400"/>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Chest Pass</a:t>
            </a:r>
          </a:p>
        </p:txBody>
      </p:sp>
      <p:sp>
        <p:nvSpPr>
          <p:cNvPr id="12" name="Title 1"/>
          <p:cNvSpPr txBox="1">
            <a:spLocks/>
          </p:cNvSpPr>
          <p:nvPr/>
        </p:nvSpPr>
        <p:spPr>
          <a:xfrm>
            <a:off x="3965625" y="-11047"/>
            <a:ext cx="9402279" cy="57118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4</a:t>
            </a:r>
            <a:r>
              <a:rPr lang="en-CA" baseline="30000" dirty="0" smtClean="0">
                <a:latin typeface="Century Gothic" charset="0"/>
                <a:ea typeface="Century Gothic" charset="0"/>
                <a:cs typeface="Century Gothic" charset="0"/>
              </a:rPr>
              <a:t>th</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99698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309496" y="6442336"/>
            <a:ext cx="2369199" cy="327847"/>
          </a:xfrm>
        </p:spPr>
        <p:txBody>
          <a:bodyPr/>
          <a:lstStyle/>
          <a:p>
            <a:r>
              <a:rPr lang="en-CA" dirty="0"/>
              <a:t>Module 01: Lesson 04</a:t>
            </a:r>
          </a:p>
        </p:txBody>
      </p:sp>
      <p:sp>
        <p:nvSpPr>
          <p:cNvPr id="4" name="Text Placeholder 3"/>
          <p:cNvSpPr>
            <a:spLocks noGrp="1"/>
          </p:cNvSpPr>
          <p:nvPr>
            <p:ph type="body" sz="quarter" idx="15"/>
          </p:nvPr>
        </p:nvSpPr>
        <p:spPr>
          <a:xfrm>
            <a:off x="3527688" y="723148"/>
            <a:ext cx="4899875" cy="914400"/>
          </a:xfrm>
        </p:spPr>
        <p:txBody>
          <a:bodyPr/>
          <a:lstStyle/>
          <a:p>
            <a:r>
              <a:rPr lang="en-CA" dirty="0"/>
              <a:t>Get active!</a:t>
            </a:r>
          </a:p>
        </p:txBody>
      </p:sp>
      <p:sp>
        <p:nvSpPr>
          <p:cNvPr id="6" name="Rectangle 5"/>
          <p:cNvSpPr/>
          <p:nvPr/>
        </p:nvSpPr>
        <p:spPr>
          <a:xfrm>
            <a:off x="609600" y="1443790"/>
            <a:ext cx="6866021" cy="2919663"/>
          </a:xfrm>
          <a:prstGeom prst="rect">
            <a:avLst/>
          </a:prstGeom>
          <a:noFill/>
          <a:ln w="571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620170" y="1445043"/>
            <a:ext cx="6866021" cy="2919663"/>
          </a:xfrm>
          <a:prstGeom prst="rect">
            <a:avLst/>
          </a:prstGeom>
          <a:noFill/>
          <a:ln w="571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1812759" y="2966536"/>
            <a:ext cx="8438146" cy="2919663"/>
          </a:xfrm>
          <a:prstGeom prst="rect">
            <a:avLst/>
          </a:prstGeom>
          <a:noFill/>
          <a:ln w="571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 Placeholder 3"/>
          <p:cNvSpPr txBox="1">
            <a:spLocks/>
          </p:cNvSpPr>
          <p:nvPr/>
        </p:nvSpPr>
        <p:spPr>
          <a:xfrm>
            <a:off x="68696" y="1926129"/>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t>Overhand Throwing</a:t>
            </a:r>
          </a:p>
        </p:txBody>
      </p:sp>
      <p:sp>
        <p:nvSpPr>
          <p:cNvPr id="30" name="Text Placeholder 3"/>
          <p:cNvSpPr txBox="1">
            <a:spLocks/>
          </p:cNvSpPr>
          <p:nvPr/>
        </p:nvSpPr>
        <p:spPr>
          <a:xfrm>
            <a:off x="3554347" y="4933817"/>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t>Dribbling</a:t>
            </a:r>
          </a:p>
        </p:txBody>
      </p:sp>
      <p:sp>
        <p:nvSpPr>
          <p:cNvPr id="31" name="Text Placeholder 3"/>
          <p:cNvSpPr txBox="1">
            <a:spLocks/>
          </p:cNvSpPr>
          <p:nvPr/>
        </p:nvSpPr>
        <p:spPr>
          <a:xfrm>
            <a:off x="6990864" y="2004677"/>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t>Catching</a:t>
            </a:r>
          </a:p>
        </p:txBody>
      </p:sp>
      <p:sp>
        <p:nvSpPr>
          <p:cNvPr id="32" name="Text Placeholder 3"/>
          <p:cNvSpPr txBox="1">
            <a:spLocks/>
          </p:cNvSpPr>
          <p:nvPr/>
        </p:nvSpPr>
        <p:spPr>
          <a:xfrm>
            <a:off x="3569402" y="2004677"/>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t>Catching and Throwing</a:t>
            </a:r>
          </a:p>
        </p:txBody>
      </p:sp>
      <p:sp>
        <p:nvSpPr>
          <p:cNvPr id="33" name="Text Placeholder 3"/>
          <p:cNvSpPr txBox="1">
            <a:spLocks/>
          </p:cNvSpPr>
          <p:nvPr/>
        </p:nvSpPr>
        <p:spPr>
          <a:xfrm>
            <a:off x="748738" y="3440106"/>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t>Dribbling and Throwing</a:t>
            </a:r>
          </a:p>
        </p:txBody>
      </p:sp>
      <p:sp>
        <p:nvSpPr>
          <p:cNvPr id="34" name="Text Placeholder 3"/>
          <p:cNvSpPr txBox="1">
            <a:spLocks/>
          </p:cNvSpPr>
          <p:nvPr/>
        </p:nvSpPr>
        <p:spPr>
          <a:xfrm>
            <a:off x="6413326" y="3472409"/>
            <a:ext cx="4899875"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t>Catching and Dribbling</a:t>
            </a:r>
          </a:p>
        </p:txBody>
      </p:sp>
      <p:sp>
        <p:nvSpPr>
          <p:cNvPr id="35" name="Text Placeholder 3"/>
          <p:cNvSpPr txBox="1">
            <a:spLocks/>
          </p:cNvSpPr>
          <p:nvPr/>
        </p:nvSpPr>
        <p:spPr>
          <a:xfrm>
            <a:off x="4584591" y="3345188"/>
            <a:ext cx="2839388"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t>Catching, Dribbling, and Throwing</a:t>
            </a:r>
          </a:p>
        </p:txBody>
      </p:sp>
      <p:pic>
        <p:nvPicPr>
          <p:cNvPr id="3094" name="Picture 22" descr="https://trackcit.s3-us-west-2.amazonaws.com/resources/69359/versions/69359-2017-10-4-14-22-thumb.png?stopcache=15124697136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826" y="1845565"/>
            <a:ext cx="2286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trackcit.s3-us-west-2.amazonaws.com/resources/57322/versions/57322-2017-10-4-0-1-thumb.png?stopcache=1512469932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571" y="8799177"/>
            <a:ext cx="2286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s://trackcit.s3-us-west-2.amazonaws.com/resources/46295/versions/46295-2017-7-4-15-54-thumb.png?stopcache=1512469932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835" y="4748079"/>
            <a:ext cx="2286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s://trackcit.s3-us-west-2.amazonaws.com/resources/69635/versions/69635-2017-10-4-21-55-thumb.png?stopcache=15124700079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4792" y="4343229"/>
            <a:ext cx="2286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ttps://trackcit.s3-us-west-2.amazonaws.com/resources/57120/versions/57120-2017-9-3-14-1-thumb.png?stopcache=15124700519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70032" y="1554653"/>
            <a:ext cx="2286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ttps://trackcit.s3-us-west-2.amazonaws.com/resources/57028/versions/57028-2017-9-2-20-8-thumb.png?stopcache=15124700519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8342" y="-1727117"/>
            <a:ext cx="22860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stretch>
            <a:fillRect/>
          </a:stretch>
        </p:blipFill>
        <p:spPr>
          <a:xfrm>
            <a:off x="4752827" y="7172566"/>
            <a:ext cx="2238037" cy="1258896"/>
          </a:xfrm>
          <a:prstGeom prst="rect">
            <a:avLst/>
          </a:prstGeom>
        </p:spPr>
      </p:pic>
      <p:sp>
        <p:nvSpPr>
          <p:cNvPr id="22" name="Title 1"/>
          <p:cNvSpPr txBox="1">
            <a:spLocks/>
          </p:cNvSpPr>
          <p:nvPr/>
        </p:nvSpPr>
        <p:spPr>
          <a:xfrm>
            <a:off x="3965625" y="-11047"/>
            <a:ext cx="9402279" cy="57118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4</a:t>
            </a:r>
            <a:r>
              <a:rPr lang="en-CA" baseline="30000" dirty="0" smtClean="0">
                <a:latin typeface="Century Gothic" charset="0"/>
                <a:ea typeface="Century Gothic" charset="0"/>
                <a:cs typeface="Century Gothic" charset="0"/>
              </a:rPr>
              <a:t>th</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309008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58239"/>
            <a:ext cx="12192000" cy="2419169"/>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2700" b="1" dirty="0" smtClean="0">
                <a:solidFill>
                  <a:schemeClr val="tx1">
                    <a:lumMod val="75000"/>
                    <a:lumOff val="25000"/>
                  </a:schemeClr>
                </a:solidFill>
                <a:latin typeface="Century Gothic" charset="0"/>
                <a:ea typeface="Century Gothic" charset="0"/>
                <a:cs typeface="Century Gothic" charset="0"/>
              </a:rPr>
              <a:t>The next few slides will cover your </a:t>
            </a:r>
            <a:r>
              <a:rPr lang="en-CA" sz="2700" b="1" dirty="0" smtClean="0">
                <a:solidFill>
                  <a:schemeClr val="tx1">
                    <a:lumMod val="75000"/>
                    <a:lumOff val="25000"/>
                  </a:schemeClr>
                </a:solidFill>
                <a:latin typeface="Century Gothic" charset="0"/>
                <a:ea typeface="Century Gothic" charset="0"/>
                <a:cs typeface="Century Gothic" charset="0"/>
              </a:rPr>
              <a:t>1.04 throwing and catching assignment</a:t>
            </a:r>
            <a:r>
              <a:rPr lang="en-CA" sz="2700" b="1" dirty="0" smtClean="0">
                <a:solidFill>
                  <a:schemeClr val="tx1">
                    <a:lumMod val="75000"/>
                    <a:lumOff val="25000"/>
                  </a:schemeClr>
                </a:solidFill>
                <a:latin typeface="Century Gothic" charset="0"/>
                <a:ea typeface="Century Gothic" charset="0"/>
                <a:cs typeface="Century Gothic" charset="0"/>
              </a:rPr>
              <a:t>.  You will </a:t>
            </a:r>
            <a:r>
              <a:rPr lang="en-CA" sz="2700" b="1" dirty="0" smtClean="0">
                <a:solidFill>
                  <a:schemeClr val="tx1">
                    <a:lumMod val="75000"/>
                    <a:lumOff val="25000"/>
                  </a:schemeClr>
                </a:solidFill>
                <a:latin typeface="Century Gothic" charset="0"/>
                <a:ea typeface="Century Gothic" charset="0"/>
                <a:cs typeface="Century Gothic" charset="0"/>
              </a:rPr>
              <a:t>NEED TI turn them YOUR ASSIGNMENT IN TODAY </a:t>
            </a:r>
            <a:r>
              <a:rPr lang="en-CA" sz="2700" b="1" dirty="0" smtClean="0">
                <a:solidFill>
                  <a:schemeClr val="tx1">
                    <a:lumMod val="75000"/>
                    <a:lumOff val="25000"/>
                  </a:schemeClr>
                </a:solidFill>
                <a:latin typeface="Century Gothic" charset="0"/>
                <a:ea typeface="Century Gothic" charset="0"/>
                <a:cs typeface="Century Gothic" charset="0"/>
              </a:rPr>
              <a:t>for a GRADE!!!  YAY….</a:t>
            </a:r>
            <a:r>
              <a:rPr lang="en-CA" sz="3600" b="1" dirty="0" smtClean="0">
                <a:solidFill>
                  <a:schemeClr val="tx1">
                    <a:lumMod val="75000"/>
                    <a:lumOff val="25000"/>
                  </a:schemeClr>
                </a:solidFill>
                <a:latin typeface="Century Gothic" charset="0"/>
                <a:ea typeface="Century Gothic" charset="0"/>
                <a:cs typeface="Century Gothic" charset="0"/>
              </a:rPr>
              <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a:t>
            </a:r>
            <a:r>
              <a:rPr lang="en-CA" sz="3600" b="1" dirty="0" smtClean="0">
                <a:solidFill>
                  <a:schemeClr val="tx1">
                    <a:lumMod val="75000"/>
                    <a:lumOff val="25000"/>
                  </a:schemeClr>
                </a:solidFill>
                <a:latin typeface="Century Gothic" charset="0"/>
                <a:ea typeface="Century Gothic" charset="0"/>
                <a:cs typeface="Century Gothic" charset="0"/>
                <a:hlinkClick r:id="rId3"/>
              </a:rPr>
              <a:t>Let’s stretch</a:t>
            </a:r>
            <a:r>
              <a:rPr lang="en-CA" sz="3600" b="1" dirty="0" smtClean="0">
                <a:solidFill>
                  <a:schemeClr val="tx1">
                    <a:lumMod val="75000"/>
                    <a:lumOff val="25000"/>
                  </a:schemeClr>
                </a:solidFill>
                <a:latin typeface="Century Gothic" charset="0"/>
                <a:ea typeface="Century Gothic" charset="0"/>
                <a:cs typeface="Century Gothic" charset="0"/>
              </a:rPr>
              <a:t>!!</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82" y="3861903"/>
            <a:ext cx="2503842" cy="2152222"/>
          </a:xfrm>
          <a:prstGeom prst="rect">
            <a:avLst/>
          </a:prstGeom>
        </p:spPr>
      </p:pic>
      <p:sp>
        <p:nvSpPr>
          <p:cNvPr id="9" name="Title 1"/>
          <p:cNvSpPr txBox="1">
            <a:spLocks/>
          </p:cNvSpPr>
          <p:nvPr/>
        </p:nvSpPr>
        <p:spPr>
          <a:xfrm>
            <a:off x="3393440" y="3445329"/>
            <a:ext cx="8505952" cy="299204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3300" b="1" dirty="0" smtClean="0">
                <a:solidFill>
                  <a:schemeClr val="tx1">
                    <a:lumMod val="75000"/>
                    <a:lumOff val="25000"/>
                  </a:schemeClr>
                </a:solidFill>
                <a:latin typeface="Century Gothic" charset="0"/>
                <a:ea typeface="Century Gothic" charset="0"/>
                <a:cs typeface="Century Gothic" charset="0"/>
              </a:rPr>
              <a:t>While we are stretching….</a:t>
            </a:r>
          </a:p>
          <a:p>
            <a:pPr algn="ctr"/>
            <a:r>
              <a:rPr lang="en-CA" sz="3300" b="1" dirty="0" smtClean="0">
                <a:solidFill>
                  <a:schemeClr val="tx1">
                    <a:lumMod val="75000"/>
                    <a:lumOff val="25000"/>
                  </a:schemeClr>
                </a:solidFill>
                <a:latin typeface="Century Gothic" charset="0"/>
                <a:ea typeface="Century Gothic" charset="0"/>
                <a:cs typeface="Century Gothic" charset="0"/>
              </a:rPr>
              <a:t>Mom/Dad clear the area for some fun and go grab:</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TURN ON YOUR CAMERA/ PHONE TO RECORD IF YOU DO NOT TURN ON YOUR CAMERA</a:t>
            </a:r>
            <a:endParaRPr lang="en-CA" sz="3300" b="1" dirty="0" smtClean="0">
              <a:solidFill>
                <a:schemeClr val="tx1">
                  <a:lumMod val="75000"/>
                  <a:lumOff val="25000"/>
                </a:schemeClr>
              </a:solidFill>
              <a:latin typeface="Century Gothic" charset="0"/>
              <a:ea typeface="Century Gothic" charset="0"/>
              <a:cs typeface="Century Gothic" charset="0"/>
            </a:endParaRP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BALL</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PARTNER</a:t>
            </a:r>
            <a:endParaRPr lang="en-CA" sz="3300" b="1" dirty="0">
              <a:solidFill>
                <a:schemeClr val="tx1">
                  <a:lumMod val="75000"/>
                  <a:lumOff val="25000"/>
                </a:schemeClr>
              </a:solidFill>
              <a:latin typeface="Century Gothic" charset="0"/>
              <a:ea typeface="Century Gothic" charset="0"/>
              <a:cs typeface="Century Gothic" charset="0"/>
            </a:endParaRPr>
          </a:p>
        </p:txBody>
      </p:sp>
      <p:sp>
        <p:nvSpPr>
          <p:cNvPr id="10" name="Title 1"/>
          <p:cNvSpPr txBox="1">
            <a:spLocks/>
          </p:cNvSpPr>
          <p:nvPr/>
        </p:nvSpPr>
        <p:spPr>
          <a:xfrm>
            <a:off x="168441" y="785666"/>
            <a:ext cx="9402279" cy="57118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a:t>
            </a:r>
            <a:r>
              <a:rPr lang="en-CA" dirty="0" smtClean="0">
                <a:latin typeface="Century Gothic" charset="0"/>
                <a:ea typeface="Century Gothic" charset="0"/>
                <a:cs typeface="Century Gothic" charset="0"/>
              </a:rPr>
              <a:t>1</a:t>
            </a:r>
            <a:r>
              <a:rPr lang="en-CA" baseline="30000" dirty="0" smtClean="0">
                <a:latin typeface="Century Gothic" charset="0"/>
                <a:ea typeface="Century Gothic" charset="0"/>
                <a:cs typeface="Century Gothic" charset="0"/>
              </a:rPr>
              <a:t>st</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2869034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85666"/>
            <a:ext cx="9402279" cy="571188"/>
          </a:xfrm>
        </p:spPr>
        <p:txBody>
          <a:bodyPr>
            <a:normAutofit fontScale="90000"/>
          </a:bodyPr>
          <a:lstStyle/>
          <a:p>
            <a:r>
              <a:rPr lang="en-CA" dirty="0" smtClean="0">
                <a:latin typeface="Century Gothic" charset="0"/>
                <a:ea typeface="Century Gothic" charset="0"/>
                <a:cs typeface="Century Gothic" charset="0"/>
              </a:rPr>
              <a:t>Throwing &amp; Catching</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1st grade...</a:t>
            </a:r>
            <a:endParaRPr lang="en-CA" dirty="0">
              <a:latin typeface="Century Gothic" charset="0"/>
              <a:ea typeface="Century Gothic" charset="0"/>
              <a:cs typeface="Century Gothic" charset="0"/>
            </a:endParaRPr>
          </a:p>
        </p:txBody>
      </p:sp>
      <p:sp>
        <p:nvSpPr>
          <p:cNvPr id="8" name="Rectangle 7"/>
          <p:cNvSpPr/>
          <p:nvPr/>
        </p:nvSpPr>
        <p:spPr>
          <a:xfrm>
            <a:off x="168441" y="1235603"/>
            <a:ext cx="11779719"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Ready…Set </a:t>
            </a:r>
            <a:r>
              <a:rPr lang="en-US" sz="3200" dirty="0" smtClean="0">
                <a:ln w="0"/>
                <a:solidFill>
                  <a:srgbClr val="FF0000"/>
                </a:solidFill>
                <a:effectLst>
                  <a:outerShdw blurRad="38100" dist="19050" dir="2700000" algn="tl" rotWithShape="0">
                    <a:schemeClr val="dk1">
                      <a:alpha val="40000"/>
                    </a:schemeClr>
                  </a:outerShdw>
                </a:effectLst>
              </a:rPr>
              <a:t>GO..CAMERA ON…. Get your partner..</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p:cNvSpPr/>
          <p:nvPr/>
        </p:nvSpPr>
        <p:spPr>
          <a:xfrm>
            <a:off x="320841" y="5624723"/>
            <a:ext cx="11779719" cy="1077218"/>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We will do hot potato jack AND THROW BALL AS FAR AS WE CAN</a:t>
            </a:r>
            <a:endParaRPr lang="en-US" sz="3200" b="0" cap="none" spc="0" dirty="0">
              <a:ln w="0"/>
              <a:solidFill>
                <a:srgbClr val="FF000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4"/>
          <a:stretch>
            <a:fillRect/>
          </a:stretch>
        </p:blipFill>
        <p:spPr>
          <a:xfrm>
            <a:off x="1767840" y="1912371"/>
            <a:ext cx="8016240" cy="3787389"/>
          </a:xfrm>
          <a:prstGeom prst="rect">
            <a:avLst/>
          </a:prstGeom>
        </p:spPr>
      </p:pic>
    </p:spTree>
    <p:extLst>
      <p:ext uri="{BB962C8B-B14F-4D97-AF65-F5344CB8AC3E}">
        <p14:creationId xmlns:p14="http://schemas.microsoft.com/office/powerpoint/2010/main" val="308811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58239"/>
            <a:ext cx="12192000" cy="2419169"/>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2700" b="1" dirty="0" smtClean="0">
                <a:solidFill>
                  <a:schemeClr val="tx1">
                    <a:lumMod val="75000"/>
                    <a:lumOff val="25000"/>
                  </a:schemeClr>
                </a:solidFill>
                <a:latin typeface="Century Gothic" charset="0"/>
                <a:ea typeface="Century Gothic" charset="0"/>
                <a:cs typeface="Century Gothic" charset="0"/>
              </a:rPr>
              <a:t>The next few slides will cover your </a:t>
            </a:r>
            <a:r>
              <a:rPr lang="en-CA" sz="2700" b="1" dirty="0" smtClean="0">
                <a:solidFill>
                  <a:schemeClr val="tx1">
                    <a:lumMod val="75000"/>
                    <a:lumOff val="25000"/>
                  </a:schemeClr>
                </a:solidFill>
                <a:latin typeface="Century Gothic" charset="0"/>
                <a:ea typeface="Century Gothic" charset="0"/>
                <a:cs typeface="Century Gothic" charset="0"/>
              </a:rPr>
              <a:t>1.04 throwing and catching assignment</a:t>
            </a:r>
            <a:r>
              <a:rPr lang="en-CA" sz="2700" b="1" dirty="0" smtClean="0">
                <a:solidFill>
                  <a:schemeClr val="tx1">
                    <a:lumMod val="75000"/>
                    <a:lumOff val="25000"/>
                  </a:schemeClr>
                </a:solidFill>
                <a:latin typeface="Century Gothic" charset="0"/>
                <a:ea typeface="Century Gothic" charset="0"/>
                <a:cs typeface="Century Gothic" charset="0"/>
              </a:rPr>
              <a:t>.  You will </a:t>
            </a:r>
            <a:r>
              <a:rPr lang="en-CA" sz="2700" b="1" dirty="0" smtClean="0">
                <a:solidFill>
                  <a:schemeClr val="tx1">
                    <a:lumMod val="75000"/>
                    <a:lumOff val="25000"/>
                  </a:schemeClr>
                </a:solidFill>
                <a:latin typeface="Century Gothic" charset="0"/>
                <a:ea typeface="Century Gothic" charset="0"/>
                <a:cs typeface="Century Gothic" charset="0"/>
              </a:rPr>
              <a:t>NEED TI turn them YOUR ASSIGNMENT IN TODAY </a:t>
            </a:r>
            <a:r>
              <a:rPr lang="en-CA" sz="2700" b="1" dirty="0" smtClean="0">
                <a:solidFill>
                  <a:schemeClr val="tx1">
                    <a:lumMod val="75000"/>
                    <a:lumOff val="25000"/>
                  </a:schemeClr>
                </a:solidFill>
                <a:latin typeface="Century Gothic" charset="0"/>
                <a:ea typeface="Century Gothic" charset="0"/>
                <a:cs typeface="Century Gothic" charset="0"/>
              </a:rPr>
              <a:t>for a GRADE!!!  YAY….</a:t>
            </a:r>
            <a:r>
              <a:rPr lang="en-CA" sz="3600" b="1" dirty="0" smtClean="0">
                <a:solidFill>
                  <a:schemeClr val="tx1">
                    <a:lumMod val="75000"/>
                    <a:lumOff val="25000"/>
                  </a:schemeClr>
                </a:solidFill>
                <a:latin typeface="Century Gothic" charset="0"/>
                <a:ea typeface="Century Gothic" charset="0"/>
                <a:cs typeface="Century Gothic" charset="0"/>
              </a:rPr>
              <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a:t>
            </a:r>
            <a:r>
              <a:rPr lang="en-CA" sz="3600" b="1" dirty="0" smtClean="0">
                <a:solidFill>
                  <a:schemeClr val="tx1">
                    <a:lumMod val="75000"/>
                    <a:lumOff val="25000"/>
                  </a:schemeClr>
                </a:solidFill>
                <a:latin typeface="Century Gothic" charset="0"/>
                <a:ea typeface="Century Gothic" charset="0"/>
                <a:cs typeface="Century Gothic" charset="0"/>
                <a:hlinkClick r:id="rId3"/>
              </a:rPr>
              <a:t>Let’s stretch</a:t>
            </a:r>
            <a:r>
              <a:rPr lang="en-CA" sz="3600" b="1" dirty="0" smtClean="0">
                <a:solidFill>
                  <a:schemeClr val="tx1">
                    <a:lumMod val="75000"/>
                    <a:lumOff val="25000"/>
                  </a:schemeClr>
                </a:solidFill>
                <a:latin typeface="Century Gothic" charset="0"/>
                <a:ea typeface="Century Gothic" charset="0"/>
                <a:cs typeface="Century Gothic" charset="0"/>
              </a:rPr>
              <a:t>!!</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82" y="3861903"/>
            <a:ext cx="2503842" cy="2152222"/>
          </a:xfrm>
          <a:prstGeom prst="rect">
            <a:avLst/>
          </a:prstGeom>
        </p:spPr>
      </p:pic>
      <p:sp>
        <p:nvSpPr>
          <p:cNvPr id="9" name="Title 1"/>
          <p:cNvSpPr txBox="1">
            <a:spLocks/>
          </p:cNvSpPr>
          <p:nvPr/>
        </p:nvSpPr>
        <p:spPr>
          <a:xfrm>
            <a:off x="3393440" y="3445329"/>
            <a:ext cx="8505952" cy="299204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3300" b="1" dirty="0" smtClean="0">
                <a:solidFill>
                  <a:schemeClr val="tx1">
                    <a:lumMod val="75000"/>
                    <a:lumOff val="25000"/>
                  </a:schemeClr>
                </a:solidFill>
                <a:latin typeface="Century Gothic" charset="0"/>
                <a:ea typeface="Century Gothic" charset="0"/>
                <a:cs typeface="Century Gothic" charset="0"/>
              </a:rPr>
              <a:t>While we are stretching….</a:t>
            </a:r>
          </a:p>
          <a:p>
            <a:pPr algn="ctr"/>
            <a:r>
              <a:rPr lang="en-CA" sz="3300" b="1" dirty="0" smtClean="0">
                <a:solidFill>
                  <a:schemeClr val="tx1">
                    <a:lumMod val="75000"/>
                    <a:lumOff val="25000"/>
                  </a:schemeClr>
                </a:solidFill>
                <a:latin typeface="Century Gothic" charset="0"/>
                <a:ea typeface="Century Gothic" charset="0"/>
                <a:cs typeface="Century Gothic" charset="0"/>
              </a:rPr>
              <a:t>Mom/Dad clear the area for some fun and go grab:</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TURN ON YOUR CAMERA/ PHONE TO RECORD IF YOU DO NOT TURN ON YOUR CAMERA</a:t>
            </a:r>
            <a:endParaRPr lang="en-CA" sz="3300" b="1" dirty="0" smtClean="0">
              <a:solidFill>
                <a:schemeClr val="tx1">
                  <a:lumMod val="75000"/>
                  <a:lumOff val="25000"/>
                </a:schemeClr>
              </a:solidFill>
              <a:latin typeface="Century Gothic" charset="0"/>
              <a:ea typeface="Century Gothic" charset="0"/>
              <a:cs typeface="Century Gothic" charset="0"/>
            </a:endParaRP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Basketball BALL</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PARTNER</a:t>
            </a:r>
            <a:endParaRPr lang="en-CA" sz="3300" b="1" dirty="0">
              <a:solidFill>
                <a:schemeClr val="tx1">
                  <a:lumMod val="75000"/>
                  <a:lumOff val="25000"/>
                </a:schemeClr>
              </a:solidFill>
              <a:latin typeface="Century Gothic" charset="0"/>
              <a:ea typeface="Century Gothic" charset="0"/>
              <a:cs typeface="Century Gothic" charset="0"/>
            </a:endParaRPr>
          </a:p>
        </p:txBody>
      </p:sp>
      <p:sp>
        <p:nvSpPr>
          <p:cNvPr id="10" name="Title 1"/>
          <p:cNvSpPr txBox="1">
            <a:spLocks/>
          </p:cNvSpPr>
          <p:nvPr/>
        </p:nvSpPr>
        <p:spPr>
          <a:xfrm>
            <a:off x="168441" y="785666"/>
            <a:ext cx="9402279" cy="57118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a:t>
            </a:r>
            <a:r>
              <a:rPr lang="en-CA" dirty="0" smtClean="0">
                <a:latin typeface="Century Gothic" charset="0"/>
                <a:ea typeface="Century Gothic" charset="0"/>
                <a:cs typeface="Century Gothic" charset="0"/>
              </a:rPr>
              <a:t>3</a:t>
            </a:r>
            <a:r>
              <a:rPr lang="en-CA" baseline="30000" dirty="0" smtClean="0">
                <a:latin typeface="Century Gothic" charset="0"/>
                <a:ea typeface="Century Gothic" charset="0"/>
                <a:cs typeface="Century Gothic" charset="0"/>
              </a:rPr>
              <a:t>rd</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280091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85666"/>
            <a:ext cx="9402279" cy="571188"/>
          </a:xfrm>
        </p:spPr>
        <p:txBody>
          <a:bodyPr>
            <a:normAutofit fontScale="90000"/>
          </a:bodyPr>
          <a:lstStyle/>
          <a:p>
            <a:r>
              <a:rPr lang="en-CA" dirty="0" smtClean="0">
                <a:latin typeface="Century Gothic" charset="0"/>
                <a:ea typeface="Century Gothic" charset="0"/>
                <a:cs typeface="Century Gothic" charset="0"/>
              </a:rPr>
              <a:t>Throwing &amp; Catching</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3</a:t>
            </a:r>
            <a:r>
              <a:rPr lang="en-CA" baseline="30000" dirty="0" smtClean="0">
                <a:latin typeface="Century Gothic" charset="0"/>
                <a:ea typeface="Century Gothic" charset="0"/>
                <a:cs typeface="Century Gothic" charset="0"/>
              </a:rPr>
              <a:t>rd</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grade</a:t>
            </a:r>
            <a:r>
              <a:rPr lang="en-CA" dirty="0" smtClean="0">
                <a:latin typeface="Century Gothic" charset="0"/>
                <a:ea typeface="Century Gothic" charset="0"/>
                <a:cs typeface="Century Gothic" charset="0"/>
              </a:rPr>
              <a:t>...</a:t>
            </a:r>
            <a:endParaRPr lang="en-CA" dirty="0">
              <a:latin typeface="Century Gothic" charset="0"/>
              <a:ea typeface="Century Gothic" charset="0"/>
              <a:cs typeface="Century Gothic" charset="0"/>
            </a:endParaRPr>
          </a:p>
        </p:txBody>
      </p:sp>
      <p:sp>
        <p:nvSpPr>
          <p:cNvPr id="8" name="Rectangle 7"/>
          <p:cNvSpPr/>
          <p:nvPr/>
        </p:nvSpPr>
        <p:spPr>
          <a:xfrm>
            <a:off x="168441" y="1235603"/>
            <a:ext cx="11779719"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Ready…Set </a:t>
            </a:r>
            <a:r>
              <a:rPr lang="en-US" sz="3200" dirty="0" smtClean="0">
                <a:ln w="0"/>
                <a:solidFill>
                  <a:srgbClr val="FF0000"/>
                </a:solidFill>
                <a:effectLst>
                  <a:outerShdw blurRad="38100" dist="19050" dir="2700000" algn="tl" rotWithShape="0">
                    <a:schemeClr val="dk1">
                      <a:alpha val="40000"/>
                    </a:schemeClr>
                  </a:outerShdw>
                </a:effectLst>
              </a:rPr>
              <a:t>GO..CAMERA ON…. Get your partner..</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p:cNvSpPr/>
          <p:nvPr/>
        </p:nvSpPr>
        <p:spPr>
          <a:xfrm>
            <a:off x="320841" y="5624723"/>
            <a:ext cx="11779719"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Only one ball is needed.</a:t>
            </a:r>
            <a:endParaRPr lang="en-US" sz="3200" b="0" cap="none" spc="0" dirty="0">
              <a:ln w="0"/>
              <a:solidFill>
                <a:srgbClr val="FF0000"/>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4"/>
          <a:stretch>
            <a:fillRect/>
          </a:stretch>
        </p:blipFill>
        <p:spPr>
          <a:xfrm>
            <a:off x="2085146" y="1678567"/>
            <a:ext cx="6465252" cy="4087967"/>
          </a:xfrm>
          <a:prstGeom prst="rect">
            <a:avLst/>
          </a:prstGeom>
        </p:spPr>
      </p:pic>
    </p:spTree>
    <p:extLst>
      <p:ext uri="{BB962C8B-B14F-4D97-AF65-F5344CB8AC3E}">
        <p14:creationId xmlns:p14="http://schemas.microsoft.com/office/powerpoint/2010/main" val="227312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469065"/>
            <a:ext cx="12023559" cy="1325563"/>
          </a:xfrm>
        </p:spPr>
        <p:txBody>
          <a:bodyPr/>
          <a:lstStyle/>
          <a:p>
            <a:r>
              <a:rPr lang="en-CA" dirty="0" smtClean="0">
                <a:latin typeface="Century Gothic" charset="0"/>
                <a:ea typeface="Century Gothic" charset="0"/>
                <a:cs typeface="Century Gothic" charset="0"/>
              </a:rPr>
              <a:t>Let’s Get Moving……</a:t>
            </a:r>
            <a:endParaRPr lang="en-CA" dirty="0">
              <a:latin typeface="Century Gothic" charset="0"/>
              <a:ea typeface="Century Gothic" charset="0"/>
              <a:cs typeface="Century Gothic" charset="0"/>
            </a:endParaRPr>
          </a:p>
        </p:txBody>
      </p:sp>
      <p:sp>
        <p:nvSpPr>
          <p:cNvPr id="8" name="Title 1"/>
          <p:cNvSpPr txBox="1">
            <a:spLocks/>
          </p:cNvSpPr>
          <p:nvPr/>
        </p:nvSpPr>
        <p:spPr>
          <a:xfrm>
            <a:off x="259308" y="1794627"/>
            <a:ext cx="7741692" cy="388771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Move In All Sorts Of Ways!!</a:t>
            </a:r>
          </a:p>
          <a:p>
            <a:r>
              <a:rPr lang="en-US" dirty="0"/>
              <a:t>You can be active in many different ways, from playing a simple game of tag with your friends to practicing your throwing skills with an adult. It does not matter what you do, as long as you are active and have fun!</a:t>
            </a:r>
          </a:p>
          <a:p>
            <a:r>
              <a:rPr lang="en-US" dirty="0"/>
              <a:t>Over the next few days, you will learn some new skills to help you stay active. You will learn the correct steps to throw, catch, and dribble an object with your hands and feet. Do not worry if you are not comfortable with these skills just yet. You will improve with a little practice. Let's get started!</a:t>
            </a: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2575"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245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58239"/>
            <a:ext cx="12192000" cy="2419169"/>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2700" b="1" dirty="0" smtClean="0">
                <a:solidFill>
                  <a:schemeClr val="tx1">
                    <a:lumMod val="75000"/>
                    <a:lumOff val="25000"/>
                  </a:schemeClr>
                </a:solidFill>
                <a:latin typeface="Century Gothic" charset="0"/>
                <a:ea typeface="Century Gothic" charset="0"/>
                <a:cs typeface="Century Gothic" charset="0"/>
              </a:rPr>
              <a:t>The next few slides will cover your </a:t>
            </a:r>
            <a:r>
              <a:rPr lang="en-CA" sz="2700" b="1" dirty="0" smtClean="0">
                <a:solidFill>
                  <a:schemeClr val="tx1">
                    <a:lumMod val="75000"/>
                    <a:lumOff val="25000"/>
                  </a:schemeClr>
                </a:solidFill>
                <a:latin typeface="Century Gothic" charset="0"/>
                <a:ea typeface="Century Gothic" charset="0"/>
                <a:cs typeface="Century Gothic" charset="0"/>
              </a:rPr>
              <a:t>1.04 throwing and catching assignment</a:t>
            </a:r>
            <a:r>
              <a:rPr lang="en-CA" sz="2700" b="1" dirty="0" smtClean="0">
                <a:solidFill>
                  <a:schemeClr val="tx1">
                    <a:lumMod val="75000"/>
                    <a:lumOff val="25000"/>
                  </a:schemeClr>
                </a:solidFill>
                <a:latin typeface="Century Gothic" charset="0"/>
                <a:ea typeface="Century Gothic" charset="0"/>
                <a:cs typeface="Century Gothic" charset="0"/>
              </a:rPr>
              <a:t>.  You will </a:t>
            </a:r>
            <a:r>
              <a:rPr lang="en-CA" sz="2700" b="1" dirty="0" smtClean="0">
                <a:solidFill>
                  <a:schemeClr val="tx1">
                    <a:lumMod val="75000"/>
                    <a:lumOff val="25000"/>
                  </a:schemeClr>
                </a:solidFill>
                <a:latin typeface="Century Gothic" charset="0"/>
                <a:ea typeface="Century Gothic" charset="0"/>
                <a:cs typeface="Century Gothic" charset="0"/>
              </a:rPr>
              <a:t>NEED TI turn them YOUR ASSIGNMENT IN TODAY </a:t>
            </a:r>
            <a:r>
              <a:rPr lang="en-CA" sz="2700" b="1" dirty="0" smtClean="0">
                <a:solidFill>
                  <a:schemeClr val="tx1">
                    <a:lumMod val="75000"/>
                    <a:lumOff val="25000"/>
                  </a:schemeClr>
                </a:solidFill>
                <a:latin typeface="Century Gothic" charset="0"/>
                <a:ea typeface="Century Gothic" charset="0"/>
                <a:cs typeface="Century Gothic" charset="0"/>
              </a:rPr>
              <a:t>for a GRADE!!!  YAY….</a:t>
            </a:r>
            <a:r>
              <a:rPr lang="en-CA" sz="3600" b="1" dirty="0" smtClean="0">
                <a:solidFill>
                  <a:schemeClr val="tx1">
                    <a:lumMod val="75000"/>
                    <a:lumOff val="25000"/>
                  </a:schemeClr>
                </a:solidFill>
                <a:latin typeface="Century Gothic" charset="0"/>
                <a:ea typeface="Century Gothic" charset="0"/>
                <a:cs typeface="Century Gothic" charset="0"/>
              </a:rPr>
              <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a:t>
            </a:r>
            <a:r>
              <a:rPr lang="en-CA" sz="3600" b="1" dirty="0" smtClean="0">
                <a:solidFill>
                  <a:schemeClr val="tx1">
                    <a:lumMod val="75000"/>
                    <a:lumOff val="25000"/>
                  </a:schemeClr>
                </a:solidFill>
                <a:latin typeface="Century Gothic" charset="0"/>
                <a:ea typeface="Century Gothic" charset="0"/>
                <a:cs typeface="Century Gothic" charset="0"/>
                <a:hlinkClick r:id="rId3"/>
              </a:rPr>
              <a:t>Let’s stretch</a:t>
            </a:r>
            <a:r>
              <a:rPr lang="en-CA" sz="3600" b="1" dirty="0" smtClean="0">
                <a:solidFill>
                  <a:schemeClr val="tx1">
                    <a:lumMod val="75000"/>
                    <a:lumOff val="25000"/>
                  </a:schemeClr>
                </a:solidFill>
                <a:latin typeface="Century Gothic" charset="0"/>
                <a:ea typeface="Century Gothic" charset="0"/>
                <a:cs typeface="Century Gothic" charset="0"/>
              </a:rPr>
              <a:t>!!</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82" y="3861903"/>
            <a:ext cx="2503842" cy="2152222"/>
          </a:xfrm>
          <a:prstGeom prst="rect">
            <a:avLst/>
          </a:prstGeom>
        </p:spPr>
      </p:pic>
      <p:sp>
        <p:nvSpPr>
          <p:cNvPr id="9" name="Title 1"/>
          <p:cNvSpPr txBox="1">
            <a:spLocks/>
          </p:cNvSpPr>
          <p:nvPr/>
        </p:nvSpPr>
        <p:spPr>
          <a:xfrm>
            <a:off x="3393440" y="3445329"/>
            <a:ext cx="8505952" cy="299204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3300" b="1" dirty="0" smtClean="0">
                <a:solidFill>
                  <a:schemeClr val="tx1">
                    <a:lumMod val="75000"/>
                    <a:lumOff val="25000"/>
                  </a:schemeClr>
                </a:solidFill>
                <a:latin typeface="Century Gothic" charset="0"/>
                <a:ea typeface="Century Gothic" charset="0"/>
                <a:cs typeface="Century Gothic" charset="0"/>
              </a:rPr>
              <a:t>While we are stretching….</a:t>
            </a:r>
          </a:p>
          <a:p>
            <a:pPr algn="ctr"/>
            <a:r>
              <a:rPr lang="en-CA" sz="3300" b="1" dirty="0" smtClean="0">
                <a:solidFill>
                  <a:schemeClr val="tx1">
                    <a:lumMod val="75000"/>
                    <a:lumOff val="25000"/>
                  </a:schemeClr>
                </a:solidFill>
                <a:latin typeface="Century Gothic" charset="0"/>
                <a:ea typeface="Century Gothic" charset="0"/>
                <a:cs typeface="Century Gothic" charset="0"/>
              </a:rPr>
              <a:t>Mom/Dad clear the area for some fun and go grab:</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TURN ON YOUR CAMERA/ PHONE TO RECORD IF YOU DO NOT TURN ON YOUR CAMERA</a:t>
            </a:r>
            <a:endParaRPr lang="en-CA" sz="3300" b="1" dirty="0" smtClean="0">
              <a:solidFill>
                <a:schemeClr val="tx1">
                  <a:lumMod val="75000"/>
                  <a:lumOff val="25000"/>
                </a:schemeClr>
              </a:solidFill>
              <a:latin typeface="Century Gothic" charset="0"/>
              <a:ea typeface="Century Gothic" charset="0"/>
              <a:cs typeface="Century Gothic" charset="0"/>
            </a:endParaRP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Basketball BALL</a:t>
            </a:r>
          </a:p>
          <a:p>
            <a:pPr marL="457200" indent="-457200">
              <a:buFont typeface="Arial" panose="020B0604020202020204" pitchFamily="34" charset="0"/>
              <a:buChar char="•"/>
            </a:pPr>
            <a:r>
              <a:rPr lang="en-CA" sz="3300" b="1" dirty="0" smtClean="0">
                <a:solidFill>
                  <a:schemeClr val="tx1">
                    <a:lumMod val="75000"/>
                    <a:lumOff val="25000"/>
                  </a:schemeClr>
                </a:solidFill>
                <a:latin typeface="Century Gothic" charset="0"/>
                <a:ea typeface="Century Gothic" charset="0"/>
                <a:cs typeface="Century Gothic" charset="0"/>
              </a:rPr>
              <a:t>PARTNER</a:t>
            </a:r>
            <a:endParaRPr lang="en-CA" sz="3300" b="1" dirty="0">
              <a:solidFill>
                <a:schemeClr val="tx1">
                  <a:lumMod val="75000"/>
                  <a:lumOff val="25000"/>
                </a:schemeClr>
              </a:solidFill>
              <a:latin typeface="Century Gothic" charset="0"/>
              <a:ea typeface="Century Gothic" charset="0"/>
              <a:cs typeface="Century Gothic" charset="0"/>
            </a:endParaRPr>
          </a:p>
        </p:txBody>
      </p:sp>
      <p:sp>
        <p:nvSpPr>
          <p:cNvPr id="10" name="Title 1"/>
          <p:cNvSpPr txBox="1">
            <a:spLocks/>
          </p:cNvSpPr>
          <p:nvPr/>
        </p:nvSpPr>
        <p:spPr>
          <a:xfrm>
            <a:off x="168441" y="785666"/>
            <a:ext cx="9402279" cy="57118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4</a:t>
            </a:r>
            <a:r>
              <a:rPr lang="en-CA" baseline="30000" dirty="0" smtClean="0">
                <a:latin typeface="Century Gothic" charset="0"/>
                <a:ea typeface="Century Gothic" charset="0"/>
                <a:cs typeface="Century Gothic" charset="0"/>
              </a:rPr>
              <a:t>th</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Tree>
    <p:extLst>
      <p:ext uri="{BB962C8B-B14F-4D97-AF65-F5344CB8AC3E}">
        <p14:creationId xmlns:p14="http://schemas.microsoft.com/office/powerpoint/2010/main" val="576362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551657"/>
            <a:ext cx="9402279" cy="1325563"/>
          </a:xfrm>
        </p:spPr>
        <p:txBody>
          <a:bodyPr/>
          <a:lstStyle/>
          <a:p>
            <a:r>
              <a:rPr lang="en-CA" dirty="0" smtClean="0">
                <a:latin typeface="Century Gothic" charset="0"/>
                <a:ea typeface="Century Gothic" charset="0"/>
                <a:cs typeface="Century Gothic" charset="0"/>
              </a:rPr>
              <a:t>Reminder…..</a:t>
            </a:r>
            <a:endParaRPr lang="en-CA" dirty="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t="4429"/>
          <a:stretch/>
        </p:blipFill>
        <p:spPr>
          <a:xfrm>
            <a:off x="591820" y="2357120"/>
            <a:ext cx="7086600" cy="3377247"/>
          </a:xfrm>
          <a:prstGeom prst="rect">
            <a:avLst/>
          </a:prstGeom>
        </p:spPr>
      </p:pic>
    </p:spTree>
    <p:extLst>
      <p:ext uri="{BB962C8B-B14F-4D97-AF65-F5344CB8AC3E}">
        <p14:creationId xmlns:p14="http://schemas.microsoft.com/office/powerpoint/2010/main" val="34982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85666"/>
            <a:ext cx="9402279" cy="571188"/>
          </a:xfrm>
        </p:spPr>
        <p:txBody>
          <a:bodyPr>
            <a:normAutofit fontScale="90000"/>
          </a:bodyPr>
          <a:lstStyle/>
          <a:p>
            <a:r>
              <a:rPr lang="en-CA" dirty="0" smtClean="0">
                <a:latin typeface="Century Gothic" charset="0"/>
                <a:ea typeface="Century Gothic" charset="0"/>
                <a:cs typeface="Century Gothic" charset="0"/>
              </a:rPr>
              <a:t>Throwing &amp; Catching</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4</a:t>
            </a:r>
            <a:r>
              <a:rPr lang="en-CA" baseline="30000" dirty="0" smtClean="0">
                <a:latin typeface="Century Gothic" charset="0"/>
                <a:ea typeface="Century Gothic" charset="0"/>
                <a:cs typeface="Century Gothic" charset="0"/>
              </a:rPr>
              <a:t>th</a:t>
            </a:r>
            <a:r>
              <a:rPr lang="en-CA" dirty="0" smtClean="0">
                <a:latin typeface="Century Gothic" charset="0"/>
                <a:ea typeface="Century Gothic" charset="0"/>
                <a:cs typeface="Century Gothic" charset="0"/>
              </a:rPr>
              <a:t> </a:t>
            </a:r>
            <a:r>
              <a:rPr lang="en-CA" dirty="0" smtClean="0">
                <a:latin typeface="Century Gothic" charset="0"/>
                <a:ea typeface="Century Gothic" charset="0"/>
                <a:cs typeface="Century Gothic" charset="0"/>
              </a:rPr>
              <a:t>grade</a:t>
            </a:r>
            <a:r>
              <a:rPr lang="en-CA" dirty="0" smtClean="0">
                <a:latin typeface="Century Gothic" charset="0"/>
                <a:ea typeface="Century Gothic" charset="0"/>
                <a:cs typeface="Century Gothic" charset="0"/>
              </a:rPr>
              <a:t>...</a:t>
            </a:r>
            <a:endParaRPr lang="en-CA" dirty="0">
              <a:latin typeface="Century Gothic" charset="0"/>
              <a:ea typeface="Century Gothic" charset="0"/>
              <a:cs typeface="Century Gothic" charset="0"/>
            </a:endParaRPr>
          </a:p>
        </p:txBody>
      </p:sp>
      <p:sp>
        <p:nvSpPr>
          <p:cNvPr id="8" name="Rectangle 7"/>
          <p:cNvSpPr/>
          <p:nvPr/>
        </p:nvSpPr>
        <p:spPr>
          <a:xfrm>
            <a:off x="168441" y="1235603"/>
            <a:ext cx="11779719"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Ready…Set </a:t>
            </a:r>
            <a:r>
              <a:rPr lang="en-US" sz="3200" dirty="0" smtClean="0">
                <a:ln w="0"/>
                <a:solidFill>
                  <a:srgbClr val="FF0000"/>
                </a:solidFill>
                <a:effectLst>
                  <a:outerShdw blurRad="38100" dist="19050" dir="2700000" algn="tl" rotWithShape="0">
                    <a:schemeClr val="dk1">
                      <a:alpha val="40000"/>
                    </a:schemeClr>
                  </a:outerShdw>
                </a:effectLst>
              </a:rPr>
              <a:t>GO..CAMERA ON…. Get your partner..</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9" name="Rectangle 8"/>
          <p:cNvSpPr/>
          <p:nvPr/>
        </p:nvSpPr>
        <p:spPr>
          <a:xfrm>
            <a:off x="320841" y="6193683"/>
            <a:ext cx="11779719" cy="584775"/>
          </a:xfrm>
          <a:prstGeom prst="rect">
            <a:avLst/>
          </a:prstGeom>
          <a:noFill/>
        </p:spPr>
        <p:txBody>
          <a:bodyPr wrap="square" lIns="91440" tIns="45720" rIns="91440" bIns="45720">
            <a:spAutoFit/>
          </a:bodyPr>
          <a:lstStyle/>
          <a:p>
            <a:r>
              <a:rPr lang="en-US" sz="3200" dirty="0" smtClean="0">
                <a:ln w="0"/>
                <a:solidFill>
                  <a:srgbClr val="FF0000"/>
                </a:solidFill>
                <a:effectLst>
                  <a:outerShdw blurRad="38100" dist="19050" dir="2700000" algn="tl" rotWithShape="0">
                    <a:schemeClr val="dk1">
                      <a:alpha val="40000"/>
                    </a:schemeClr>
                  </a:outerShdw>
                </a:effectLst>
              </a:rPr>
              <a:t>Only one ball is needed.</a:t>
            </a:r>
            <a:endParaRPr lang="en-US" sz="3200" b="0" cap="none" spc="0" dirty="0">
              <a:ln w="0"/>
              <a:solidFill>
                <a:srgbClr val="FF0000"/>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4"/>
          <a:stretch>
            <a:fillRect/>
          </a:stretch>
        </p:blipFill>
        <p:spPr>
          <a:xfrm>
            <a:off x="2865120" y="1806791"/>
            <a:ext cx="6990079" cy="4349178"/>
          </a:xfrm>
          <a:prstGeom prst="rect">
            <a:avLst/>
          </a:prstGeom>
        </p:spPr>
      </p:pic>
    </p:spTree>
    <p:extLst>
      <p:ext uri="{BB962C8B-B14F-4D97-AF65-F5344CB8AC3E}">
        <p14:creationId xmlns:p14="http://schemas.microsoft.com/office/powerpoint/2010/main" val="3400482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Assignment…..</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1792" y="1624906"/>
            <a:ext cx="11192256" cy="5105078"/>
          </a:xfrm>
        </p:spPr>
        <p:txBody>
          <a:bodyPr>
            <a:normAutofit fontScale="70000" lnSpcReduction="20000"/>
          </a:bodyPr>
          <a:lstStyle/>
          <a:p>
            <a:pPr marL="0" indent="0" algn="ctr">
              <a:spcAft>
                <a:spcPts val="1200"/>
              </a:spcAft>
              <a:buNone/>
            </a:pPr>
            <a:r>
              <a:rPr lang="en-CA" sz="3800" b="1" dirty="0" smtClean="0">
                <a:solidFill>
                  <a:schemeClr val="tx1">
                    <a:lumMod val="75000"/>
                    <a:lumOff val="25000"/>
                  </a:schemeClr>
                </a:solidFill>
                <a:latin typeface="Century Gothic" charset="0"/>
                <a:ea typeface="Century Gothic" charset="0"/>
                <a:cs typeface="Century Gothic" charset="0"/>
              </a:rPr>
              <a:t>Let’s turn in our assignment together!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If you recorded: video </a:t>
            </a:r>
            <a:r>
              <a:rPr lang="en-CA" sz="2700" b="1" dirty="0" smtClean="0">
                <a:solidFill>
                  <a:schemeClr val="tx1">
                    <a:lumMod val="75000"/>
                    <a:lumOff val="25000"/>
                  </a:schemeClr>
                </a:solidFill>
                <a:latin typeface="Century Gothic" charset="0"/>
                <a:ea typeface="Century Gothic" charset="0"/>
                <a:cs typeface="Century Gothic" charset="0"/>
              </a:rPr>
              <a:t>should be 30 seconds, no longer than 1 minute</a:t>
            </a:r>
            <a:r>
              <a:rPr lang="en-CA" sz="2700" b="1" dirty="0" smtClean="0">
                <a:solidFill>
                  <a:schemeClr val="tx1">
                    <a:lumMod val="75000"/>
                    <a:lumOff val="25000"/>
                  </a:schemeClr>
                </a:solidFill>
                <a:latin typeface="Century Gothic" charset="0"/>
                <a:ea typeface="Century Gothic" charset="0"/>
                <a:cs typeface="Century Gothic" charset="0"/>
              </a:rPr>
              <a:t>. File mp4  or </a:t>
            </a:r>
            <a:r>
              <a:rPr lang="en-CA" sz="2700" b="1" dirty="0" err="1" smtClean="0">
                <a:solidFill>
                  <a:schemeClr val="tx1">
                    <a:lumMod val="75000"/>
                    <a:lumOff val="25000"/>
                  </a:schemeClr>
                </a:solidFill>
                <a:latin typeface="Century Gothic" charset="0"/>
                <a:ea typeface="Century Gothic" charset="0"/>
                <a:cs typeface="Century Gothic" charset="0"/>
              </a:rPr>
              <a:t>mov</a:t>
            </a:r>
            <a:r>
              <a:rPr lang="en-CA" sz="2700" b="1" dirty="0" smtClean="0">
                <a:solidFill>
                  <a:schemeClr val="tx1">
                    <a:lumMod val="75000"/>
                    <a:lumOff val="25000"/>
                  </a:schemeClr>
                </a:solidFill>
                <a:latin typeface="Century Gothic" charset="0"/>
                <a:ea typeface="Century Gothic" charset="0"/>
                <a:cs typeface="Century Gothic" charset="0"/>
              </a:rPr>
              <a:t>  </a:t>
            </a:r>
            <a:endParaRPr lang="en-CA" sz="2700" b="1" dirty="0" smtClean="0">
              <a:solidFill>
                <a:schemeClr val="tx1">
                  <a:lumMod val="75000"/>
                  <a:lumOff val="25000"/>
                </a:schemeClr>
              </a:solidFill>
              <a:latin typeface="Century Gothic" charset="0"/>
              <a:ea typeface="Century Gothic" charset="0"/>
              <a:cs typeface="Century Gothic" charset="0"/>
            </a:endParaRP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a:t>
            </a:r>
            <a:r>
              <a:rPr lang="en-CA" sz="2700" b="1" dirty="0" smtClean="0">
                <a:solidFill>
                  <a:schemeClr val="tx1">
                    <a:lumMod val="75000"/>
                    <a:lumOff val="25000"/>
                  </a:schemeClr>
                </a:solidFill>
                <a:latin typeface="Century Gothic" charset="0"/>
                <a:ea typeface="Century Gothic" charset="0"/>
                <a:cs typeface="Century Gothic" charset="0"/>
                <a:hlinkClick r:id="rId3"/>
              </a:rPr>
              <a:t>www.flvs.net</a:t>
            </a:r>
            <a:r>
              <a:rPr lang="en-CA" sz="2700" b="1" dirty="0" smtClean="0">
                <a:solidFill>
                  <a:schemeClr val="tx1">
                    <a:lumMod val="75000"/>
                    <a:lumOff val="25000"/>
                  </a:schemeClr>
                </a:solidFill>
                <a:latin typeface="Century Gothic" charset="0"/>
                <a:ea typeface="Century Gothic" charset="0"/>
                <a:cs typeface="Century Gothic" charset="0"/>
              </a:rPr>
              <a:t> and log in (use student credentials to log in) on the device you recorded the video on (phone or computer)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gradebook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a:t>
            </a:r>
            <a:r>
              <a:rPr lang="en-CA" sz="2700" b="1" dirty="0" smtClean="0">
                <a:solidFill>
                  <a:schemeClr val="tx1">
                    <a:lumMod val="75000"/>
                    <a:lumOff val="25000"/>
                  </a:schemeClr>
                </a:solidFill>
                <a:latin typeface="Century Gothic" charset="0"/>
                <a:ea typeface="Century Gothic" charset="0"/>
                <a:cs typeface="Century Gothic" charset="0"/>
              </a:rPr>
              <a:t>1.04 throwing and catching and </a:t>
            </a:r>
            <a:r>
              <a:rPr lang="en-CA" sz="2700" b="1" dirty="0" smtClean="0">
                <a:solidFill>
                  <a:schemeClr val="tx1">
                    <a:lumMod val="75000"/>
                    <a:lumOff val="25000"/>
                  </a:schemeClr>
                </a:solidFill>
                <a:latin typeface="Century Gothic" charset="0"/>
                <a:ea typeface="Century Gothic" charset="0"/>
                <a:cs typeface="Century Gothic" charset="0"/>
              </a:rPr>
              <a:t>click add </a:t>
            </a:r>
            <a:r>
              <a:rPr lang="en-CA" sz="2700" b="1" dirty="0" smtClean="0">
                <a:solidFill>
                  <a:schemeClr val="tx1">
                    <a:lumMod val="75000"/>
                    <a:lumOff val="25000"/>
                  </a:schemeClr>
                </a:solidFill>
                <a:latin typeface="Century Gothic" charset="0"/>
                <a:ea typeface="Century Gothic" charset="0"/>
                <a:cs typeface="Century Gothic" charset="0"/>
              </a:rPr>
              <a:t>files OR IF YOU TURNED ON YOUR CAMERA…IN STUDENT COMMENTS TYPE:  DID IN LIVE WITH COACH JONE AND PARTNER!</a:t>
            </a:r>
            <a:endParaRPr lang="en-CA" sz="2700" b="1" dirty="0" smtClean="0">
              <a:solidFill>
                <a:schemeClr val="tx1">
                  <a:lumMod val="75000"/>
                  <a:lumOff val="25000"/>
                </a:schemeClr>
              </a:solidFill>
              <a:latin typeface="Century Gothic" charset="0"/>
              <a:ea typeface="Century Gothic" charset="0"/>
              <a:cs typeface="Century Gothic" charset="0"/>
            </a:endParaRP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When the dialog box opens go to your photo library if on your phone, or video on computer and, click on the file/video, click open, 1 video should be </a:t>
            </a:r>
            <a:r>
              <a:rPr lang="en-CA" sz="2700" b="1" dirty="0" err="1" smtClean="0">
                <a:solidFill>
                  <a:schemeClr val="tx1">
                    <a:lumMod val="75000"/>
                    <a:lumOff val="25000"/>
                  </a:schemeClr>
                </a:solidFill>
                <a:latin typeface="Century Gothic" charset="0"/>
                <a:ea typeface="Century Gothic" charset="0"/>
                <a:cs typeface="Century Gothic" charset="0"/>
              </a:rPr>
              <a:t>qued</a:t>
            </a:r>
            <a:endParaRPr lang="en-CA" sz="2700" b="1" dirty="0" smtClean="0">
              <a:solidFill>
                <a:schemeClr val="tx1">
                  <a:lumMod val="75000"/>
                  <a:lumOff val="25000"/>
                </a:schemeClr>
              </a:solidFill>
              <a:latin typeface="Century Gothic" charset="0"/>
              <a:ea typeface="Century Gothic" charset="0"/>
              <a:cs typeface="Century Gothic" charset="0"/>
            </a:endParaRP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Put the checkmark in the box above the “Save for Later” blue button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the blue “Submit for Grading” Button </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You should get a thank you for submitting message and the assignment should show blue in the gradebook</a:t>
            </a:r>
            <a:endParaRPr lang="en-CA" sz="31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888801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All Done!!!</a:t>
            </a:r>
            <a:br>
              <a:rPr lang="en-CA" sz="8800" b="1" dirty="0" smtClean="0">
                <a:solidFill>
                  <a:schemeClr val="tx1">
                    <a:lumMod val="75000"/>
                    <a:lumOff val="25000"/>
                  </a:schemeClr>
                </a:solidFill>
                <a:latin typeface="Century Gothic" charset="0"/>
                <a:ea typeface="Century Gothic" charset="0"/>
                <a:cs typeface="Century Gothic" charset="0"/>
              </a:rPr>
            </a:br>
            <a:r>
              <a:rPr lang="en-CA" sz="8800" b="1" dirty="0" smtClean="0">
                <a:solidFill>
                  <a:schemeClr val="tx1">
                    <a:lumMod val="75000"/>
                    <a:lumOff val="25000"/>
                  </a:schemeClr>
                </a:solidFill>
                <a:latin typeface="Century Gothic" charset="0"/>
                <a:ea typeface="Century Gothic" charset="0"/>
                <a:cs typeface="Century Gothic" charset="0"/>
              </a:rPr>
              <a:t>Together We Can!</a:t>
            </a:r>
            <a:endParaRPr lang="en-CA" sz="88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86" y="3569294"/>
            <a:ext cx="2959428" cy="2543829"/>
          </a:xfrm>
          <a:prstGeom prst="rect">
            <a:avLst/>
          </a:prstGeom>
        </p:spPr>
      </p:pic>
    </p:spTree>
    <p:extLst>
      <p:ext uri="{BB962C8B-B14F-4D97-AF65-F5344CB8AC3E}">
        <p14:creationId xmlns:p14="http://schemas.microsoft.com/office/powerpoint/2010/main" val="2830460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normAutofit fontScale="90000"/>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Today we will learn/review: 1</a:t>
            </a:r>
            <a:r>
              <a:rPr lang="en-CA" baseline="30000" dirty="0" smtClean="0">
                <a:solidFill>
                  <a:schemeClr val="tx1">
                    <a:lumMod val="75000"/>
                    <a:lumOff val="25000"/>
                  </a:schemeClr>
                </a:solidFill>
                <a:latin typeface="Century Gothic" charset="0"/>
                <a:ea typeface="Century Gothic" charset="0"/>
                <a:cs typeface="Century Gothic" charset="0"/>
              </a:rPr>
              <a:t>st</a:t>
            </a:r>
            <a:r>
              <a:rPr lang="en-CA" dirty="0" smtClean="0">
                <a:solidFill>
                  <a:schemeClr val="tx1">
                    <a:lumMod val="75000"/>
                    <a:lumOff val="25000"/>
                  </a:schemeClr>
                </a:solidFill>
                <a:latin typeface="Century Gothic" charset="0"/>
                <a:ea typeface="Century Gothic" charset="0"/>
                <a:cs typeface="Century Gothic" charset="0"/>
              </a:rPr>
              <a:t>, 3</a:t>
            </a:r>
            <a:r>
              <a:rPr lang="en-CA" baseline="30000" dirty="0" smtClean="0">
                <a:solidFill>
                  <a:schemeClr val="tx1">
                    <a:lumMod val="75000"/>
                    <a:lumOff val="25000"/>
                  </a:schemeClr>
                </a:solidFill>
                <a:latin typeface="Century Gothic" charset="0"/>
                <a:ea typeface="Century Gothic" charset="0"/>
                <a:cs typeface="Century Gothic" charset="0"/>
              </a:rPr>
              <a:t>rd</a:t>
            </a:r>
            <a:r>
              <a:rPr lang="en-CA" dirty="0" smtClean="0">
                <a:solidFill>
                  <a:schemeClr val="tx1">
                    <a:lumMod val="75000"/>
                    <a:lumOff val="25000"/>
                  </a:schemeClr>
                </a:solidFill>
                <a:latin typeface="Century Gothic" charset="0"/>
                <a:ea typeface="Century Gothic" charset="0"/>
                <a:cs typeface="Century Gothic" charset="0"/>
              </a:rPr>
              <a:t>, and 4</a:t>
            </a:r>
            <a:r>
              <a:rPr lang="en-CA" baseline="30000" dirty="0" smtClean="0">
                <a:solidFill>
                  <a:schemeClr val="tx1">
                    <a:lumMod val="75000"/>
                    <a:lumOff val="25000"/>
                  </a:schemeClr>
                </a:solidFill>
                <a:latin typeface="Century Gothic" charset="0"/>
                <a:ea typeface="Century Gothic" charset="0"/>
                <a:cs typeface="Century Gothic" charset="0"/>
              </a:rPr>
              <a:t>th</a:t>
            </a:r>
            <a:r>
              <a:rPr lang="en-CA" dirty="0" smtClean="0">
                <a:solidFill>
                  <a:schemeClr val="tx1">
                    <a:lumMod val="75000"/>
                    <a:lumOff val="25000"/>
                  </a:schemeClr>
                </a:solidFill>
                <a:latin typeface="Century Gothic" charset="0"/>
                <a:ea typeface="Century Gothic" charset="0"/>
                <a:cs typeface="Century Gothic" charset="0"/>
              </a:rPr>
              <a:t>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678297" cy="4725094"/>
          </a:xfrm>
        </p:spPr>
        <p:txBody>
          <a:bodyPr>
            <a:normAutofit fontScale="77500" lnSpcReduction="20000"/>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r>
              <a:rPr lang="en-CA" sz="2700" dirty="0" smtClean="0">
                <a:solidFill>
                  <a:schemeClr val="tx1">
                    <a:lumMod val="75000"/>
                    <a:lumOff val="25000"/>
                  </a:schemeClr>
                </a:solidFill>
                <a:latin typeface="Century Gothic" charset="0"/>
                <a:ea typeface="Century Gothic" charset="0"/>
                <a:cs typeface="Century Gothic" charset="0"/>
              </a:rPr>
              <a:t>1</a:t>
            </a:r>
            <a:r>
              <a:rPr lang="en-CA" sz="2700" baseline="30000" dirty="0" smtClean="0">
                <a:solidFill>
                  <a:schemeClr val="tx1">
                    <a:lumMod val="75000"/>
                    <a:lumOff val="25000"/>
                  </a:schemeClr>
                </a:solidFill>
                <a:latin typeface="Century Gothic" charset="0"/>
                <a:ea typeface="Century Gothic" charset="0"/>
                <a:cs typeface="Century Gothic" charset="0"/>
              </a:rPr>
              <a:t>st</a:t>
            </a:r>
            <a:r>
              <a:rPr lang="en-CA" sz="2700" dirty="0" smtClean="0">
                <a:solidFill>
                  <a:schemeClr val="tx1">
                    <a:lumMod val="75000"/>
                    <a:lumOff val="25000"/>
                  </a:schemeClr>
                </a:solidFill>
                <a:latin typeface="Century Gothic" charset="0"/>
                <a:ea typeface="Century Gothic" charset="0"/>
                <a:cs typeface="Century Gothic" charset="0"/>
              </a:rPr>
              <a:t> grade:</a:t>
            </a:r>
            <a:endParaRPr lang="en-CA" sz="2700" dirty="0">
              <a:solidFill>
                <a:schemeClr val="tx1">
                  <a:lumMod val="75000"/>
                  <a:lumOff val="25000"/>
                </a:schemeClr>
              </a:solidFill>
              <a:latin typeface="Century Gothic" charset="0"/>
              <a:ea typeface="Century Gothic" charset="0"/>
              <a:cs typeface="Century Gothic" charset="0"/>
            </a:endParaRPr>
          </a:p>
          <a:p>
            <a:r>
              <a:rPr lang="en-US" dirty="0"/>
              <a:t>remember the critical elements of different locomotor skills</a:t>
            </a:r>
          </a:p>
          <a:p>
            <a:r>
              <a:rPr lang="en-US" dirty="0"/>
              <a:t>name and use different moving concepts to jump, hop, and leap as a takeoff</a:t>
            </a:r>
          </a:p>
          <a:p>
            <a:r>
              <a:rPr lang="en-US" dirty="0"/>
              <a:t>use different techniques to dodge or catch others</a:t>
            </a:r>
          </a:p>
          <a:p>
            <a:r>
              <a:rPr lang="en-US" dirty="0"/>
              <a:t>show how using my hands can change the motion of an object</a:t>
            </a:r>
          </a:p>
          <a:p>
            <a:pPr marL="0" indent="0">
              <a:spcBef>
                <a:spcPts val="600"/>
              </a:spcBef>
              <a:spcAft>
                <a:spcPts val="600"/>
              </a:spcAft>
              <a:buNone/>
            </a:pP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Bef>
                <a:spcPts val="600"/>
              </a:spcBef>
              <a:spcAft>
                <a:spcPts val="600"/>
              </a:spcAft>
              <a:buNone/>
            </a:pPr>
            <a:r>
              <a:rPr lang="en-CA" sz="2700" dirty="0">
                <a:solidFill>
                  <a:schemeClr val="tx1">
                    <a:lumMod val="75000"/>
                    <a:lumOff val="25000"/>
                  </a:schemeClr>
                </a:solidFill>
                <a:latin typeface="Century Gothic" charset="0"/>
                <a:ea typeface="Century Gothic" charset="0"/>
                <a:cs typeface="Century Gothic" charset="0"/>
              </a:rPr>
              <a:t>I can </a:t>
            </a:r>
            <a:r>
              <a:rPr lang="en-CA" sz="2700" dirty="0" smtClean="0">
                <a:solidFill>
                  <a:schemeClr val="tx1">
                    <a:lumMod val="75000"/>
                    <a:lumOff val="25000"/>
                  </a:schemeClr>
                </a:solidFill>
                <a:latin typeface="Century Gothic" charset="0"/>
                <a:ea typeface="Century Gothic" charset="0"/>
                <a:cs typeface="Century Gothic" charset="0"/>
              </a:rPr>
              <a:t>3</a:t>
            </a:r>
            <a:r>
              <a:rPr lang="en-CA" sz="2700" baseline="30000" dirty="0" smtClean="0">
                <a:solidFill>
                  <a:schemeClr val="tx1">
                    <a:lumMod val="75000"/>
                    <a:lumOff val="25000"/>
                  </a:schemeClr>
                </a:solidFill>
                <a:latin typeface="Century Gothic" charset="0"/>
                <a:ea typeface="Century Gothic" charset="0"/>
                <a:cs typeface="Century Gothic" charset="0"/>
              </a:rPr>
              <a:t>rd</a:t>
            </a:r>
            <a:r>
              <a:rPr lang="en-CA" sz="2700" dirty="0" smtClean="0">
                <a:solidFill>
                  <a:schemeClr val="tx1">
                    <a:lumMod val="75000"/>
                    <a:lumOff val="25000"/>
                  </a:schemeClr>
                </a:solidFill>
                <a:latin typeface="Century Gothic" charset="0"/>
                <a:ea typeface="Century Gothic" charset="0"/>
                <a:cs typeface="Century Gothic" charset="0"/>
              </a:rPr>
              <a:t> grade:</a:t>
            </a:r>
            <a:endParaRPr lang="en-CA" sz="2700" dirty="0">
              <a:solidFill>
                <a:schemeClr val="tx1">
                  <a:lumMod val="75000"/>
                  <a:lumOff val="25000"/>
                </a:schemeClr>
              </a:solidFill>
              <a:latin typeface="Century Gothic" charset="0"/>
              <a:ea typeface="Century Gothic" charset="0"/>
              <a:cs typeface="Century Gothic" charset="0"/>
            </a:endParaRPr>
          </a:p>
          <a:p>
            <a:r>
              <a:rPr lang="en-US" dirty="0"/>
              <a:t>use locomotor skills in a variety of different movement settings</a:t>
            </a:r>
          </a:p>
          <a:p>
            <a:r>
              <a:rPr lang="en-US" dirty="0"/>
              <a:t>jump a rope that I am turning by myself</a:t>
            </a:r>
          </a:p>
          <a:p>
            <a:r>
              <a:rPr lang="en-US" dirty="0"/>
              <a:t>recognize opportunities that happen around me each day to become active</a:t>
            </a:r>
          </a:p>
          <a:p>
            <a:r>
              <a:rPr lang="en-US" dirty="0"/>
              <a:t>use feedback to help improve performance</a:t>
            </a: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1427493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normAutofit fontScale="90000"/>
          </a:bodyPr>
          <a:lstStyle/>
          <a:p>
            <a:r>
              <a:rPr lang="en-CA" dirty="0">
                <a:solidFill>
                  <a:schemeClr val="tx1">
                    <a:lumMod val="75000"/>
                    <a:lumOff val="25000"/>
                  </a:schemeClr>
                </a:solidFill>
                <a:latin typeface="Century Gothic" charset="0"/>
                <a:ea typeface="Century Gothic" charset="0"/>
                <a:cs typeface="Century Gothic" charset="0"/>
              </a:rPr>
              <a:t>	 Today we will learn/review: </a:t>
            </a:r>
            <a:r>
              <a:rPr lang="en-CA" dirty="0" smtClean="0">
                <a:solidFill>
                  <a:schemeClr val="tx1">
                    <a:lumMod val="75000"/>
                    <a:lumOff val="25000"/>
                  </a:schemeClr>
                </a:solidFill>
                <a:latin typeface="Century Gothic" charset="0"/>
                <a:ea typeface="Century Gothic" charset="0"/>
                <a:cs typeface="Century Gothic" charset="0"/>
              </a:rPr>
              <a:t>1</a:t>
            </a:r>
            <a:r>
              <a:rPr lang="en-CA" baseline="30000" dirty="0" smtClean="0">
                <a:solidFill>
                  <a:schemeClr val="tx1">
                    <a:lumMod val="75000"/>
                    <a:lumOff val="25000"/>
                  </a:schemeClr>
                </a:solidFill>
                <a:latin typeface="Century Gothic" charset="0"/>
                <a:ea typeface="Century Gothic" charset="0"/>
                <a:cs typeface="Century Gothic" charset="0"/>
              </a:rPr>
              <a:t>st</a:t>
            </a:r>
            <a:r>
              <a:rPr lang="en-CA" dirty="0" smtClean="0">
                <a:solidFill>
                  <a:schemeClr val="tx1">
                    <a:lumMod val="75000"/>
                    <a:lumOff val="25000"/>
                  </a:schemeClr>
                </a:solidFill>
                <a:latin typeface="Century Gothic" charset="0"/>
                <a:ea typeface="Century Gothic" charset="0"/>
                <a:cs typeface="Century Gothic" charset="0"/>
              </a:rPr>
              <a:t>, 3</a:t>
            </a:r>
            <a:r>
              <a:rPr lang="en-CA" baseline="30000" dirty="0" smtClean="0">
                <a:solidFill>
                  <a:schemeClr val="tx1">
                    <a:lumMod val="75000"/>
                    <a:lumOff val="25000"/>
                  </a:schemeClr>
                </a:solidFill>
                <a:latin typeface="Century Gothic" charset="0"/>
                <a:ea typeface="Century Gothic" charset="0"/>
                <a:cs typeface="Century Gothic" charset="0"/>
              </a:rPr>
              <a:t>rd</a:t>
            </a:r>
            <a:r>
              <a:rPr lang="en-CA" dirty="0" smtClean="0">
                <a:solidFill>
                  <a:schemeClr val="tx1">
                    <a:lumMod val="75000"/>
                    <a:lumOff val="25000"/>
                  </a:schemeClr>
                </a:solidFill>
                <a:latin typeface="Century Gothic" charset="0"/>
                <a:ea typeface="Century Gothic" charset="0"/>
                <a:cs typeface="Century Gothic" charset="0"/>
              </a:rPr>
              <a:t>, and 4</a:t>
            </a:r>
            <a:r>
              <a:rPr lang="en-CA" baseline="30000" dirty="0" smtClean="0">
                <a:solidFill>
                  <a:schemeClr val="tx1">
                    <a:lumMod val="75000"/>
                    <a:lumOff val="25000"/>
                  </a:schemeClr>
                </a:solidFill>
                <a:latin typeface="Century Gothic" charset="0"/>
                <a:ea typeface="Century Gothic" charset="0"/>
                <a:cs typeface="Century Gothic" charset="0"/>
              </a:rPr>
              <a:t>th</a:t>
            </a:r>
            <a:r>
              <a:rPr lang="en-CA" dirty="0" smtClean="0">
                <a:solidFill>
                  <a:schemeClr val="tx1">
                    <a:lumMod val="75000"/>
                    <a:lumOff val="25000"/>
                  </a:schemeClr>
                </a:solidFill>
                <a:latin typeface="Century Gothic" charset="0"/>
                <a:ea typeface="Century Gothic" charset="0"/>
                <a:cs typeface="Century Gothic" charset="0"/>
              </a:rPr>
              <a:t>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678297" cy="4725094"/>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r>
              <a:rPr lang="en-CA" sz="2700" dirty="0" smtClean="0">
                <a:solidFill>
                  <a:schemeClr val="tx1">
                    <a:lumMod val="75000"/>
                    <a:lumOff val="25000"/>
                  </a:schemeClr>
                </a:solidFill>
                <a:latin typeface="Century Gothic" charset="0"/>
                <a:ea typeface="Century Gothic" charset="0"/>
                <a:cs typeface="Century Gothic" charset="0"/>
              </a:rPr>
              <a:t>4th grade:</a:t>
            </a:r>
            <a:endParaRPr lang="en-CA" sz="2700" dirty="0">
              <a:solidFill>
                <a:schemeClr val="tx1">
                  <a:lumMod val="75000"/>
                  <a:lumOff val="25000"/>
                </a:schemeClr>
              </a:solidFill>
              <a:latin typeface="Century Gothic" charset="0"/>
              <a:ea typeface="Century Gothic" charset="0"/>
              <a:cs typeface="Century Gothic" charset="0"/>
            </a:endParaRPr>
          </a:p>
          <a:p>
            <a:r>
              <a:rPr lang="en-US" dirty="0"/>
              <a:t>use locomotor skills in a variety of activities</a:t>
            </a:r>
          </a:p>
          <a:p>
            <a:r>
              <a:rPr lang="en-US" dirty="0"/>
              <a:t>run and hurdle a succession of obstacles</a:t>
            </a:r>
          </a:p>
          <a:p>
            <a:r>
              <a:rPr lang="en-US" dirty="0"/>
              <a:t>recognize similar movement patterns in various sports</a:t>
            </a:r>
          </a:p>
          <a:p>
            <a:pPr marL="0" indent="0">
              <a:spcBef>
                <a:spcPts val="600"/>
              </a:spcBef>
              <a:spcAft>
                <a:spcPts val="600"/>
              </a:spcAft>
              <a:buNone/>
            </a:pP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655945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57124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a:t>
                      </a:r>
                      <a:r>
                        <a:rPr lang="en-US" b="1" baseline="0" dirty="0" smtClean="0"/>
                        <a:t>throwing and catching!</a:t>
                      </a:r>
                      <a:endParaRPr lang="en-US" b="1" dirty="0"/>
                    </a:p>
                  </a:txBody>
                  <a:tcPr/>
                </a:tc>
                <a:tc>
                  <a:txBody>
                    <a:bodyPr/>
                    <a:lstStyle/>
                    <a:p>
                      <a:pPr algn="ctr"/>
                      <a:r>
                        <a:rPr lang="en-US" b="1" dirty="0" smtClean="0"/>
                        <a:t>I understand</a:t>
                      </a:r>
                      <a:r>
                        <a:rPr lang="en-US" b="1" baseline="0" dirty="0" smtClean="0"/>
                        <a:t> the concept of </a:t>
                      </a:r>
                      <a:r>
                        <a:rPr lang="en-US" b="1" baseline="0" dirty="0" smtClean="0"/>
                        <a:t>throwing and catching a </a:t>
                      </a:r>
                      <a:r>
                        <a:rPr lang="en-US" b="1" baseline="0" dirty="0" smtClean="0"/>
                        <a:t>little bit, but I need more help!</a:t>
                      </a:r>
                      <a:endParaRPr lang="en-US" b="1" dirty="0"/>
                    </a:p>
                  </a:txBody>
                  <a:tcPr/>
                </a:tc>
                <a:tc>
                  <a:txBody>
                    <a:bodyPr/>
                    <a:lstStyle/>
                    <a:p>
                      <a:pPr algn="ctr"/>
                      <a:r>
                        <a:rPr lang="en-US" b="1" dirty="0" smtClean="0"/>
                        <a:t>I understand how to </a:t>
                      </a:r>
                      <a:r>
                        <a:rPr lang="en-US" b="1" dirty="0" smtClean="0"/>
                        <a:t>practice throwing and catching</a:t>
                      </a:r>
                      <a:r>
                        <a:rPr lang="en-US" b="1" baseline="0" dirty="0" smtClean="0"/>
                        <a:t> </a:t>
                      </a:r>
                      <a:r>
                        <a:rPr lang="en-US" b="1" baseline="0" dirty="0" smtClean="0"/>
                        <a:t>and understand </a:t>
                      </a:r>
                      <a:r>
                        <a:rPr lang="en-US" b="1" baseline="0" dirty="0" smtClean="0"/>
                        <a:t>how to do it right!</a:t>
                      </a:r>
                      <a:endParaRPr lang="en-US" b="1" dirty="0"/>
                    </a:p>
                  </a:txBody>
                  <a:tcPr/>
                </a:tc>
                <a:tc>
                  <a:txBody>
                    <a:bodyPr/>
                    <a:lstStyle/>
                    <a:p>
                      <a:pPr algn="ctr"/>
                      <a:r>
                        <a:rPr lang="en-US" b="1" dirty="0" smtClean="0"/>
                        <a:t>I understand how to practice </a:t>
                      </a:r>
                      <a:r>
                        <a:rPr lang="en-US" b="1" dirty="0" smtClean="0"/>
                        <a:t>throwing and catching and can </a:t>
                      </a:r>
                      <a:r>
                        <a:rPr lang="en-US" b="1" dirty="0" smtClean="0"/>
                        <a:t>also </a:t>
                      </a:r>
                      <a:r>
                        <a:rPr lang="en-US" b="1" dirty="0" smtClean="0"/>
                        <a:t>teach</a:t>
                      </a:r>
                      <a:r>
                        <a:rPr lang="en-US" b="1" baseline="0" dirty="0" smtClean="0"/>
                        <a:t> a friend/partner</a:t>
                      </a:r>
                      <a:r>
                        <a:rPr lang="en-US" b="1" dirty="0" smtClean="0"/>
                        <a:t>!</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089" y="433006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437206"/>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433462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4272563"/>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a:t>
            </a:r>
            <a:r>
              <a:rPr lang="en-CA" b="1" dirty="0" smtClean="0">
                <a:solidFill>
                  <a:schemeClr val="tx1">
                    <a:lumMod val="75000"/>
                    <a:lumOff val="25000"/>
                  </a:schemeClr>
                </a:solidFill>
                <a:latin typeface="Century Gothic" charset="0"/>
                <a:ea typeface="Century Gothic" charset="0"/>
                <a:cs typeface="Century Gothic" charset="0"/>
              </a:rPr>
              <a:t>Throwing &amp; Catching</a:t>
            </a:r>
            <a:r>
              <a:rPr lang="en-CA" b="1" dirty="0" smtClean="0">
                <a:solidFill>
                  <a:schemeClr val="tx1">
                    <a:lumMod val="75000"/>
                    <a:lumOff val="25000"/>
                  </a:schemeClr>
                </a:solidFill>
                <a:latin typeface="Century Gothic" charset="0"/>
                <a:ea typeface="Century Gothic" charset="0"/>
                <a:cs typeface="Century Gothic" charset="0"/>
              </a:rPr>
              <a: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9702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3326"/>
            <a:ext cx="12192000" cy="757118"/>
          </a:xfrm>
        </p:spPr>
        <p:txBody>
          <a:bodyPr>
            <a:normAutofit fontScale="90000"/>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rgbClr val="0070C0"/>
                </a:solidFill>
                <a:latin typeface="Century Gothic" charset="0"/>
                <a:ea typeface="Century Gothic" charset="0"/>
                <a:cs typeface="Century Gothic" charset="0"/>
              </a:rPr>
              <a:t>Bye See You Next Week Tuesday! Same Time, Same Place Time!</a:t>
            </a:r>
            <a:endParaRPr lang="en-CA" b="1" dirty="0">
              <a:solidFill>
                <a:srgbClr val="0070C0"/>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899637"/>
            <a:ext cx="10678297" cy="4900585"/>
          </a:xfrm>
        </p:spPr>
        <p:txBody>
          <a:bodyPr>
            <a:normAutofit fontScale="92500" lnSpcReduction="10000"/>
          </a:bodyPr>
          <a:lstStyle/>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Next week we will be </a:t>
            </a:r>
            <a:r>
              <a:rPr lang="en-CA" sz="2700" b="1" dirty="0" smtClean="0">
                <a:solidFill>
                  <a:schemeClr val="tx1">
                    <a:lumMod val="75000"/>
                    <a:lumOff val="25000"/>
                  </a:schemeClr>
                </a:solidFill>
                <a:latin typeface="Century Gothic" charset="0"/>
                <a:ea typeface="Century Gothic" charset="0"/>
                <a:cs typeface="Century Gothic" charset="0"/>
              </a:rPr>
              <a:t>doing the 1.05 DBA During Class Time!!</a:t>
            </a:r>
            <a:endParaRPr lang="en-CA" sz="2700" b="1" dirty="0" smtClean="0">
              <a:solidFill>
                <a:schemeClr val="tx1">
                  <a:lumMod val="75000"/>
                  <a:lumOff val="25000"/>
                </a:schemeClr>
              </a:solidFill>
              <a:latin typeface="Century Gothic" charset="0"/>
              <a:ea typeface="Century Gothic" charset="0"/>
              <a:cs typeface="Century Gothic" charset="0"/>
            </a:endParaRPr>
          </a:p>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Be Prepared To Get </a:t>
            </a:r>
            <a:r>
              <a:rPr lang="en-CA" sz="2700" b="1" dirty="0" smtClean="0">
                <a:solidFill>
                  <a:schemeClr val="tx1">
                    <a:lumMod val="75000"/>
                    <a:lumOff val="25000"/>
                  </a:schemeClr>
                </a:solidFill>
                <a:latin typeface="Century Gothic" charset="0"/>
                <a:ea typeface="Century Gothic" charset="0"/>
                <a:cs typeface="Century Gothic" charset="0"/>
              </a:rPr>
              <a:t>Ready To Let Me See What you have learned!!!</a:t>
            </a:r>
            <a:endParaRPr lang="en-CA" sz="2700" b="1"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latin typeface="Century Gothic" charset="0"/>
                <a:ea typeface="Century Gothic" charset="0"/>
                <a:cs typeface="Century Gothic" charset="0"/>
              </a:rPr>
              <a:t>K-   </a:t>
            </a:r>
            <a:r>
              <a:rPr lang="en-US" dirty="0" smtClean="0"/>
              <a:t>9:30-10:00 </a:t>
            </a:r>
            <a:r>
              <a:rPr lang="en-US" dirty="0"/>
              <a:t>PE</a:t>
            </a:r>
          </a:p>
          <a:p>
            <a:pPr marL="0" indent="0">
              <a:spcAft>
                <a:spcPts val="1200"/>
              </a:spcAft>
              <a:buNone/>
            </a:pPr>
            <a:r>
              <a:rPr lang="en-CA" sz="2700" b="1" dirty="0" smtClean="0">
                <a:solidFill>
                  <a:schemeClr val="accent6"/>
                </a:solidFill>
                <a:latin typeface="Century Gothic" charset="0"/>
                <a:ea typeface="Century Gothic" charset="0"/>
                <a:cs typeface="Century Gothic" charset="0"/>
              </a:rPr>
              <a:t>1</a:t>
            </a:r>
            <a:r>
              <a:rPr lang="en-CA" sz="2700" b="1" baseline="30000" dirty="0" smtClean="0">
                <a:solidFill>
                  <a:schemeClr val="accent6"/>
                </a:solidFill>
                <a:latin typeface="Century Gothic" charset="0"/>
                <a:ea typeface="Century Gothic" charset="0"/>
                <a:cs typeface="Century Gothic" charset="0"/>
              </a:rPr>
              <a:t>st</a:t>
            </a:r>
            <a:r>
              <a:rPr lang="en-CA" sz="2700" b="1" dirty="0" smtClean="0">
                <a:solidFill>
                  <a:schemeClr val="accent6"/>
                </a:solidFill>
                <a:latin typeface="Century Gothic" charset="0"/>
                <a:ea typeface="Century Gothic" charset="0"/>
                <a:cs typeface="Century Gothic" charset="0"/>
              </a:rPr>
              <a:t>-  </a:t>
            </a:r>
            <a:r>
              <a:rPr lang="en-US" b="1" dirty="0">
                <a:solidFill>
                  <a:schemeClr val="accent6"/>
                </a:solidFill>
              </a:rPr>
              <a:t>11:15-11:45 PE</a:t>
            </a:r>
            <a:endParaRPr lang="en-CA" sz="2700" b="1" dirty="0" smtClean="0">
              <a:solidFill>
                <a:schemeClr val="accent6"/>
              </a:solidFill>
              <a:latin typeface="Century Gothic" charset="0"/>
              <a:ea typeface="Century Gothic" charset="0"/>
              <a:cs typeface="Century Gothic" charset="0"/>
            </a:endParaRPr>
          </a:p>
          <a:p>
            <a:pPr marL="0" indent="0">
              <a:spcAft>
                <a:spcPts val="1200"/>
              </a:spcAft>
              <a:buNone/>
            </a:pPr>
            <a:r>
              <a:rPr lang="en-CA" sz="2700" dirty="0" smtClean="0">
                <a:latin typeface="Century Gothic" charset="0"/>
                <a:ea typeface="Century Gothic" charset="0"/>
                <a:cs typeface="Century Gothic" charset="0"/>
              </a:rPr>
              <a:t>2</a:t>
            </a:r>
            <a:r>
              <a:rPr lang="en-CA" sz="2700" baseline="30000" dirty="0" smtClean="0">
                <a:latin typeface="Century Gothic" charset="0"/>
                <a:ea typeface="Century Gothic" charset="0"/>
                <a:cs typeface="Century Gothic" charset="0"/>
              </a:rPr>
              <a:t>nd</a:t>
            </a:r>
            <a:r>
              <a:rPr lang="en-CA" sz="2700" dirty="0" smtClean="0">
                <a:latin typeface="Century Gothic" charset="0"/>
                <a:ea typeface="Century Gothic" charset="0"/>
                <a:cs typeface="Century Gothic" charset="0"/>
              </a:rPr>
              <a:t>- </a:t>
            </a:r>
            <a:r>
              <a:rPr lang="en-US" dirty="0" smtClean="0"/>
              <a:t>10:15-10:45 </a:t>
            </a:r>
            <a:r>
              <a:rPr lang="en-US" dirty="0"/>
              <a:t>PE</a:t>
            </a:r>
          </a:p>
          <a:p>
            <a:pPr marL="0" indent="0">
              <a:spcAft>
                <a:spcPts val="1200"/>
              </a:spcAft>
              <a:buNone/>
            </a:pPr>
            <a:r>
              <a:rPr lang="en-CA" sz="2700" b="1" dirty="0" smtClean="0">
                <a:solidFill>
                  <a:srgbClr val="00B0F0"/>
                </a:solidFill>
                <a:latin typeface="Century Gothic" charset="0"/>
                <a:ea typeface="Century Gothic" charset="0"/>
                <a:cs typeface="Century Gothic" charset="0"/>
              </a:rPr>
              <a:t>3</a:t>
            </a:r>
            <a:r>
              <a:rPr lang="en-CA" sz="2700" b="1" baseline="30000" dirty="0" smtClean="0">
                <a:solidFill>
                  <a:srgbClr val="00B0F0"/>
                </a:solidFill>
                <a:latin typeface="Century Gothic" charset="0"/>
                <a:ea typeface="Century Gothic" charset="0"/>
                <a:cs typeface="Century Gothic" charset="0"/>
              </a:rPr>
              <a:t>rd</a:t>
            </a:r>
            <a:r>
              <a:rPr lang="en-CA" sz="2700" b="1" dirty="0" smtClean="0">
                <a:solidFill>
                  <a:srgbClr val="00B0F0"/>
                </a:solidFill>
                <a:latin typeface="Century Gothic" charset="0"/>
                <a:ea typeface="Century Gothic" charset="0"/>
                <a:cs typeface="Century Gothic" charset="0"/>
              </a:rPr>
              <a:t>-  1</a:t>
            </a:r>
            <a:r>
              <a:rPr lang="en-US" b="1" dirty="0" smtClean="0">
                <a:solidFill>
                  <a:srgbClr val="00B0F0"/>
                </a:solidFill>
              </a:rPr>
              <a:t>:00-1:30 </a:t>
            </a:r>
            <a:r>
              <a:rPr lang="en-US" b="1" dirty="0">
                <a:solidFill>
                  <a:srgbClr val="00B0F0"/>
                </a:solidFill>
              </a:rPr>
              <a:t>PE</a:t>
            </a:r>
            <a:endParaRPr lang="en-CA" sz="2700" b="1" dirty="0" smtClean="0">
              <a:solidFill>
                <a:srgbClr val="00B0F0"/>
              </a:solidFill>
              <a:latin typeface="Century Gothic" charset="0"/>
              <a:ea typeface="Century Gothic" charset="0"/>
              <a:cs typeface="Century Gothic" charset="0"/>
            </a:endParaRPr>
          </a:p>
          <a:p>
            <a:pPr marL="0" indent="0">
              <a:spcAft>
                <a:spcPts val="1200"/>
              </a:spcAft>
              <a:buNone/>
            </a:pPr>
            <a:r>
              <a:rPr lang="en-CA" sz="2700" b="1" dirty="0" smtClean="0">
                <a:solidFill>
                  <a:srgbClr val="FF0000"/>
                </a:solidFill>
                <a:latin typeface="Century Gothic" charset="0"/>
                <a:ea typeface="Century Gothic" charset="0"/>
                <a:cs typeface="Century Gothic" charset="0"/>
              </a:rPr>
              <a:t>4</a:t>
            </a:r>
            <a:r>
              <a:rPr lang="en-CA" sz="2700" b="1" baseline="30000" dirty="0" smtClean="0">
                <a:solidFill>
                  <a:srgbClr val="FF0000"/>
                </a:solidFill>
                <a:latin typeface="Century Gothic" charset="0"/>
                <a:ea typeface="Century Gothic" charset="0"/>
                <a:cs typeface="Century Gothic" charset="0"/>
              </a:rPr>
              <a:t>th</a:t>
            </a:r>
            <a:r>
              <a:rPr lang="en-CA" sz="2700" b="1" dirty="0" smtClean="0">
                <a:solidFill>
                  <a:srgbClr val="FF0000"/>
                </a:solidFill>
                <a:latin typeface="Century Gothic" charset="0"/>
                <a:ea typeface="Century Gothic" charset="0"/>
                <a:cs typeface="Century Gothic" charset="0"/>
              </a:rPr>
              <a:t>-  </a:t>
            </a:r>
            <a:r>
              <a:rPr lang="en-US" b="1" dirty="0">
                <a:solidFill>
                  <a:srgbClr val="FF0000"/>
                </a:solidFill>
              </a:rPr>
              <a:t>1:45-2:15 PE</a:t>
            </a:r>
            <a:endParaRPr lang="en-CA" sz="2700" b="1" dirty="0" smtClean="0">
              <a:solidFill>
                <a:srgbClr val="FF0000"/>
              </a:solidFill>
              <a:latin typeface="Century Gothic" charset="0"/>
              <a:ea typeface="Century Gothic" charset="0"/>
              <a:cs typeface="Century Gothic" charset="0"/>
            </a:endParaRP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5</a:t>
            </a:r>
            <a:r>
              <a:rPr lang="en-CA" sz="2700" baseline="30000" dirty="0" smtClean="0">
                <a:solidFill>
                  <a:schemeClr val="tx1">
                    <a:lumMod val="75000"/>
                    <a:lumOff val="25000"/>
                  </a:schemeClr>
                </a:solidFill>
                <a:latin typeface="Century Gothic" charset="0"/>
                <a:ea typeface="Century Gothic" charset="0"/>
                <a:cs typeface="Century Gothic" charset="0"/>
              </a:rPr>
              <a:t>th</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2:30-3:00 PE</a:t>
            </a: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416" y="3772217"/>
            <a:ext cx="4864608" cy="2779097"/>
          </a:xfrm>
          <a:prstGeom prst="rect">
            <a:avLst/>
          </a:prstGeom>
        </p:spPr>
      </p:pic>
      <p:sp>
        <p:nvSpPr>
          <p:cNvPr id="9" name="Rectangle 8"/>
          <p:cNvSpPr/>
          <p:nvPr/>
        </p:nvSpPr>
        <p:spPr>
          <a:xfrm>
            <a:off x="5736336" y="3045639"/>
            <a:ext cx="6144768" cy="646331"/>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Forget To Join….. By clicking on the remind link for your class on the class announcement page!</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6058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normAutofit fontScale="90000"/>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Today we will learn/review: 1</a:t>
            </a:r>
            <a:r>
              <a:rPr lang="en-CA" baseline="30000" dirty="0" smtClean="0">
                <a:solidFill>
                  <a:schemeClr val="tx1">
                    <a:lumMod val="75000"/>
                    <a:lumOff val="25000"/>
                  </a:schemeClr>
                </a:solidFill>
                <a:latin typeface="Century Gothic" charset="0"/>
                <a:ea typeface="Century Gothic" charset="0"/>
                <a:cs typeface="Century Gothic" charset="0"/>
              </a:rPr>
              <a:t>st</a:t>
            </a:r>
            <a:r>
              <a:rPr lang="en-CA" dirty="0" smtClean="0">
                <a:solidFill>
                  <a:schemeClr val="tx1">
                    <a:lumMod val="75000"/>
                    <a:lumOff val="25000"/>
                  </a:schemeClr>
                </a:solidFill>
                <a:latin typeface="Century Gothic" charset="0"/>
                <a:ea typeface="Century Gothic" charset="0"/>
                <a:cs typeface="Century Gothic" charset="0"/>
              </a:rPr>
              <a:t>, 3</a:t>
            </a:r>
            <a:r>
              <a:rPr lang="en-CA" baseline="30000" dirty="0" smtClean="0">
                <a:solidFill>
                  <a:schemeClr val="tx1">
                    <a:lumMod val="75000"/>
                    <a:lumOff val="25000"/>
                  </a:schemeClr>
                </a:solidFill>
                <a:latin typeface="Century Gothic" charset="0"/>
                <a:ea typeface="Century Gothic" charset="0"/>
                <a:cs typeface="Century Gothic" charset="0"/>
              </a:rPr>
              <a:t>rd</a:t>
            </a:r>
            <a:r>
              <a:rPr lang="en-CA" dirty="0" smtClean="0">
                <a:solidFill>
                  <a:schemeClr val="tx1">
                    <a:lumMod val="75000"/>
                    <a:lumOff val="25000"/>
                  </a:schemeClr>
                </a:solidFill>
                <a:latin typeface="Century Gothic" charset="0"/>
                <a:ea typeface="Century Gothic" charset="0"/>
                <a:cs typeface="Century Gothic" charset="0"/>
              </a:rPr>
              <a:t>, and 4</a:t>
            </a:r>
            <a:r>
              <a:rPr lang="en-CA" baseline="30000" dirty="0" smtClean="0">
                <a:solidFill>
                  <a:schemeClr val="tx1">
                    <a:lumMod val="75000"/>
                    <a:lumOff val="25000"/>
                  </a:schemeClr>
                </a:solidFill>
                <a:latin typeface="Century Gothic" charset="0"/>
                <a:ea typeface="Century Gothic" charset="0"/>
                <a:cs typeface="Century Gothic" charset="0"/>
              </a:rPr>
              <a:t>th</a:t>
            </a:r>
            <a:r>
              <a:rPr lang="en-CA" dirty="0" smtClean="0">
                <a:solidFill>
                  <a:schemeClr val="tx1">
                    <a:lumMod val="75000"/>
                    <a:lumOff val="25000"/>
                  </a:schemeClr>
                </a:solidFill>
                <a:latin typeface="Century Gothic" charset="0"/>
                <a:ea typeface="Century Gothic" charset="0"/>
                <a:cs typeface="Century Gothic" charset="0"/>
              </a:rPr>
              <a:t>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406400" y="1624907"/>
            <a:ext cx="11110097" cy="4725094"/>
          </a:xfrm>
        </p:spPr>
        <p:txBody>
          <a:bodyPr>
            <a:normAutofit fontScale="40000" lnSpcReduction="20000"/>
          </a:bodyPr>
          <a:lstStyle/>
          <a:p>
            <a:pPr marL="0" indent="0">
              <a:spcAft>
                <a:spcPts val="1200"/>
              </a:spcAft>
              <a:buNone/>
            </a:pPr>
            <a:r>
              <a:rPr lang="en-CA" sz="4500" b="1" dirty="0">
                <a:solidFill>
                  <a:schemeClr val="tx1">
                    <a:lumMod val="75000"/>
                    <a:lumOff val="25000"/>
                  </a:schemeClr>
                </a:solidFill>
                <a:latin typeface="Century Gothic" charset="0"/>
                <a:ea typeface="Century Gothic" charset="0"/>
                <a:cs typeface="Century Gothic" charset="0"/>
              </a:rPr>
              <a:t>I can </a:t>
            </a:r>
            <a:r>
              <a:rPr lang="en-CA" sz="4500" b="1" dirty="0" smtClean="0">
                <a:solidFill>
                  <a:schemeClr val="tx1">
                    <a:lumMod val="75000"/>
                    <a:lumOff val="25000"/>
                  </a:schemeClr>
                </a:solidFill>
                <a:latin typeface="Century Gothic" charset="0"/>
                <a:ea typeface="Century Gothic" charset="0"/>
                <a:cs typeface="Century Gothic" charset="0"/>
              </a:rPr>
              <a:t>1</a:t>
            </a:r>
            <a:r>
              <a:rPr lang="en-CA" sz="4500" b="1" baseline="30000" dirty="0" smtClean="0">
                <a:solidFill>
                  <a:schemeClr val="tx1">
                    <a:lumMod val="75000"/>
                    <a:lumOff val="25000"/>
                  </a:schemeClr>
                </a:solidFill>
                <a:latin typeface="Century Gothic" charset="0"/>
                <a:ea typeface="Century Gothic" charset="0"/>
                <a:cs typeface="Century Gothic" charset="0"/>
              </a:rPr>
              <a:t>st</a:t>
            </a:r>
            <a:r>
              <a:rPr lang="en-CA" sz="4500" b="1" dirty="0" smtClean="0">
                <a:solidFill>
                  <a:schemeClr val="tx1">
                    <a:lumMod val="75000"/>
                    <a:lumOff val="25000"/>
                  </a:schemeClr>
                </a:solidFill>
                <a:latin typeface="Century Gothic" charset="0"/>
                <a:ea typeface="Century Gothic" charset="0"/>
                <a:cs typeface="Century Gothic" charset="0"/>
              </a:rPr>
              <a:t> grade:</a:t>
            </a:r>
            <a:endParaRPr lang="en-CA" sz="4500" b="1" dirty="0">
              <a:solidFill>
                <a:schemeClr val="tx1">
                  <a:lumMod val="75000"/>
                  <a:lumOff val="25000"/>
                </a:schemeClr>
              </a:solidFill>
              <a:latin typeface="Century Gothic" charset="0"/>
              <a:ea typeface="Century Gothic" charset="0"/>
              <a:cs typeface="Century Gothic" charset="0"/>
            </a:endParaRPr>
          </a:p>
          <a:p>
            <a:r>
              <a:rPr lang="en-US" dirty="0"/>
              <a:t>list at least two ways I can be active during school</a:t>
            </a:r>
          </a:p>
          <a:p>
            <a:r>
              <a:rPr lang="en-US" dirty="0"/>
              <a:t>list at least two ways I can be active after school</a:t>
            </a:r>
          </a:p>
          <a:p>
            <a:r>
              <a:rPr lang="en-US" dirty="0"/>
              <a:t>count the number of ways I am active each day</a:t>
            </a:r>
          </a:p>
          <a:p>
            <a:r>
              <a:rPr lang="en-US" dirty="0"/>
              <a:t>throw a ball underhand using the correct steps</a:t>
            </a:r>
          </a:p>
          <a:p>
            <a:r>
              <a:rPr lang="en-US" dirty="0"/>
              <a:t>throw a ball underhand to my friend using the correct steps</a:t>
            </a:r>
          </a:p>
          <a:p>
            <a:r>
              <a:rPr lang="en-US" dirty="0"/>
              <a:t>throw a ball underhand with the hand that feels the best</a:t>
            </a:r>
          </a:p>
          <a:p>
            <a:r>
              <a:rPr lang="en-US" dirty="0"/>
              <a:t>move to underhand catch a self-tossed object using the correct steps</a:t>
            </a:r>
          </a:p>
          <a:p>
            <a:r>
              <a:rPr lang="en-US" dirty="0"/>
              <a:t>use the correct steps to throw an object overhand </a:t>
            </a:r>
          </a:p>
          <a:p>
            <a:r>
              <a:rPr lang="en-US" dirty="0"/>
              <a:t>use the correct steps to throw an object overhand for distance </a:t>
            </a:r>
          </a:p>
          <a:p>
            <a:r>
              <a:rPr lang="en-US" dirty="0"/>
              <a:t>dribble a ball with my hands or feet </a:t>
            </a:r>
          </a:p>
          <a:p>
            <a:r>
              <a:rPr lang="en-US" dirty="0"/>
              <a:t>dribble a ball with the hand or foot that feels best </a:t>
            </a:r>
            <a:r>
              <a:rPr lang="en-US" dirty="0"/>
              <a:t/>
            </a:r>
            <a:br>
              <a:rPr lang="en-US" dirty="0"/>
            </a:b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Bef>
                <a:spcPts val="600"/>
              </a:spcBef>
              <a:spcAft>
                <a:spcPts val="600"/>
              </a:spcAft>
              <a:buNone/>
            </a:pPr>
            <a:r>
              <a:rPr lang="en-CA" sz="4500" b="1" dirty="0">
                <a:solidFill>
                  <a:schemeClr val="tx1">
                    <a:lumMod val="75000"/>
                    <a:lumOff val="25000"/>
                  </a:schemeClr>
                </a:solidFill>
                <a:latin typeface="Century Gothic" charset="0"/>
                <a:ea typeface="Century Gothic" charset="0"/>
                <a:cs typeface="Century Gothic" charset="0"/>
              </a:rPr>
              <a:t>I can </a:t>
            </a:r>
            <a:r>
              <a:rPr lang="en-CA" sz="4500" b="1" dirty="0" smtClean="0">
                <a:solidFill>
                  <a:schemeClr val="tx1">
                    <a:lumMod val="75000"/>
                    <a:lumOff val="25000"/>
                  </a:schemeClr>
                </a:solidFill>
                <a:latin typeface="Century Gothic" charset="0"/>
                <a:ea typeface="Century Gothic" charset="0"/>
                <a:cs typeface="Century Gothic" charset="0"/>
              </a:rPr>
              <a:t>3</a:t>
            </a:r>
            <a:r>
              <a:rPr lang="en-CA" sz="4500" b="1" baseline="30000" dirty="0" smtClean="0">
                <a:solidFill>
                  <a:schemeClr val="tx1">
                    <a:lumMod val="75000"/>
                    <a:lumOff val="25000"/>
                  </a:schemeClr>
                </a:solidFill>
                <a:latin typeface="Century Gothic" charset="0"/>
                <a:ea typeface="Century Gothic" charset="0"/>
                <a:cs typeface="Century Gothic" charset="0"/>
              </a:rPr>
              <a:t>rd</a:t>
            </a:r>
            <a:r>
              <a:rPr lang="en-CA" sz="4500" b="1" dirty="0" smtClean="0">
                <a:solidFill>
                  <a:schemeClr val="tx1">
                    <a:lumMod val="75000"/>
                    <a:lumOff val="25000"/>
                  </a:schemeClr>
                </a:solidFill>
                <a:latin typeface="Century Gothic" charset="0"/>
                <a:ea typeface="Century Gothic" charset="0"/>
                <a:cs typeface="Century Gothic" charset="0"/>
              </a:rPr>
              <a:t> grade:</a:t>
            </a:r>
            <a:endParaRPr lang="en-CA" sz="4500" b="1" dirty="0">
              <a:solidFill>
                <a:schemeClr val="tx1">
                  <a:lumMod val="75000"/>
                  <a:lumOff val="25000"/>
                </a:schemeClr>
              </a:solidFill>
              <a:latin typeface="Century Gothic" charset="0"/>
              <a:ea typeface="Century Gothic" charset="0"/>
              <a:cs typeface="Century Gothic" charset="0"/>
            </a:endParaRPr>
          </a:p>
          <a:p>
            <a:r>
              <a:rPr lang="en-US" dirty="0"/>
              <a:t>throw overhand for accuracy and for distance</a:t>
            </a:r>
          </a:p>
          <a:p>
            <a:r>
              <a:rPr lang="en-US" dirty="0"/>
              <a:t>throw larger sized balls with a correct style for distance</a:t>
            </a:r>
          </a:p>
          <a:p>
            <a:r>
              <a:rPr lang="en-US" dirty="0"/>
              <a:t>catch various sized and shaped objects tossed from a stationary partner</a:t>
            </a:r>
          </a:p>
          <a:p>
            <a:r>
              <a:rPr lang="en-US" dirty="0"/>
              <a:t>dribble with control in an offensive situation and defend 'on-the-ball' in defensive situations</a:t>
            </a: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13655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normAutofit fontScale="90000"/>
          </a:bodyPr>
          <a:lstStyle/>
          <a:p>
            <a:r>
              <a:rPr lang="en-CA" dirty="0">
                <a:solidFill>
                  <a:schemeClr val="tx1">
                    <a:lumMod val="75000"/>
                    <a:lumOff val="25000"/>
                  </a:schemeClr>
                </a:solidFill>
                <a:latin typeface="Century Gothic" charset="0"/>
                <a:ea typeface="Century Gothic" charset="0"/>
                <a:cs typeface="Century Gothic" charset="0"/>
              </a:rPr>
              <a:t>	 Today we will learn/review: </a:t>
            </a:r>
            <a:r>
              <a:rPr lang="en-CA" dirty="0" smtClean="0">
                <a:solidFill>
                  <a:schemeClr val="tx1">
                    <a:lumMod val="75000"/>
                    <a:lumOff val="25000"/>
                  </a:schemeClr>
                </a:solidFill>
                <a:latin typeface="Century Gothic" charset="0"/>
                <a:ea typeface="Century Gothic" charset="0"/>
                <a:cs typeface="Century Gothic" charset="0"/>
              </a:rPr>
              <a:t>1</a:t>
            </a:r>
            <a:r>
              <a:rPr lang="en-CA" baseline="30000" dirty="0" smtClean="0">
                <a:solidFill>
                  <a:schemeClr val="tx1">
                    <a:lumMod val="75000"/>
                    <a:lumOff val="25000"/>
                  </a:schemeClr>
                </a:solidFill>
                <a:latin typeface="Century Gothic" charset="0"/>
                <a:ea typeface="Century Gothic" charset="0"/>
                <a:cs typeface="Century Gothic" charset="0"/>
              </a:rPr>
              <a:t>st</a:t>
            </a:r>
            <a:r>
              <a:rPr lang="en-CA" dirty="0" smtClean="0">
                <a:solidFill>
                  <a:schemeClr val="tx1">
                    <a:lumMod val="75000"/>
                    <a:lumOff val="25000"/>
                  </a:schemeClr>
                </a:solidFill>
                <a:latin typeface="Century Gothic" charset="0"/>
                <a:ea typeface="Century Gothic" charset="0"/>
                <a:cs typeface="Century Gothic" charset="0"/>
              </a:rPr>
              <a:t>, 3</a:t>
            </a:r>
            <a:r>
              <a:rPr lang="en-CA" baseline="30000" dirty="0" smtClean="0">
                <a:solidFill>
                  <a:schemeClr val="tx1">
                    <a:lumMod val="75000"/>
                    <a:lumOff val="25000"/>
                  </a:schemeClr>
                </a:solidFill>
                <a:latin typeface="Century Gothic" charset="0"/>
                <a:ea typeface="Century Gothic" charset="0"/>
                <a:cs typeface="Century Gothic" charset="0"/>
              </a:rPr>
              <a:t>rd</a:t>
            </a:r>
            <a:r>
              <a:rPr lang="en-CA" dirty="0" smtClean="0">
                <a:solidFill>
                  <a:schemeClr val="tx1">
                    <a:lumMod val="75000"/>
                    <a:lumOff val="25000"/>
                  </a:schemeClr>
                </a:solidFill>
                <a:latin typeface="Century Gothic" charset="0"/>
                <a:ea typeface="Century Gothic" charset="0"/>
                <a:cs typeface="Century Gothic" charset="0"/>
              </a:rPr>
              <a:t>, and 4</a:t>
            </a:r>
            <a:r>
              <a:rPr lang="en-CA" baseline="30000" dirty="0" smtClean="0">
                <a:solidFill>
                  <a:schemeClr val="tx1">
                    <a:lumMod val="75000"/>
                    <a:lumOff val="25000"/>
                  </a:schemeClr>
                </a:solidFill>
                <a:latin typeface="Century Gothic" charset="0"/>
                <a:ea typeface="Century Gothic" charset="0"/>
                <a:cs typeface="Century Gothic" charset="0"/>
              </a:rPr>
              <a:t>th</a:t>
            </a:r>
            <a:r>
              <a:rPr lang="en-CA" dirty="0" smtClean="0">
                <a:solidFill>
                  <a:schemeClr val="tx1">
                    <a:lumMod val="75000"/>
                    <a:lumOff val="25000"/>
                  </a:schemeClr>
                </a:solidFill>
                <a:latin typeface="Century Gothic" charset="0"/>
                <a:ea typeface="Century Gothic" charset="0"/>
                <a:cs typeface="Century Gothic" charset="0"/>
              </a:rPr>
              <a:t>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678297" cy="4725094"/>
          </a:xfrm>
        </p:spPr>
        <p:txBody>
          <a:bodyPr>
            <a:normAutofit/>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r>
              <a:rPr lang="en-CA" sz="2700" dirty="0" smtClean="0">
                <a:solidFill>
                  <a:schemeClr val="tx1">
                    <a:lumMod val="75000"/>
                    <a:lumOff val="25000"/>
                  </a:schemeClr>
                </a:solidFill>
                <a:latin typeface="Century Gothic" charset="0"/>
                <a:ea typeface="Century Gothic" charset="0"/>
                <a:cs typeface="Century Gothic" charset="0"/>
              </a:rPr>
              <a:t>4th grade:</a:t>
            </a:r>
            <a:endParaRPr lang="en-CA" sz="2700" dirty="0">
              <a:solidFill>
                <a:schemeClr val="tx1">
                  <a:lumMod val="75000"/>
                  <a:lumOff val="25000"/>
                </a:schemeClr>
              </a:solidFill>
              <a:latin typeface="Century Gothic" charset="0"/>
              <a:ea typeface="Century Gothic" charset="0"/>
              <a:cs typeface="Century Gothic" charset="0"/>
            </a:endParaRPr>
          </a:p>
          <a:p>
            <a:r>
              <a:rPr lang="en-US" sz="1400" dirty="0"/>
              <a:t>throw objects of different sizes and weights to a target from various distances</a:t>
            </a:r>
          </a:p>
          <a:p>
            <a:r>
              <a:rPr lang="en-US" sz="1400" dirty="0"/>
              <a:t>move into position to catch objects of different sizes and weights </a:t>
            </a:r>
          </a:p>
          <a:p>
            <a:r>
              <a:rPr lang="en-US" sz="1400" dirty="0"/>
              <a:t>dribble while moving and pass to a partner using my hands</a:t>
            </a:r>
          </a:p>
          <a:p>
            <a:r>
              <a:rPr lang="en-US" sz="1400" dirty="0"/>
              <a:t>identify proper positioning of offensive and defensive players in invasion games and net games</a:t>
            </a:r>
          </a:p>
          <a:p>
            <a:r>
              <a:rPr lang="en-US" sz="1400" dirty="0"/>
              <a:t>identify proper practice activities that can improve performance skills</a:t>
            </a:r>
          </a:p>
          <a:p>
            <a:pPr marL="0" indent="0">
              <a:spcBef>
                <a:spcPts val="600"/>
              </a:spcBef>
              <a:spcAft>
                <a:spcPts val="600"/>
              </a:spcAft>
              <a:buNone/>
            </a:pP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108598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a:t>
            </a:r>
            <a:r>
              <a:rPr lang="en-CA" b="1" dirty="0" smtClean="0">
                <a:solidFill>
                  <a:schemeClr val="tx1">
                    <a:lumMod val="75000"/>
                    <a:lumOff val="25000"/>
                  </a:schemeClr>
                </a:solidFill>
                <a:latin typeface="Century Gothic" charset="0"/>
                <a:ea typeface="Century Gothic" charset="0"/>
                <a:cs typeface="Century Gothic" charset="0"/>
              </a:rPr>
              <a:t>SEL Learning </a:t>
            </a:r>
            <a:r>
              <a:rPr lang="en-CA" b="1" dirty="0" smtClean="0">
                <a:solidFill>
                  <a:schemeClr val="tx1">
                    <a:lumMod val="75000"/>
                    <a:lumOff val="25000"/>
                  </a:schemeClr>
                </a:solidFill>
                <a:latin typeface="Century Gothic" charset="0"/>
                <a:ea typeface="Century Gothic" charset="0"/>
                <a:cs typeface="Century Gothic" charset="0"/>
              </a:rPr>
              <a:t>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19652470"/>
              </p:ext>
            </p:extLst>
          </p:nvPr>
        </p:nvGraphicFramePr>
        <p:xfrm>
          <a:off x="2473960" y="2754803"/>
          <a:ext cx="7886700" cy="247904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537460">
                  <a:extLst>
                    <a:ext uri="{9D8B030D-6E8A-4147-A177-3AD203B41FA5}">
                      <a16:colId xmlns:a16="http://schemas.microsoft.com/office/drawing/2014/main" val="137156775"/>
                    </a:ext>
                  </a:extLst>
                </a:gridCol>
                <a:gridCol w="2720340">
                  <a:extLst>
                    <a:ext uri="{9D8B030D-6E8A-4147-A177-3AD203B41FA5}">
                      <a16:colId xmlns:a16="http://schemas.microsoft.com/office/drawing/2014/main" val="3025719431"/>
                    </a:ext>
                  </a:extLst>
                </a:gridCol>
              </a:tblGrid>
              <a:tr h="370840">
                <a:tc>
                  <a:txBody>
                    <a:bodyPr/>
                    <a:lstStyle/>
                    <a:p>
                      <a:pPr algn="ctr"/>
                      <a:r>
                        <a:rPr lang="en-US" b="1" dirty="0" smtClean="0"/>
                        <a:t>Sad</a:t>
                      </a:r>
                      <a:endParaRPr lang="en-US" b="1" dirty="0"/>
                    </a:p>
                  </a:txBody>
                  <a:tcPr/>
                </a:tc>
                <a:tc>
                  <a:txBody>
                    <a:bodyPr/>
                    <a:lstStyle/>
                    <a:p>
                      <a:pPr algn="ctr"/>
                      <a:r>
                        <a:rPr lang="en-US" b="1" dirty="0" smtClean="0"/>
                        <a:t>Okay</a:t>
                      </a:r>
                      <a:endParaRPr lang="en-US" b="1" dirty="0"/>
                    </a:p>
                  </a:txBody>
                  <a:tcPr/>
                </a:tc>
                <a:tc>
                  <a:txBody>
                    <a:bodyPr/>
                    <a:lstStyle/>
                    <a:p>
                      <a:pPr algn="ctr"/>
                      <a:r>
                        <a:rPr lang="en-US" b="1" dirty="0" smtClean="0"/>
                        <a:t>Happy</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feel Sad today.</a:t>
                      </a:r>
                      <a:endParaRPr lang="en-US" b="1" dirty="0"/>
                    </a:p>
                  </a:txBody>
                  <a:tcPr/>
                </a:tc>
                <a:tc>
                  <a:txBody>
                    <a:bodyPr/>
                    <a:lstStyle/>
                    <a:p>
                      <a:pPr algn="ctr"/>
                      <a:r>
                        <a:rPr lang="en-US" b="1" dirty="0" smtClean="0"/>
                        <a:t>I feel OKAY today.</a:t>
                      </a:r>
                      <a:endParaRPr lang="en-US" b="1" dirty="0"/>
                    </a:p>
                  </a:txBody>
                  <a:tcPr/>
                </a:tc>
                <a:tc>
                  <a:txBody>
                    <a:bodyPr/>
                    <a:lstStyle/>
                    <a:p>
                      <a:pPr algn="ctr"/>
                      <a:r>
                        <a:rPr lang="en-US" b="1" dirty="0" smtClean="0"/>
                        <a:t>I feel HAPPY today.</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0867" y="3797126"/>
            <a:ext cx="1505944" cy="1294461"/>
          </a:xfrm>
          <a:prstGeom prst="rect">
            <a:avLst/>
          </a:prstGeom>
        </p:spPr>
      </p:pic>
      <p:pic>
        <p:nvPicPr>
          <p:cNvPr id="13" name="Picture 12" descr="message in a bottle, missed connections | The Honking Goo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801" y="3581683"/>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Show Me How You Are Feeling??</a:t>
            </a:r>
            <a:endParaRPr lang="en-CA" b="1" dirty="0">
              <a:solidFill>
                <a:schemeClr val="tx1">
                  <a:lumMod val="75000"/>
                  <a:lumOff val="25000"/>
                </a:schemeClr>
              </a:solidFill>
              <a:latin typeface="Century Gothic" charset="0"/>
              <a:ea typeface="Century Gothic" charset="0"/>
              <a:cs typeface="Century Gothic" charset="0"/>
            </a:endParaRPr>
          </a:p>
        </p:txBody>
      </p:sp>
      <p:pic>
        <p:nvPicPr>
          <p:cNvPr id="2" name="Picture 1" descr="File:SMirC-thumbsdown.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944445" y="3531005"/>
            <a:ext cx="1624157" cy="1624157"/>
          </a:xfrm>
          <a:prstGeom prst="rect">
            <a:avLst/>
          </a:prstGeom>
        </p:spPr>
      </p:pic>
      <p:sp>
        <p:nvSpPr>
          <p:cNvPr id="15" name="Title 1"/>
          <p:cNvSpPr txBox="1">
            <a:spLocks/>
          </p:cNvSpPr>
          <p:nvPr/>
        </p:nvSpPr>
        <p:spPr>
          <a:xfrm rot="10800000" flipV="1">
            <a:off x="156698" y="3063928"/>
            <a:ext cx="2317261" cy="1233752"/>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700" b="1" dirty="0" smtClean="0">
                <a:solidFill>
                  <a:srgbClr val="00B050"/>
                </a:solidFill>
                <a:latin typeface="Century Gothic" charset="0"/>
                <a:ea typeface="Century Gothic" charset="0"/>
                <a:cs typeface="Century Gothic" charset="0"/>
              </a:rPr>
              <a:t>SAD-THUMBS DOWN</a:t>
            </a:r>
          </a:p>
          <a:p>
            <a:pPr algn="ctr"/>
            <a:r>
              <a:rPr lang="en-CA" sz="3700" b="1" dirty="0" smtClean="0">
                <a:solidFill>
                  <a:srgbClr val="00B0F0"/>
                </a:solidFill>
                <a:latin typeface="Century Gothic" charset="0"/>
                <a:ea typeface="Century Gothic" charset="0"/>
                <a:cs typeface="Century Gothic" charset="0"/>
              </a:rPr>
              <a:t>OKAY-THUMB IN THE MIDDLE</a:t>
            </a:r>
          </a:p>
          <a:p>
            <a:pPr algn="ctr"/>
            <a:r>
              <a:rPr lang="en-CA" sz="3700" b="1" dirty="0" smtClean="0">
                <a:solidFill>
                  <a:srgbClr val="C00000"/>
                </a:solidFill>
                <a:latin typeface="Century Gothic" charset="0"/>
                <a:ea typeface="Century Gothic" charset="0"/>
                <a:cs typeface="Century Gothic" charset="0"/>
              </a:rPr>
              <a:t>HAPPY-THUMBS UP</a:t>
            </a:r>
            <a:endParaRPr lang="en-CA" sz="3700" b="1" dirty="0">
              <a:solidFill>
                <a:srgbClr val="C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18065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64815786"/>
              </p:ext>
            </p:extLst>
          </p:nvPr>
        </p:nvGraphicFramePr>
        <p:xfrm>
          <a:off x="838200" y="2338243"/>
          <a:ext cx="10515600" cy="357124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a:t>
                      </a:r>
                      <a:r>
                        <a:rPr lang="en-US" b="1" baseline="0" dirty="0" smtClean="0"/>
                        <a:t>throwing and catching!</a:t>
                      </a:r>
                      <a:endParaRPr lang="en-US" b="1" dirty="0"/>
                    </a:p>
                  </a:txBody>
                  <a:tcPr/>
                </a:tc>
                <a:tc>
                  <a:txBody>
                    <a:bodyPr/>
                    <a:lstStyle/>
                    <a:p>
                      <a:pPr algn="ctr"/>
                      <a:r>
                        <a:rPr lang="en-US" b="1" dirty="0" smtClean="0"/>
                        <a:t>I understand</a:t>
                      </a:r>
                      <a:r>
                        <a:rPr lang="en-US" b="1" baseline="0" dirty="0" smtClean="0"/>
                        <a:t> the concept of </a:t>
                      </a:r>
                      <a:r>
                        <a:rPr lang="en-US" b="1" baseline="0" dirty="0" smtClean="0"/>
                        <a:t>throwing and catching a </a:t>
                      </a:r>
                      <a:r>
                        <a:rPr lang="en-US" b="1" baseline="0" dirty="0" smtClean="0"/>
                        <a:t>little bit, but I need more help!</a:t>
                      </a:r>
                      <a:endParaRPr lang="en-US" b="1" dirty="0"/>
                    </a:p>
                  </a:txBody>
                  <a:tcPr/>
                </a:tc>
                <a:tc>
                  <a:txBody>
                    <a:bodyPr/>
                    <a:lstStyle/>
                    <a:p>
                      <a:pPr algn="ctr"/>
                      <a:r>
                        <a:rPr lang="en-US" b="1" dirty="0" smtClean="0"/>
                        <a:t>I understand how to </a:t>
                      </a:r>
                      <a:r>
                        <a:rPr lang="en-US" b="1" dirty="0" smtClean="0"/>
                        <a:t>practice throwing and catching</a:t>
                      </a:r>
                      <a:r>
                        <a:rPr lang="en-US" b="1" baseline="0" dirty="0" smtClean="0"/>
                        <a:t> </a:t>
                      </a:r>
                      <a:r>
                        <a:rPr lang="en-US" b="1" baseline="0" dirty="0" smtClean="0"/>
                        <a:t>and understand </a:t>
                      </a:r>
                      <a:r>
                        <a:rPr lang="en-US" b="1" baseline="0" dirty="0" smtClean="0"/>
                        <a:t>how to do it right!</a:t>
                      </a:r>
                      <a:endParaRPr lang="en-US" b="1" dirty="0"/>
                    </a:p>
                  </a:txBody>
                  <a:tcPr/>
                </a:tc>
                <a:tc>
                  <a:txBody>
                    <a:bodyPr/>
                    <a:lstStyle/>
                    <a:p>
                      <a:pPr algn="ctr"/>
                      <a:r>
                        <a:rPr lang="en-US" b="1" dirty="0" smtClean="0"/>
                        <a:t>I understand how to practice </a:t>
                      </a:r>
                      <a:r>
                        <a:rPr lang="en-US" b="1" dirty="0" smtClean="0"/>
                        <a:t>throwing and catching and can </a:t>
                      </a:r>
                      <a:r>
                        <a:rPr lang="en-US" b="1" dirty="0" smtClean="0"/>
                        <a:t>also </a:t>
                      </a:r>
                      <a:r>
                        <a:rPr lang="en-US" b="1" dirty="0" smtClean="0"/>
                        <a:t>teach</a:t>
                      </a:r>
                      <a:r>
                        <a:rPr lang="en-US" b="1" baseline="0" dirty="0" smtClean="0"/>
                        <a:t> a friend/partner</a:t>
                      </a:r>
                      <a:r>
                        <a:rPr lang="en-US" b="1" dirty="0" smtClean="0"/>
                        <a:t>!</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089" y="433006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437206"/>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433462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4272563"/>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a:t>
            </a:r>
            <a:r>
              <a:rPr lang="en-CA" b="1" dirty="0" smtClean="0">
                <a:solidFill>
                  <a:schemeClr val="tx1">
                    <a:lumMod val="75000"/>
                    <a:lumOff val="25000"/>
                  </a:schemeClr>
                </a:solidFill>
                <a:latin typeface="Century Gothic" charset="0"/>
                <a:ea typeface="Century Gothic" charset="0"/>
                <a:cs typeface="Century Gothic" charset="0"/>
              </a:rPr>
              <a:t>Throwing &amp; Catching</a:t>
            </a:r>
            <a:r>
              <a:rPr lang="en-CA" b="1" dirty="0" smtClean="0">
                <a:solidFill>
                  <a:schemeClr val="tx1">
                    <a:lumMod val="75000"/>
                    <a:lumOff val="25000"/>
                  </a:schemeClr>
                </a:solidFill>
                <a:latin typeface="Century Gothic" charset="0"/>
                <a:ea typeface="Century Gothic" charset="0"/>
                <a:cs typeface="Century Gothic" charset="0"/>
              </a:rPr>
              <a: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25887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9" name="Title 1"/>
          <p:cNvSpPr txBox="1">
            <a:spLocks/>
          </p:cNvSpPr>
          <p:nvPr/>
        </p:nvSpPr>
        <p:spPr>
          <a:xfrm>
            <a:off x="259307" y="768128"/>
            <a:ext cx="12192000" cy="50187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tx1">
                    <a:lumMod val="75000"/>
                    <a:lumOff val="25000"/>
                  </a:schemeClr>
                </a:solidFill>
                <a:latin typeface="Century Gothic" charset="0"/>
                <a:ea typeface="Century Gothic" charset="0"/>
                <a:cs typeface="Century Gothic" charset="0"/>
              </a:rPr>
              <a:t>	</a:t>
            </a:r>
            <a:r>
              <a:rPr lang="en-CA" sz="3200" b="1" dirty="0" smtClean="0">
                <a:solidFill>
                  <a:schemeClr val="tx1">
                    <a:lumMod val="75000"/>
                    <a:lumOff val="25000"/>
                  </a:schemeClr>
                </a:solidFill>
                <a:latin typeface="Century Gothic" charset="0"/>
                <a:ea typeface="Century Gothic" charset="0"/>
                <a:cs typeface="Century Gothic" charset="0"/>
              </a:rPr>
              <a:t>1</a:t>
            </a:r>
            <a:r>
              <a:rPr lang="en-CA" sz="3200" b="1" baseline="30000" dirty="0" smtClean="0">
                <a:solidFill>
                  <a:schemeClr val="tx1">
                    <a:lumMod val="75000"/>
                    <a:lumOff val="25000"/>
                  </a:schemeClr>
                </a:solidFill>
                <a:latin typeface="Century Gothic" charset="0"/>
                <a:ea typeface="Century Gothic" charset="0"/>
                <a:cs typeface="Century Gothic" charset="0"/>
              </a:rPr>
              <a:t>st</a:t>
            </a:r>
            <a:r>
              <a:rPr lang="en-CA" sz="3200" b="1" dirty="0" smtClean="0">
                <a:solidFill>
                  <a:schemeClr val="tx1">
                    <a:lumMod val="75000"/>
                    <a:lumOff val="25000"/>
                  </a:schemeClr>
                </a:solidFill>
                <a:latin typeface="Century Gothic" charset="0"/>
                <a:ea typeface="Century Gothic" charset="0"/>
                <a:cs typeface="Century Gothic" charset="0"/>
              </a:rPr>
              <a:t> Grade Standards</a:t>
            </a:r>
            <a:endParaRPr lang="en-CA" sz="3200" b="1" dirty="0">
              <a:solidFill>
                <a:schemeClr val="tx1">
                  <a:lumMod val="75000"/>
                  <a:lumOff val="25000"/>
                </a:schemeClr>
              </a:solidFill>
              <a:latin typeface="Century Gothic" charset="0"/>
              <a:ea typeface="Century Gothic" charset="0"/>
              <a:cs typeface="Century Gothic" charset="0"/>
            </a:endParaRPr>
          </a:p>
        </p:txBody>
      </p:sp>
      <p:sp>
        <p:nvSpPr>
          <p:cNvPr id="10" name="Content Placeholder 2"/>
          <p:cNvSpPr txBox="1">
            <a:spLocks/>
          </p:cNvSpPr>
          <p:nvPr/>
        </p:nvSpPr>
        <p:spPr>
          <a:xfrm>
            <a:off x="745959" y="1236198"/>
            <a:ext cx="11353800" cy="16191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b="1" dirty="0">
                <a:latin typeface="Century Gothic" panose="020B0502020202020204" pitchFamily="34" charset="0"/>
              </a:rPr>
              <a:t>PE.1.L.3.4 </a:t>
            </a:r>
            <a:r>
              <a:rPr lang="en-CA" sz="1800" dirty="0">
                <a:latin typeface="Century Gothic" panose="020B0502020202020204" pitchFamily="34" charset="0"/>
              </a:rPr>
              <a:t>- Identify opportunities for involvement in physical activities after the school day.</a:t>
            </a:r>
          </a:p>
          <a:p>
            <a:r>
              <a:rPr lang="en-CA" sz="1800" b="1" dirty="0">
                <a:latin typeface="Century Gothic" panose="020B0502020202020204" pitchFamily="34" charset="0"/>
              </a:rPr>
              <a:t>PE.1.M.1.8 </a:t>
            </a:r>
            <a:r>
              <a:rPr lang="en-CA" sz="1800" dirty="0">
                <a:latin typeface="Century Gothic" panose="020B0502020202020204" pitchFamily="34" charset="0"/>
              </a:rPr>
              <a:t>- Demonstrate an underhand-throwing motion for accuracy using correct technique.</a:t>
            </a:r>
          </a:p>
          <a:p>
            <a:r>
              <a:rPr lang="en-CA" sz="1800" b="1" dirty="0">
                <a:latin typeface="Century Gothic" panose="020B0502020202020204" pitchFamily="34" charset="0"/>
              </a:rPr>
              <a:t>PE.1.M.1.9 </a:t>
            </a:r>
            <a:r>
              <a:rPr lang="en-CA" sz="1800" dirty="0">
                <a:latin typeface="Century Gothic" panose="020B0502020202020204" pitchFamily="34" charset="0"/>
              </a:rPr>
              <a:t>- Demonstrate an overhand-throwing motion for distance using correct technique.</a:t>
            </a:r>
          </a:p>
          <a:p>
            <a:r>
              <a:rPr lang="en-CA" sz="1800" b="1" dirty="0">
                <a:latin typeface="Century Gothic" panose="020B0502020202020204" pitchFamily="34" charset="0"/>
              </a:rPr>
              <a:t>PE.1.M.1.7 </a:t>
            </a:r>
            <a:r>
              <a:rPr lang="en-CA" sz="1800" dirty="0">
                <a:latin typeface="Century Gothic" panose="020B0502020202020204" pitchFamily="34" charset="0"/>
              </a:rPr>
              <a:t>- Move in different directions to catch a variety of self-tossed objects.</a:t>
            </a:r>
          </a:p>
          <a:p>
            <a:r>
              <a:rPr lang="en-CA" sz="1800" b="1" dirty="0">
                <a:latin typeface="Century Gothic" panose="020B0502020202020204" pitchFamily="34" charset="0"/>
              </a:rPr>
              <a:t>PE.1.M.1.5 </a:t>
            </a:r>
            <a:r>
              <a:rPr lang="en-CA" sz="1800" dirty="0">
                <a:latin typeface="Century Gothic" panose="020B0502020202020204" pitchFamily="34" charset="0"/>
              </a:rPr>
              <a:t>- Dribble an object with hands or feet while demonstrating control in general space.</a:t>
            </a:r>
          </a:p>
          <a:p>
            <a:r>
              <a:rPr lang="en-CA" sz="1800" b="1" dirty="0">
                <a:latin typeface="Century Gothic" panose="020B0502020202020204" pitchFamily="34" charset="0"/>
              </a:rPr>
              <a:t>PE.1.C.2.7 </a:t>
            </a:r>
            <a:r>
              <a:rPr lang="en-CA" sz="1800" dirty="0">
                <a:latin typeface="Century Gothic" panose="020B0502020202020204" pitchFamily="34" charset="0"/>
              </a:rPr>
              <a:t>- Identify dominant hand/foot for use with throwing/dribbling/striking/kicking skills.</a:t>
            </a:r>
            <a:endParaRPr lang="en-US" sz="1800" dirty="0">
              <a:latin typeface="Century Gothic" panose="020B0502020202020204" pitchFamily="34" charset="0"/>
            </a:endParaRPr>
          </a:p>
          <a:p>
            <a:pPr marL="0" indent="0">
              <a:spcAft>
                <a:spcPts val="1200"/>
              </a:spcAft>
              <a:buFont typeface="Arial" panose="020B0604020202020204" pitchFamily="34" charset="0"/>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11" name="Content Placeholder 2"/>
          <p:cNvSpPr txBox="1">
            <a:spLocks/>
          </p:cNvSpPr>
          <p:nvPr/>
        </p:nvSpPr>
        <p:spPr>
          <a:xfrm>
            <a:off x="654519" y="5249398"/>
            <a:ext cx="11353800" cy="166956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000" b="1" dirty="0">
                <a:latin typeface="Century Gothic" panose="020B0502020202020204" pitchFamily="34" charset="0"/>
              </a:rPr>
              <a:t>PE.4.M.1.8</a:t>
            </a:r>
            <a:r>
              <a:rPr lang="en-CA" sz="3000" dirty="0">
                <a:latin typeface="Century Gothic" panose="020B0502020202020204" pitchFamily="34" charset="0"/>
              </a:rPr>
              <a:t>  Throw balls of various sizes and weights to a stationary partner from varying distances using a correct overhand motion.</a:t>
            </a:r>
          </a:p>
          <a:p>
            <a:r>
              <a:rPr lang="en-CA" sz="3000" b="1" dirty="0">
                <a:latin typeface="Century Gothic" panose="020B0502020202020204" pitchFamily="34" charset="0"/>
              </a:rPr>
              <a:t>PE.4.M.1.7</a:t>
            </a:r>
            <a:r>
              <a:rPr lang="en-CA" sz="3000" dirty="0">
                <a:latin typeface="Century Gothic" panose="020B0502020202020204" pitchFamily="34" charset="0"/>
              </a:rPr>
              <a:t> Move in different directions to catch objects of different sizes and weights thrown by a stationary partner from varying distances. </a:t>
            </a:r>
          </a:p>
          <a:p>
            <a:r>
              <a:rPr lang="en-CA" sz="3000" b="1" dirty="0">
                <a:latin typeface="Century Gothic" panose="020B0502020202020204" pitchFamily="34" charset="0"/>
              </a:rPr>
              <a:t>PE.4.L.3.3</a:t>
            </a:r>
            <a:r>
              <a:rPr lang="en-CA" sz="3000" dirty="0">
                <a:latin typeface="Century Gothic" panose="020B0502020202020204" pitchFamily="34" charset="0"/>
              </a:rPr>
              <a:t> Identify opportunities for involvement in physical activities during the school day.</a:t>
            </a:r>
          </a:p>
          <a:p>
            <a:r>
              <a:rPr lang="en-CA" sz="3000" b="1" dirty="0">
                <a:latin typeface="Century Gothic" panose="020B0502020202020204" pitchFamily="34" charset="0"/>
              </a:rPr>
              <a:t>PE.4.L.3.4</a:t>
            </a:r>
            <a:r>
              <a:rPr lang="en-CA" sz="3000" dirty="0">
                <a:latin typeface="Century Gothic" panose="020B0502020202020204" pitchFamily="34" charset="0"/>
              </a:rPr>
              <a:t> Identify opportunities for involvement in physical activities after the school day.</a:t>
            </a:r>
          </a:p>
          <a:p>
            <a:r>
              <a:rPr lang="en-CA" sz="3000" b="1" dirty="0">
                <a:latin typeface="Century Gothic" panose="020B0502020202020204" pitchFamily="34" charset="0"/>
              </a:rPr>
              <a:t>PE.4.M.1.5 </a:t>
            </a:r>
            <a:r>
              <a:rPr lang="en-CA" sz="3000" dirty="0">
                <a:latin typeface="Century Gothic" panose="020B0502020202020204" pitchFamily="34" charset="0"/>
              </a:rPr>
              <a:t>Dribble and pass to a moving partner.</a:t>
            </a:r>
          </a:p>
          <a:p>
            <a:r>
              <a:rPr lang="en-CA" sz="3000" b="1" dirty="0">
                <a:latin typeface="Century Gothic" panose="020B0502020202020204" pitchFamily="34" charset="0"/>
              </a:rPr>
              <a:t>PE.4.C.2.9</a:t>
            </a:r>
            <a:r>
              <a:rPr lang="en-CA" sz="3000" dirty="0">
                <a:latin typeface="Century Gothic" panose="020B0502020202020204" pitchFamily="34" charset="0"/>
              </a:rPr>
              <a:t> Identify basic offensive and defensive tactics for modified invasion and net activities.</a:t>
            </a:r>
          </a:p>
          <a:p>
            <a:pPr marL="0" indent="0">
              <a:spcAft>
                <a:spcPts val="1200"/>
              </a:spcAft>
              <a:buFont typeface="Arial" panose="020B0604020202020204" pitchFamily="34" charset="0"/>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12" name="Content Placeholder 2"/>
          <p:cNvSpPr txBox="1">
            <a:spLocks/>
          </p:cNvSpPr>
          <p:nvPr/>
        </p:nvSpPr>
        <p:spPr>
          <a:xfrm>
            <a:off x="735799" y="3268198"/>
            <a:ext cx="11353800" cy="1619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PE.3.M.1.8</a:t>
            </a:r>
            <a:r>
              <a:rPr lang="en-US" sz="1400" dirty="0"/>
              <a:t> Throw balls of various sizes and weights to a stationary partner using a correct overhand motion.</a:t>
            </a:r>
            <a:endParaRPr lang="en-CA" sz="1400" dirty="0"/>
          </a:p>
          <a:p>
            <a:r>
              <a:rPr lang="en-US" sz="1400" b="1" dirty="0"/>
              <a:t>PE.3.M.1.7</a:t>
            </a:r>
            <a:r>
              <a:rPr lang="en-US" sz="1400" dirty="0"/>
              <a:t> Move in different directions to catch objects of different sizes and weights thrown by a stationary partner.</a:t>
            </a:r>
            <a:endParaRPr lang="en-CA" sz="1400" dirty="0"/>
          </a:p>
          <a:p>
            <a:r>
              <a:rPr lang="en-US" sz="1400" b="1" dirty="0"/>
              <a:t>PE.3.M.1.5</a:t>
            </a:r>
            <a:r>
              <a:rPr lang="en-US" sz="1400" dirty="0"/>
              <a:t> Maintain control while dribbling with hands or feet against a defender.</a:t>
            </a:r>
            <a:endParaRPr lang="en-CA" sz="1400" dirty="0"/>
          </a:p>
          <a:p>
            <a:r>
              <a:rPr lang="en-US" sz="1400" b="1" dirty="0"/>
              <a:t>PE.3.C.2.8</a:t>
            </a:r>
            <a:r>
              <a:rPr lang="en-US" sz="1400" dirty="0"/>
              <a:t> Describe basic offensive and defensive tactics.</a:t>
            </a:r>
            <a:endParaRPr lang="en-CA" sz="1400" dirty="0"/>
          </a:p>
          <a:p>
            <a:r>
              <a:rPr lang="en-US" sz="1400" b="1" dirty="0"/>
              <a:t>PE.3.M.1.9</a:t>
            </a:r>
            <a:r>
              <a:rPr lang="en-US" sz="1400" dirty="0"/>
              <a:t> Perform a teacher-designed sequence using manipulatives.</a:t>
            </a:r>
            <a:endParaRPr lang="en-CA" sz="1400" dirty="0"/>
          </a:p>
          <a:p>
            <a:pPr marL="0" indent="0">
              <a:spcAft>
                <a:spcPts val="1200"/>
              </a:spcAft>
              <a:buFont typeface="Arial" panose="020B0604020202020204" pitchFamily="34" charset="0"/>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13" name="Title 1"/>
          <p:cNvSpPr>
            <a:spLocks noGrp="1"/>
          </p:cNvSpPr>
          <p:nvPr>
            <p:ph type="title"/>
          </p:nvPr>
        </p:nvSpPr>
        <p:spPr>
          <a:xfrm>
            <a:off x="-1" y="2756223"/>
            <a:ext cx="12192000" cy="596577"/>
          </a:xfrm>
        </p:spPr>
        <p:txBody>
          <a:bodyPr>
            <a:normAutofit fontScale="90000"/>
          </a:bodyPr>
          <a:lstStyle/>
          <a:p>
            <a:r>
              <a:rPr lang="en-CA" dirty="0">
                <a:solidFill>
                  <a:schemeClr val="tx1">
                    <a:lumMod val="75000"/>
                    <a:lumOff val="25000"/>
                  </a:schemeClr>
                </a:solidFill>
                <a:latin typeface="Century Gothic" charset="0"/>
                <a:ea typeface="Century Gothic" charset="0"/>
                <a:cs typeface="Century Gothic" charset="0"/>
              </a:rPr>
              <a:t>	</a:t>
            </a:r>
            <a:r>
              <a:rPr lang="en-CA" sz="3000" b="1" dirty="0" smtClean="0">
                <a:solidFill>
                  <a:schemeClr val="tx1">
                    <a:lumMod val="75000"/>
                    <a:lumOff val="25000"/>
                  </a:schemeClr>
                </a:solidFill>
                <a:latin typeface="Century Gothic" charset="0"/>
                <a:ea typeface="Century Gothic" charset="0"/>
                <a:cs typeface="Century Gothic" charset="0"/>
              </a:rPr>
              <a:t>3rd Grade Standards</a:t>
            </a:r>
            <a:endParaRPr lang="en-CA" sz="3000" b="1" dirty="0">
              <a:solidFill>
                <a:schemeClr val="tx1">
                  <a:lumMod val="75000"/>
                  <a:lumOff val="25000"/>
                </a:schemeClr>
              </a:solidFill>
              <a:latin typeface="Century Gothic" charset="0"/>
              <a:ea typeface="Century Gothic" charset="0"/>
              <a:cs typeface="Century Gothic" charset="0"/>
            </a:endParaRPr>
          </a:p>
        </p:txBody>
      </p:sp>
      <p:sp>
        <p:nvSpPr>
          <p:cNvPr id="14" name="Title 1"/>
          <p:cNvSpPr txBox="1">
            <a:spLocks/>
          </p:cNvSpPr>
          <p:nvPr/>
        </p:nvSpPr>
        <p:spPr>
          <a:xfrm>
            <a:off x="152399" y="4747583"/>
            <a:ext cx="12192000" cy="5965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tx1">
                    <a:lumMod val="75000"/>
                    <a:lumOff val="25000"/>
                  </a:schemeClr>
                </a:solidFill>
                <a:latin typeface="Century Gothic" charset="0"/>
                <a:ea typeface="Century Gothic" charset="0"/>
                <a:cs typeface="Century Gothic" charset="0"/>
              </a:rPr>
              <a:t>	</a:t>
            </a:r>
            <a:r>
              <a:rPr lang="en-CA" sz="3000" b="1" dirty="0" smtClean="0">
                <a:solidFill>
                  <a:schemeClr val="tx1">
                    <a:lumMod val="75000"/>
                    <a:lumOff val="25000"/>
                  </a:schemeClr>
                </a:solidFill>
                <a:latin typeface="Century Gothic" charset="0"/>
                <a:ea typeface="Century Gothic" charset="0"/>
                <a:cs typeface="Century Gothic" charset="0"/>
              </a:rPr>
              <a:t>4</a:t>
            </a:r>
            <a:r>
              <a:rPr lang="en-CA" sz="3000" b="1" baseline="30000" dirty="0" smtClean="0">
                <a:solidFill>
                  <a:schemeClr val="tx1">
                    <a:lumMod val="75000"/>
                    <a:lumOff val="25000"/>
                  </a:schemeClr>
                </a:solidFill>
                <a:latin typeface="Century Gothic" charset="0"/>
                <a:ea typeface="Century Gothic" charset="0"/>
                <a:cs typeface="Century Gothic" charset="0"/>
              </a:rPr>
              <a:t>th</a:t>
            </a:r>
            <a:r>
              <a:rPr lang="en-CA" sz="3000" b="1" dirty="0" smtClean="0">
                <a:solidFill>
                  <a:schemeClr val="tx1">
                    <a:lumMod val="75000"/>
                    <a:lumOff val="25000"/>
                  </a:schemeClr>
                </a:solidFill>
                <a:latin typeface="Century Gothic" charset="0"/>
                <a:ea typeface="Century Gothic" charset="0"/>
                <a:cs typeface="Century Gothic" charset="0"/>
              </a:rPr>
              <a:t> Grade Standards</a:t>
            </a:r>
            <a:endParaRPr lang="en-CA" sz="3000"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52492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551657"/>
            <a:ext cx="9402279" cy="1325563"/>
          </a:xfrm>
        </p:spPr>
        <p:txBody>
          <a:bodyPr/>
          <a:lstStyle/>
          <a:p>
            <a:r>
              <a:rPr lang="en-CA" dirty="0" smtClean="0">
                <a:latin typeface="Century Gothic" charset="0"/>
                <a:ea typeface="Century Gothic" charset="0"/>
                <a:cs typeface="Century Gothic" charset="0"/>
              </a:rPr>
              <a:t>Get a Jump Start…..</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1639824"/>
            <a:ext cx="9471101" cy="5141124"/>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entury Gothic" charset="0"/>
                <a:ea typeface="Century Gothic" charset="0"/>
                <a:cs typeface="Century Gothic" charset="0"/>
              </a:rPr>
              <a:t>Our lesson covered a lot this week:</a:t>
            </a:r>
          </a:p>
          <a:p>
            <a:pPr algn="ct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We learned </a:t>
            </a:r>
            <a:r>
              <a:rPr lang="en-US" sz="4000" b="1" dirty="0" smtClean="0">
                <a:latin typeface="Century Gothic" charset="0"/>
                <a:ea typeface="Century Gothic" charset="0"/>
                <a:cs typeface="Century Gothic" charset="0"/>
              </a:rPr>
              <a:t>we should move our body every day to stay active.</a:t>
            </a: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We learned </a:t>
            </a:r>
            <a:r>
              <a:rPr lang="en-US" sz="4000" b="1" dirty="0" smtClean="0">
                <a:latin typeface="Century Gothic" charset="0"/>
                <a:ea typeface="Century Gothic" charset="0"/>
                <a:cs typeface="Century Gothic" charset="0"/>
              </a:rPr>
              <a:t>underhand throw, arm hangs low and swing back and forth! Tick Tock, Step, Rock</a:t>
            </a: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We learned </a:t>
            </a:r>
            <a:r>
              <a:rPr lang="en-US" sz="4000" b="1" dirty="0" smtClean="0">
                <a:latin typeface="Century Gothic" charset="0"/>
                <a:ea typeface="Century Gothic" charset="0"/>
                <a:cs typeface="Century Gothic" charset="0"/>
              </a:rPr>
              <a:t>self tossed object, throwing up in the air and catching it</a:t>
            </a: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We learned </a:t>
            </a:r>
            <a:r>
              <a:rPr lang="en-US" sz="4000" b="1" dirty="0" smtClean="0">
                <a:latin typeface="Century Gothic" charset="0"/>
                <a:ea typeface="Century Gothic" charset="0"/>
                <a:cs typeface="Century Gothic" charset="0"/>
              </a:rPr>
              <a:t>to start catching we need to look move, reach, and chest</a:t>
            </a: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Overhead throw, is when an object is thrown from above the shoulder.  Try throwing with whichever hand that feels easiest. Keep arm straight!</a:t>
            </a:r>
          </a:p>
          <a:p>
            <a:pPr marL="742950" indent="-742950">
              <a:buFont typeface="+mj-lt"/>
              <a:buAutoNum type="arabicPeriod"/>
            </a:pPr>
            <a:r>
              <a:rPr lang="en-US" sz="4000" b="1" dirty="0" smtClean="0">
                <a:latin typeface="Century Gothic" charset="0"/>
                <a:ea typeface="Century Gothic" charset="0"/>
                <a:cs typeface="Century Gothic" charset="0"/>
              </a:rPr>
              <a:t>Watch out for catching cues!</a:t>
            </a:r>
          </a:p>
          <a:p>
            <a:pPr marL="742950" indent="-742950">
              <a:buFont typeface="+mj-lt"/>
              <a:buAutoNum type="arabicPeriod"/>
            </a:pPr>
            <a:r>
              <a:rPr lang="en-US" sz="4000" b="1" dirty="0" smtClean="0">
                <a:latin typeface="Century Gothic" charset="0"/>
                <a:ea typeface="Century Gothic" charset="0"/>
                <a:cs typeface="Century Gothic" charset="0"/>
              </a:rPr>
              <a:t>Throwing overhand sports include baseball, shot put, football, cricket.</a:t>
            </a:r>
          </a:p>
          <a:p>
            <a:pPr marL="742950" indent="-742950">
              <a:buFont typeface="+mj-lt"/>
              <a:buAutoNum type="arabicPeriod"/>
            </a:pPr>
            <a:r>
              <a:rPr lang="en-US" sz="4000" b="1" dirty="0" smtClean="0">
                <a:latin typeface="Century Gothic" charset="0"/>
                <a:ea typeface="Century Gothic" charset="0"/>
                <a:cs typeface="Century Gothic" charset="0"/>
              </a:rPr>
              <a:t>Small ball you can throw with one hand, large ball use 2 hands.</a:t>
            </a:r>
          </a:p>
          <a:p>
            <a:pPr marL="742950" indent="-742950">
              <a:buFont typeface="+mj-lt"/>
              <a:buAutoNum type="arabicPeriod"/>
            </a:pPr>
            <a:r>
              <a:rPr lang="en-US" sz="4000" b="1" dirty="0" smtClean="0">
                <a:latin typeface="Century Gothic" charset="0"/>
                <a:ea typeface="Century Gothic" charset="0"/>
                <a:cs typeface="Century Gothic" charset="0"/>
              </a:rPr>
              <a:t>Keep your eyes on the ball-use eye hand coordination-3</a:t>
            </a:r>
            <a:r>
              <a:rPr lang="en-US" sz="4000" b="1" baseline="30000" dirty="0" smtClean="0">
                <a:latin typeface="Century Gothic" charset="0"/>
                <a:ea typeface="Century Gothic" charset="0"/>
                <a:cs typeface="Century Gothic" charset="0"/>
              </a:rPr>
              <a:t>rd</a:t>
            </a:r>
            <a:r>
              <a:rPr lang="en-US" sz="4000" b="1" dirty="0" smtClean="0">
                <a:latin typeface="Century Gothic" charset="0"/>
                <a:ea typeface="Century Gothic" charset="0"/>
                <a:cs typeface="Century Gothic" charset="0"/>
              </a:rPr>
              <a:t> grade</a:t>
            </a:r>
          </a:p>
          <a:p>
            <a:pPr marL="742950" indent="-742950">
              <a:buFont typeface="+mj-lt"/>
              <a:buAutoNum type="arabicPeriod"/>
            </a:pPr>
            <a:r>
              <a:rPr lang="en-US" sz="4000" b="1" dirty="0" smtClean="0">
                <a:latin typeface="Century Gothic" charset="0"/>
                <a:ea typeface="Century Gothic" charset="0"/>
                <a:cs typeface="Century Gothic" charset="0"/>
              </a:rPr>
              <a:t>We </a:t>
            </a:r>
            <a:r>
              <a:rPr lang="en-US" sz="4000" b="1" dirty="0" smtClean="0">
                <a:latin typeface="Century Gothic" charset="0"/>
                <a:ea typeface="Century Gothic" charset="0"/>
                <a:cs typeface="Century Gothic" charset="0"/>
              </a:rPr>
              <a:t>learned </a:t>
            </a:r>
            <a:r>
              <a:rPr lang="en-US" sz="4000" b="1" dirty="0" smtClean="0">
                <a:latin typeface="Century Gothic" charset="0"/>
                <a:ea typeface="Century Gothic" charset="0"/>
                <a:cs typeface="Century Gothic" charset="0"/>
              </a:rPr>
              <a:t>how to dribble away-you can dribble in soccer, the pool, or basketball, and hockey too.</a:t>
            </a:r>
          </a:p>
          <a:p>
            <a:pPr marL="742950" indent="-742950">
              <a:buFont typeface="+mj-lt"/>
              <a:buAutoNum type="arabicPeriod"/>
            </a:pPr>
            <a:r>
              <a:rPr lang="en-US" sz="4000" b="1" dirty="0" smtClean="0">
                <a:latin typeface="Century Gothic" charset="0"/>
                <a:ea typeface="Century Gothic" charset="0"/>
                <a:cs typeface="Century Gothic" charset="0"/>
              </a:rPr>
              <a:t>We learned to keep calm and dribble, use offense and defense to move the ball. Defense requires us to get low!</a:t>
            </a:r>
            <a:endParaRPr lang="en-US" sz="4000" b="1" dirty="0" smtClean="0">
              <a:latin typeface="Century Gothic" charset="0"/>
              <a:ea typeface="Century Gothic" charset="0"/>
              <a:cs typeface="Century Gothic" charset="0"/>
            </a:endParaRPr>
          </a:p>
          <a:p>
            <a:pPr marL="742950" indent="-742950">
              <a:buFont typeface="+mj-lt"/>
              <a:buAutoNum type="arabicPeriod"/>
            </a:pPr>
            <a:endParaRPr lang="en-US" sz="4000" b="1" dirty="0" smtClean="0">
              <a:latin typeface="Century Gothic" charset="0"/>
              <a:ea typeface="Century Gothic" charset="0"/>
              <a:cs typeface="Century Gothic" charset="0"/>
            </a:endParaRPr>
          </a:p>
          <a:p>
            <a:pPr marL="742950" indent="-742950">
              <a:buFont typeface="+mj-lt"/>
              <a:buAutoNum type="arabicPeriod"/>
            </a:pPr>
            <a:endParaRPr lang="en-US" sz="4000" b="1" dirty="0" smtClean="0">
              <a:latin typeface="Century Gothic" charset="0"/>
              <a:ea typeface="Century Gothic" charset="0"/>
              <a:cs typeface="Century Gothic" charset="0"/>
            </a:endParaRPr>
          </a:p>
          <a:p>
            <a:pPr marL="571500" indent="-571500">
              <a:buFont typeface="Arial" panose="020B0604020202020204" pitchFamily="34" charset="0"/>
              <a:buChar char="•"/>
            </a:pPr>
            <a:endParaRPr lang="en-US" sz="4000" b="1" dirty="0">
              <a:latin typeface="Century Gothic" charset="0"/>
              <a:ea typeface="Century Gothic" charset="0"/>
              <a:cs typeface="Century Gothic" charset="0"/>
            </a:endParaRPr>
          </a:p>
          <a:p>
            <a:pPr algn="ctr"/>
            <a:r>
              <a:rPr lang="en-US" sz="4000" b="1" dirty="0" smtClean="0">
                <a:latin typeface="Century Gothic" charset="0"/>
                <a:ea typeface="Century Gothic" charset="0"/>
                <a:cs typeface="Century Gothic" charset="0"/>
              </a:rPr>
              <a:t>Let’s Practice And Have Some Fun!</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97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04</a:t>
            </a:r>
          </a:p>
        </p:txBody>
      </p:sp>
      <p:sp>
        <p:nvSpPr>
          <p:cNvPr id="4" name="Text Placeholder 3"/>
          <p:cNvSpPr>
            <a:spLocks noGrp="1"/>
          </p:cNvSpPr>
          <p:nvPr>
            <p:ph type="body" sz="quarter" idx="15"/>
          </p:nvPr>
        </p:nvSpPr>
        <p:spPr>
          <a:xfrm>
            <a:off x="2695075" y="600600"/>
            <a:ext cx="6614422" cy="914400"/>
          </a:xfrm>
        </p:spPr>
        <p:txBody>
          <a:bodyPr/>
          <a:lstStyle/>
          <a:p>
            <a:r>
              <a:rPr lang="en-CA" dirty="0"/>
              <a:t>Which hand is your dominant hand?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9361" y="2087530"/>
            <a:ext cx="2981662" cy="37653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5400" y="2087531"/>
            <a:ext cx="2995100" cy="3782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32316" y="2804710"/>
            <a:ext cx="1784864" cy="22539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180" y="2804710"/>
            <a:ext cx="1784864" cy="2253962"/>
          </a:xfrm>
          <a:prstGeom prst="rect">
            <a:avLst/>
          </a:prstGeom>
        </p:spPr>
      </p:pic>
      <p:sp>
        <p:nvSpPr>
          <p:cNvPr id="9" name="TextBox 8"/>
          <p:cNvSpPr txBox="1"/>
          <p:nvPr/>
        </p:nvSpPr>
        <p:spPr>
          <a:xfrm>
            <a:off x="555400" y="1302700"/>
            <a:ext cx="2995100" cy="784830"/>
          </a:xfrm>
          <a:prstGeom prst="rect">
            <a:avLst/>
          </a:prstGeom>
          <a:noFill/>
        </p:spPr>
        <p:txBody>
          <a:bodyPr wrap="square" rtlCol="0">
            <a:spAutoFit/>
          </a:bodyPr>
          <a:lstStyle/>
          <a:p>
            <a:pPr algn="ctr"/>
            <a:r>
              <a:rPr lang="en-CA" sz="4500" dirty="0">
                <a:latin typeface="Century Gothic" panose="020B0502020202020204" pitchFamily="34" charset="0"/>
              </a:rPr>
              <a:t>Left</a:t>
            </a:r>
          </a:p>
        </p:txBody>
      </p:sp>
      <p:sp>
        <p:nvSpPr>
          <p:cNvPr id="10" name="TextBox 9"/>
          <p:cNvSpPr txBox="1"/>
          <p:nvPr/>
        </p:nvSpPr>
        <p:spPr>
          <a:xfrm>
            <a:off x="8409361" y="1319672"/>
            <a:ext cx="2976586" cy="784830"/>
          </a:xfrm>
          <a:prstGeom prst="rect">
            <a:avLst/>
          </a:prstGeom>
          <a:noFill/>
        </p:spPr>
        <p:txBody>
          <a:bodyPr wrap="square" rtlCol="0">
            <a:spAutoFit/>
          </a:bodyPr>
          <a:lstStyle/>
          <a:p>
            <a:pPr algn="ctr"/>
            <a:r>
              <a:rPr lang="en-CA" sz="4500" dirty="0">
                <a:latin typeface="Century Gothic" panose="020B0502020202020204" pitchFamily="34" charset="0"/>
              </a:rPr>
              <a:t>Right</a:t>
            </a:r>
          </a:p>
        </p:txBody>
      </p:sp>
      <p:sp>
        <p:nvSpPr>
          <p:cNvPr id="11" name="TextBox 10"/>
          <p:cNvSpPr txBox="1"/>
          <p:nvPr/>
        </p:nvSpPr>
        <p:spPr>
          <a:xfrm>
            <a:off x="4162114" y="2104502"/>
            <a:ext cx="3539929" cy="784830"/>
          </a:xfrm>
          <a:prstGeom prst="rect">
            <a:avLst/>
          </a:prstGeom>
          <a:noFill/>
        </p:spPr>
        <p:txBody>
          <a:bodyPr wrap="square" rtlCol="0">
            <a:spAutoFit/>
          </a:bodyPr>
          <a:lstStyle/>
          <a:p>
            <a:pPr algn="ctr"/>
            <a:r>
              <a:rPr lang="en-CA" sz="4500" dirty="0">
                <a:latin typeface="Century Gothic" panose="020B0502020202020204" pitchFamily="34" charset="0"/>
              </a:rPr>
              <a:t>Both</a:t>
            </a:r>
          </a:p>
        </p:txBody>
      </p:sp>
      <p:sp>
        <p:nvSpPr>
          <p:cNvPr id="12" name="Title 1"/>
          <p:cNvSpPr txBox="1">
            <a:spLocks/>
          </p:cNvSpPr>
          <p:nvPr/>
        </p:nvSpPr>
        <p:spPr>
          <a:xfrm>
            <a:off x="3965625" y="-11047"/>
            <a:ext cx="8043495" cy="5711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latin typeface="Century Gothic" charset="0"/>
                <a:ea typeface="Century Gothic" charset="0"/>
                <a:cs typeface="Century Gothic" charset="0"/>
              </a:rPr>
              <a:t>Throwing &amp; Catching…. </a:t>
            </a:r>
            <a:r>
              <a:rPr lang="en-CA" dirty="0" smtClean="0">
                <a:latin typeface="Century Gothic" charset="0"/>
                <a:ea typeface="Century Gothic" charset="0"/>
                <a:cs typeface="Century Gothic" charset="0"/>
              </a:rPr>
              <a:t>1</a:t>
            </a:r>
            <a:r>
              <a:rPr lang="en-CA" baseline="30000" dirty="0" smtClean="0">
                <a:latin typeface="Century Gothic" charset="0"/>
                <a:ea typeface="Century Gothic" charset="0"/>
                <a:cs typeface="Century Gothic" charset="0"/>
              </a:rPr>
              <a:t>st</a:t>
            </a:r>
            <a:r>
              <a:rPr lang="en-CA" dirty="0" smtClean="0">
                <a:latin typeface="Century Gothic" charset="0"/>
                <a:ea typeface="Century Gothic" charset="0"/>
                <a:cs typeface="Century Gothic" charset="0"/>
              </a:rPr>
              <a:t> grade</a:t>
            </a:r>
            <a:endParaRPr lang="en-CA" dirty="0">
              <a:latin typeface="Century Gothic" charset="0"/>
              <a:ea typeface="Century Gothic" charset="0"/>
              <a:cs typeface="Century Gothic" charset="0"/>
            </a:endParaRPr>
          </a:p>
        </p:txBody>
      </p:sp>
      <p:sp>
        <p:nvSpPr>
          <p:cNvPr id="13" name="Title 1"/>
          <p:cNvSpPr txBox="1">
            <a:spLocks/>
          </p:cNvSpPr>
          <p:nvPr/>
        </p:nvSpPr>
        <p:spPr>
          <a:xfrm>
            <a:off x="168441" y="1038025"/>
            <a:ext cx="4738839" cy="5266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smtClean="0">
                <a:latin typeface="Century Gothic" charset="0"/>
                <a:ea typeface="Century Gothic" charset="0"/>
                <a:cs typeface="Century Gothic" charset="0"/>
              </a:rPr>
              <a:t>Class Discussion- Warm Up….</a:t>
            </a:r>
            <a:endParaRPr lang="en-CA" sz="24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2544281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6906</TotalTime>
  <Words>1828</Words>
  <Application>Microsoft Office PowerPoint</Application>
  <PresentationFormat>Widescreen</PresentationFormat>
  <Paragraphs>309</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Linotte SemBold</vt:lpstr>
      <vt:lpstr>Office Theme</vt:lpstr>
      <vt:lpstr>PowerPoint Presentation</vt:lpstr>
      <vt:lpstr>Let’s Get Moving……</vt:lpstr>
      <vt:lpstr> Today we will learn/review: 1st, 3rd, and 4th </vt:lpstr>
      <vt:lpstr>  Today we will learn/review: 1st, 3rd, and 4th </vt:lpstr>
      <vt:lpstr> Rate My Self SEL Learning Check In</vt:lpstr>
      <vt:lpstr> Rate My Self Lesson Check In</vt:lpstr>
      <vt:lpstr> 3rd Grade Standards</vt:lpstr>
      <vt:lpstr>Get a Jump Start…..</vt:lpstr>
      <vt:lpstr>PowerPoint Presentation</vt:lpstr>
      <vt:lpstr>PowerPoint Presentation</vt:lpstr>
      <vt:lpstr>PowerPoint Presentation</vt:lpstr>
      <vt:lpstr>PowerPoint Presentation</vt:lpstr>
      <vt:lpstr>Get a Jump Start…..</vt:lpstr>
      <vt:lpstr>PowerPoint Presentation</vt:lpstr>
      <vt:lpstr>PowerPoint Presentation</vt:lpstr>
      <vt:lpstr> Your Turn!! The next few slides will cover your 1.04 throwing and catching assignment.  You will NEED TI turn them YOUR ASSIGNMENT IN TODAY for a GRADE!!!  YAY…. But first…. Let’s stretch!!</vt:lpstr>
      <vt:lpstr>Throwing &amp; Catching…. 1st grade...</vt:lpstr>
      <vt:lpstr> Your Turn!! The next few slides will cover your 1.04 throwing and catching assignment.  You will NEED TI turn them YOUR ASSIGNMENT IN TODAY for a GRADE!!!  YAY…. But first…. Let’s stretch!!</vt:lpstr>
      <vt:lpstr>Throwing &amp; Catching…. 3rd grade...</vt:lpstr>
      <vt:lpstr> Your Turn!! The next few slides will cover your 1.04 throwing and catching assignment.  You will NEED TI turn them YOUR ASSIGNMENT IN TODAY for a GRADE!!!  YAY…. But first…. Let’s stretch!!</vt:lpstr>
      <vt:lpstr>Reminder…..</vt:lpstr>
      <vt:lpstr>Throwing &amp; Catching…. 4th grade...</vt:lpstr>
      <vt:lpstr> Assignment…..</vt:lpstr>
      <vt:lpstr> All Done!!! Together We Can!</vt:lpstr>
      <vt:lpstr> Today we will learn/review: 1st, 3rd, and 4th </vt:lpstr>
      <vt:lpstr>  Today we will learn/review: 1st, 3rd, and 4th </vt:lpstr>
      <vt:lpstr> Rate My Self Lesson Check In</vt:lpstr>
      <vt:lpstr> Bye See You Next Week Tuesday! Same Time, Same Place Time!</vt:lpstr>
    </vt:vector>
  </TitlesOfParts>
  <Company>VirtualHighSchool.com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Kassandra Haskell</dc:creator>
  <cp:lastModifiedBy>Jones, Jeanette L.</cp:lastModifiedBy>
  <cp:revision>97</cp:revision>
  <dcterms:created xsi:type="dcterms:W3CDTF">2017-04-11T16:55:39Z</dcterms:created>
  <dcterms:modified xsi:type="dcterms:W3CDTF">2020-10-09T18:23:23Z</dcterms:modified>
</cp:coreProperties>
</file>