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0"/>
  </p:notesMasterIdLst>
  <p:handoutMasterIdLst>
    <p:handoutMasterId r:id="rId21"/>
  </p:handoutMasterIdLst>
  <p:sldIdLst>
    <p:sldId id="256" r:id="rId2"/>
    <p:sldId id="267" r:id="rId3"/>
    <p:sldId id="268" r:id="rId4"/>
    <p:sldId id="269" r:id="rId5"/>
    <p:sldId id="270" r:id="rId6"/>
    <p:sldId id="271" r:id="rId7"/>
    <p:sldId id="272" r:id="rId8"/>
    <p:sldId id="258" r:id="rId9"/>
    <p:sldId id="265" r:id="rId10"/>
    <p:sldId id="260" r:id="rId11"/>
    <p:sldId id="273" r:id="rId12"/>
    <p:sldId id="274" r:id="rId13"/>
    <p:sldId id="280" r:id="rId14"/>
    <p:sldId id="281" r:id="rId15"/>
    <p:sldId id="275" r:id="rId16"/>
    <p:sldId id="279"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Brown" initials="LB" lastIdx="1" clrIdx="0"/>
  <p:cmAuthor id="1" name="A. E. B." initials="AEB" lastIdx="6" clrIdx="1">
    <p:extLst>
      <p:ext uri="{19B8F6BF-5375-455C-9EA6-DF929625EA0E}">
        <p15:presenceInfo xmlns:p15="http://schemas.microsoft.com/office/powerpoint/2012/main" userId="41f4727413fd1893" providerId="Windows Live"/>
      </p:ext>
    </p:extLst>
  </p:cmAuthor>
  <p:cmAuthor id="2" name="Monique Whitehead" initials="MW" lastIdx="1" clrIdx="2">
    <p:extLst>
      <p:ext uri="{19B8F6BF-5375-455C-9EA6-DF929625EA0E}">
        <p15:presenceInfo xmlns:p15="http://schemas.microsoft.com/office/powerpoint/2012/main" userId="Monique Whitehe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336699"/>
    <a:srgbClr val="336633"/>
    <a:srgbClr val="C9640A"/>
    <a:srgbClr val="24727E"/>
    <a:srgbClr val="D29F02"/>
    <a:srgbClr val="19921C"/>
    <a:srgbClr val="7F7F7F"/>
    <a:srgbClr val="A6A6A6"/>
    <a:srgbClr val="F9F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79213" autoAdjust="0"/>
  </p:normalViewPr>
  <p:slideViewPr>
    <p:cSldViewPr snapToGrid="0">
      <p:cViewPr varScale="1">
        <p:scale>
          <a:sx n="91" d="100"/>
          <a:sy n="91" d="100"/>
        </p:scale>
        <p:origin x="122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E330A1-2C7B-474C-A3C0-F0F7939E4313}" type="datetimeFigureOut">
              <a:rPr lang="en-CA" smtClean="0"/>
              <a:pPr/>
              <a:t>2020-09-29</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6ED70F-9FFA-4B2E-A102-2B68EA0E49D3}" type="slidenum">
              <a:rPr lang="en-CA" smtClean="0"/>
              <a:pPr/>
              <a:t>‹#›</a:t>
            </a:fld>
            <a:endParaRPr lang="en-CA"/>
          </a:p>
        </p:txBody>
      </p:sp>
    </p:spTree>
    <p:extLst>
      <p:ext uri="{BB962C8B-B14F-4D97-AF65-F5344CB8AC3E}">
        <p14:creationId xmlns:p14="http://schemas.microsoft.com/office/powerpoint/2010/main" val="238894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402CD-0BA0-48BF-9188-DDB1C4C4C93D}" type="datetimeFigureOut">
              <a:rPr lang="en-CA" smtClean="0"/>
              <a:pPr/>
              <a:t>2020-09-29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CD2B-8F71-408F-B0B3-56BF3E3B3104}" type="slidenum">
              <a:rPr lang="en-CA" smtClean="0"/>
              <a:pPr/>
              <a:t>‹#›</a:t>
            </a:fld>
            <a:endParaRPr lang="en-CA"/>
          </a:p>
        </p:txBody>
      </p:sp>
    </p:spTree>
    <p:extLst>
      <p:ext uri="{BB962C8B-B14F-4D97-AF65-F5344CB8AC3E}">
        <p14:creationId xmlns:p14="http://schemas.microsoft.com/office/powerpoint/2010/main" val="161587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PE.5.L.4.4 Analyze one's own physical fitness assessment results and develop strategies to enhance performance.</a:t>
            </a:r>
            <a:r>
              <a:rPr lang="en-CA" dirty="0"/>
              <a:t> </a:t>
            </a:r>
          </a:p>
          <a:p>
            <a:r>
              <a:rPr lang="en-CA" sz="1200" b="0" i="0" u="none" strike="noStrike" kern="1200" dirty="0">
                <a:solidFill>
                  <a:schemeClr val="tx1"/>
                </a:solidFill>
                <a:effectLst/>
                <a:latin typeface="+mn-lt"/>
                <a:ea typeface="+mn-ea"/>
                <a:cs typeface="+mn-cs"/>
              </a:rPr>
              <a:t>PE.5.L.3.5 Formulate a plan to increase the amount of time spent in physical activity.</a:t>
            </a:r>
            <a:r>
              <a:rPr lang="en-CA" dirty="0"/>
              <a:t> </a:t>
            </a:r>
          </a:p>
          <a:p>
            <a:r>
              <a:rPr lang="en-CA" sz="1200" b="0" i="0" u="none" strike="noStrike" kern="1200" dirty="0">
                <a:solidFill>
                  <a:schemeClr val="tx1"/>
                </a:solidFill>
                <a:effectLst/>
                <a:latin typeface="+mn-lt"/>
                <a:ea typeface="+mn-ea"/>
                <a:cs typeface="+mn-cs"/>
              </a:rPr>
              <a:t>PE.5.C.2.7 Identify basic practice and conditioning principles that enhance performance.</a:t>
            </a:r>
            <a:r>
              <a:rPr lang="en-CA" dirty="0"/>
              <a:t> </a:t>
            </a:r>
          </a:p>
          <a:p>
            <a:r>
              <a:rPr lang="en-CA" sz="1200" b="0" i="0" u="none" strike="noStrike" kern="1200" dirty="0">
                <a:solidFill>
                  <a:schemeClr val="tx1"/>
                </a:solidFill>
                <a:effectLst/>
                <a:latin typeface="+mn-lt"/>
                <a:ea typeface="+mn-ea"/>
                <a:cs typeface="+mn-cs"/>
              </a:rPr>
              <a:t>PE.5.L.3.1 Identify a moderate physical activity.</a:t>
            </a:r>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PE.5.L.3.2 Identify a vigorous physical activity.</a:t>
            </a:r>
            <a:r>
              <a:rPr lang="en-CA" dirty="0"/>
              <a:t> </a:t>
            </a:r>
            <a:r>
              <a:rPr lang="en-CA" sz="1200" b="0" i="0" u="none" strike="noStrike" kern="1200" dirty="0">
                <a:solidFill>
                  <a:schemeClr val="tx1"/>
                </a:solidFill>
                <a:effectLst/>
                <a:latin typeface="Century Gothic" panose="020B0502020202020204" pitchFamily="34" charset="0"/>
                <a:ea typeface="+mn-ea"/>
                <a:cs typeface="+mn-cs"/>
              </a:rPr>
              <a:t/>
            </a:r>
            <a:br>
              <a:rPr lang="en-CA" sz="1200" b="0" i="0" u="none" strike="noStrike" kern="1200" dirty="0">
                <a:solidFill>
                  <a:schemeClr val="tx1"/>
                </a:solidFill>
                <a:effectLst/>
                <a:latin typeface="Century Gothic" panose="020B0502020202020204" pitchFamily="34" charset="0"/>
                <a:ea typeface="+mn-ea"/>
                <a:cs typeface="+mn-cs"/>
              </a:rPr>
            </a:br>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pPr/>
              <a:t>1</a:t>
            </a:fld>
            <a:endParaRPr lang="en-CA"/>
          </a:p>
        </p:txBody>
      </p:sp>
    </p:spTree>
    <p:extLst>
      <p:ext uri="{BB962C8B-B14F-4D97-AF65-F5344CB8AC3E}">
        <p14:creationId xmlns:p14="http://schemas.microsoft.com/office/powerpoint/2010/main" val="201999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effectLst/>
                <a:latin typeface="+mn-lt"/>
                <a:ea typeface="+mn-ea"/>
                <a:cs typeface="+mn-cs"/>
              </a:rPr>
              <a:t>Teacher will review each of the FITT components (Frequency, Intensity, Time, Type) and determine how they can be used when developing a fitness plan. </a:t>
            </a:r>
          </a:p>
          <a:p>
            <a:r>
              <a:rPr lang="en-CA" sz="1200" b="0" i="0" u="none" strike="noStrike" kern="1200" dirty="0">
                <a:solidFill>
                  <a:schemeClr val="tx1"/>
                </a:solidFill>
                <a:effectLst/>
                <a:latin typeface="+mn-lt"/>
                <a:ea typeface="+mn-ea"/>
                <a:cs typeface="+mn-cs"/>
              </a:rPr>
              <a:t>Students</a:t>
            </a:r>
            <a:r>
              <a:rPr lang="en-CA" sz="1200" b="0" i="0" u="none" strike="noStrike" kern="1200" baseline="0" dirty="0">
                <a:solidFill>
                  <a:schemeClr val="tx1"/>
                </a:solidFill>
                <a:effectLst/>
                <a:latin typeface="+mn-lt"/>
                <a:ea typeface="+mn-ea"/>
                <a:cs typeface="+mn-cs"/>
              </a:rPr>
              <a:t> will m</a:t>
            </a:r>
            <a:r>
              <a:rPr lang="en-CA" sz="1200" b="0" i="0" u="none" strike="noStrike" kern="1200" dirty="0">
                <a:solidFill>
                  <a:schemeClr val="tx1"/>
                </a:solidFill>
                <a:effectLst/>
                <a:latin typeface="+mn-lt"/>
                <a:ea typeface="+mn-ea"/>
                <a:cs typeface="+mn-cs"/>
              </a:rPr>
              <a:t>atch the character clues with the correct part</a:t>
            </a:r>
            <a:r>
              <a:rPr lang="en-CA" sz="1200" b="0" i="0" u="none" strike="noStrike" kern="1200" baseline="0" dirty="0">
                <a:solidFill>
                  <a:schemeClr val="tx1"/>
                </a:solidFill>
                <a:effectLst/>
                <a:latin typeface="+mn-lt"/>
                <a:ea typeface="+mn-ea"/>
                <a:cs typeface="+mn-cs"/>
              </a:rPr>
              <a:t> of the FITT formula. </a:t>
            </a:r>
          </a:p>
          <a:p>
            <a:r>
              <a:rPr lang="en-CA" sz="1200" b="0" i="0" u="none" strike="noStrike" kern="1200" baseline="0" dirty="0">
                <a:solidFill>
                  <a:schemeClr val="tx1"/>
                </a:solidFill>
                <a:effectLst/>
                <a:latin typeface="+mn-lt"/>
                <a:ea typeface="+mn-ea"/>
                <a:cs typeface="+mn-cs"/>
              </a:rPr>
              <a:t>Teacher will discuss how the FITT formula can be implemented into a personal fitness plans. What are the advantages of following a FITT formula? (Keeps the plan focused, provides direction and a starting place.)</a:t>
            </a:r>
          </a:p>
          <a:p>
            <a:r>
              <a:rPr lang="en-CA" sz="1200" b="0" i="0" u="none" strike="noStrike" kern="1200" baseline="0" dirty="0">
                <a:solidFill>
                  <a:schemeClr val="tx1"/>
                </a:solidFill>
                <a:effectLst/>
                <a:latin typeface="+mn-lt"/>
                <a:ea typeface="+mn-ea"/>
                <a:cs typeface="+mn-cs"/>
              </a:rPr>
              <a:t>Students will consider using the FITT formula as they develop their own personal fitness plan. </a:t>
            </a:r>
          </a:p>
          <a:p>
            <a:endParaRPr lang="en-CA"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PE.5.L.3.5  Formulate a plan to increase the amount of time spent in physical activity.</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pPr/>
              <a:t>10</a:t>
            </a:fld>
            <a:endParaRPr lang="en-CA"/>
          </a:p>
        </p:txBody>
      </p:sp>
    </p:spTree>
    <p:extLst>
      <p:ext uri="{BB962C8B-B14F-4D97-AF65-F5344CB8AC3E}">
        <p14:creationId xmlns:p14="http://schemas.microsoft.com/office/powerpoint/2010/main" val="405417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11</a:t>
            </a:fld>
            <a:endParaRPr lang="en-CA"/>
          </a:p>
        </p:txBody>
      </p:sp>
    </p:spTree>
    <p:extLst>
      <p:ext uri="{BB962C8B-B14F-4D97-AF65-F5344CB8AC3E}">
        <p14:creationId xmlns:p14="http://schemas.microsoft.com/office/powerpoint/2010/main" val="358769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12</a:t>
            </a:fld>
            <a:endParaRPr lang="en-CA"/>
          </a:p>
        </p:txBody>
      </p:sp>
    </p:spTree>
    <p:extLst>
      <p:ext uri="{BB962C8B-B14F-4D97-AF65-F5344CB8AC3E}">
        <p14:creationId xmlns:p14="http://schemas.microsoft.com/office/powerpoint/2010/main" val="98076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13</a:t>
            </a:fld>
            <a:endParaRPr lang="en-CA"/>
          </a:p>
        </p:txBody>
      </p:sp>
    </p:spTree>
    <p:extLst>
      <p:ext uri="{BB962C8B-B14F-4D97-AF65-F5344CB8AC3E}">
        <p14:creationId xmlns:p14="http://schemas.microsoft.com/office/powerpoint/2010/main" val="169041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14</a:t>
            </a:fld>
            <a:endParaRPr lang="en-CA"/>
          </a:p>
        </p:txBody>
      </p:sp>
    </p:spTree>
    <p:extLst>
      <p:ext uri="{BB962C8B-B14F-4D97-AF65-F5344CB8AC3E}">
        <p14:creationId xmlns:p14="http://schemas.microsoft.com/office/powerpoint/2010/main" val="224836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15</a:t>
            </a:fld>
            <a:endParaRPr lang="en-CA"/>
          </a:p>
        </p:txBody>
      </p:sp>
    </p:spTree>
    <p:extLst>
      <p:ext uri="{BB962C8B-B14F-4D97-AF65-F5344CB8AC3E}">
        <p14:creationId xmlns:p14="http://schemas.microsoft.com/office/powerpoint/2010/main" val="228382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16</a:t>
            </a:fld>
            <a:endParaRPr lang="en-CA"/>
          </a:p>
        </p:txBody>
      </p:sp>
    </p:spTree>
    <p:extLst>
      <p:ext uri="{BB962C8B-B14F-4D97-AF65-F5344CB8AC3E}">
        <p14:creationId xmlns:p14="http://schemas.microsoft.com/office/powerpoint/2010/main" val="78595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17</a:t>
            </a:fld>
            <a:endParaRPr lang="en-CA"/>
          </a:p>
        </p:txBody>
      </p:sp>
    </p:spTree>
    <p:extLst>
      <p:ext uri="{BB962C8B-B14F-4D97-AF65-F5344CB8AC3E}">
        <p14:creationId xmlns:p14="http://schemas.microsoft.com/office/powerpoint/2010/main" val="220102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18</a:t>
            </a:fld>
            <a:endParaRPr lang="en-CA"/>
          </a:p>
        </p:txBody>
      </p:sp>
    </p:spTree>
    <p:extLst>
      <p:ext uri="{BB962C8B-B14F-4D97-AF65-F5344CB8AC3E}">
        <p14:creationId xmlns:p14="http://schemas.microsoft.com/office/powerpoint/2010/main" val="296701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2</a:t>
            </a:fld>
            <a:endParaRPr lang="en-CA"/>
          </a:p>
        </p:txBody>
      </p:sp>
    </p:spTree>
    <p:extLst>
      <p:ext uri="{BB962C8B-B14F-4D97-AF65-F5344CB8AC3E}">
        <p14:creationId xmlns:p14="http://schemas.microsoft.com/office/powerpoint/2010/main" val="137168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DAC2F056-393D-4557-946A-92B84D3DE115}" type="slidenum">
              <a:rPr lang="en-CA" smtClean="0"/>
              <a:t>3</a:t>
            </a:fld>
            <a:endParaRPr lang="en-CA"/>
          </a:p>
        </p:txBody>
      </p:sp>
    </p:spTree>
    <p:extLst>
      <p:ext uri="{BB962C8B-B14F-4D97-AF65-F5344CB8AC3E}">
        <p14:creationId xmlns:p14="http://schemas.microsoft.com/office/powerpoint/2010/main" val="212336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4</a:t>
            </a:fld>
            <a:endParaRPr lang="en-CA"/>
          </a:p>
        </p:txBody>
      </p:sp>
    </p:spTree>
    <p:extLst>
      <p:ext uri="{BB962C8B-B14F-4D97-AF65-F5344CB8AC3E}">
        <p14:creationId xmlns:p14="http://schemas.microsoft.com/office/powerpoint/2010/main" val="16376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5</a:t>
            </a:fld>
            <a:endParaRPr lang="en-CA"/>
          </a:p>
        </p:txBody>
      </p:sp>
    </p:spTree>
    <p:extLst>
      <p:ext uri="{BB962C8B-B14F-4D97-AF65-F5344CB8AC3E}">
        <p14:creationId xmlns:p14="http://schemas.microsoft.com/office/powerpoint/2010/main" val="388910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6</a:t>
            </a:fld>
            <a:endParaRPr lang="en-CA"/>
          </a:p>
        </p:txBody>
      </p:sp>
    </p:spTree>
    <p:extLst>
      <p:ext uri="{BB962C8B-B14F-4D97-AF65-F5344CB8AC3E}">
        <p14:creationId xmlns:p14="http://schemas.microsoft.com/office/powerpoint/2010/main" val="122382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7030A0"/>
              </a:solidFill>
              <a:latin typeface="Century Gothic" charset="0"/>
              <a:ea typeface="Century Gothic" charset="0"/>
              <a:cs typeface="Century Gothic" charset="0"/>
            </a:endParaRPr>
          </a:p>
        </p:txBody>
      </p:sp>
      <p:sp>
        <p:nvSpPr>
          <p:cNvPr id="4" name="Slide Number Placeholder 3"/>
          <p:cNvSpPr>
            <a:spLocks noGrp="1"/>
          </p:cNvSpPr>
          <p:nvPr>
            <p:ph type="sldNum" sz="quarter" idx="10"/>
          </p:nvPr>
        </p:nvSpPr>
        <p:spPr/>
        <p:txBody>
          <a:bodyPr/>
          <a:lstStyle/>
          <a:p>
            <a:fld id="{8346907A-FBA0-458C-B826-7A8C37E7BEFF}" type="slidenum">
              <a:rPr lang="en-CA" smtClean="0"/>
              <a:t>7</a:t>
            </a:fld>
            <a:endParaRPr lang="en-CA"/>
          </a:p>
        </p:txBody>
      </p:sp>
    </p:spTree>
    <p:extLst>
      <p:ext uri="{BB962C8B-B14F-4D97-AF65-F5344CB8AC3E}">
        <p14:creationId xmlns:p14="http://schemas.microsoft.com/office/powerpoint/2010/main" val="394067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Century Gothic" panose="020B0502020202020204" pitchFamily="34" charset="0"/>
                <a:ea typeface="+mn-ea"/>
                <a:cs typeface="+mn-cs"/>
              </a:rPr>
              <a:t>Teacher will review the four components of fitness</a:t>
            </a:r>
            <a:r>
              <a:rPr lang="en-CA" sz="1200" b="0" i="0" u="none" strike="noStrike" kern="1200" baseline="0" dirty="0">
                <a:solidFill>
                  <a:schemeClr val="tx1"/>
                </a:solidFill>
                <a:effectLst/>
                <a:latin typeface="Century Gothic" panose="020B0502020202020204" pitchFamily="34" charset="0"/>
                <a:ea typeface="+mn-ea"/>
                <a:cs typeface="+mn-cs"/>
              </a:rPr>
              <a:t>--cardiovascular endurance, muscular strength, muscular endurance, and flexibility--by looking at definitions.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Teacher will encourage students to list other examples of the four components of fitness.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Teacher will provide examples in both sport and non-sport environments. For example, carrying laundry up the stairs is an example of muscular strength.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Teacher will discuss how components of fitness work together and how students will often use combinations of fitness components as they work through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Teacher will provide an example of a sport and have students break down each fitness component. For example, figure skating combines all four fitness components; muscular strength (jumps), flexibility (leaps), muscular endurance and cardiovascular endurance are shown throughout the routine.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Students will sort and organize the given activities into the correct component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Century Gothic" panose="020B0502020202020204" pitchFamily="34" charset="0"/>
                <a:ea typeface="+mn-ea"/>
                <a:cs typeface="+mn-cs"/>
              </a:rPr>
              <a:t>Students will identify what fitness component is used by each of the fitness-assessment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PE.5.L.4.4 Analyze one's own physical fitness assessment results and develop strategies to enhance performance.</a:t>
            </a:r>
            <a:r>
              <a:rPr lang="en-CA" dirty="0"/>
              <a:t> </a:t>
            </a:r>
            <a:r>
              <a:rPr lang="en-CA" sz="1200" b="0" i="0" u="none" strike="noStrike" kern="1200" dirty="0">
                <a:solidFill>
                  <a:schemeClr val="tx1"/>
                </a:solidFill>
                <a:effectLst/>
                <a:latin typeface="Century Gothic" panose="020B0502020202020204" pitchFamily="34" charset="0"/>
                <a:ea typeface="+mn-ea"/>
                <a:cs typeface="+mn-cs"/>
              </a:rPr>
              <a:t/>
            </a:r>
            <a:br>
              <a:rPr lang="en-CA" sz="1200" b="0" i="0" u="none" strike="noStrike" kern="1200" dirty="0">
                <a:solidFill>
                  <a:schemeClr val="tx1"/>
                </a:solidFill>
                <a:effectLst/>
                <a:latin typeface="Century Gothic" panose="020B0502020202020204" pitchFamily="34" charset="0"/>
                <a:ea typeface="+mn-ea"/>
                <a:cs typeface="+mn-cs"/>
              </a:rPr>
            </a:br>
            <a:endParaRPr lang="en-CA" sz="1200" b="0" i="0" u="none" strike="noStrike"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baseline="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pPr/>
              <a:t>8</a:t>
            </a:fld>
            <a:endParaRPr lang="en-CA"/>
          </a:p>
        </p:txBody>
      </p:sp>
    </p:spTree>
    <p:extLst>
      <p:ext uri="{BB962C8B-B14F-4D97-AF65-F5344CB8AC3E}">
        <p14:creationId xmlns:p14="http://schemas.microsoft.com/office/powerpoint/2010/main" val="373178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 will start with a warm-up activity away from the desk (short jog on the spot and three stretches:</a:t>
            </a:r>
            <a:r>
              <a:rPr lang="en-CA" baseline="0" dirty="0"/>
              <a:t> arm stretch, shoulder stretch, leg stretch). Encourage students to think about the stretches they could do while sitting at their desk or at home. </a:t>
            </a:r>
          </a:p>
          <a:p>
            <a:r>
              <a:rPr lang="en-CA" baseline="0" dirty="0"/>
              <a:t>Teacher will compare the concept of a fitness plan as a road map. There is a starting point (baseline) and an end point (goal). The road between those points is directed by students’ exercise plans.  </a:t>
            </a:r>
          </a:p>
          <a:p>
            <a:r>
              <a:rPr lang="en-CA" baseline="0" dirty="0"/>
              <a:t>Teacher will use students’ fitness assessments to determine their baseline and then encourage students to consider what their fitness goal is. </a:t>
            </a:r>
          </a:p>
          <a:p>
            <a:r>
              <a:rPr lang="en-CA" baseline="0" dirty="0"/>
              <a:t>Teacher will emphasize the need to include a warm-up and cool-down as part of their daily fitness plan. </a:t>
            </a:r>
          </a:p>
          <a:p>
            <a:r>
              <a:rPr lang="en-CA" dirty="0"/>
              <a:t>Students will fill in</a:t>
            </a:r>
            <a:r>
              <a:rPr lang="en-CA" baseline="0" dirty="0"/>
              <a:t> the blanks. </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PE.5.L.3.5  Formulate a plan to increase the amount of time spent in physical activity.</a:t>
            </a: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pPr/>
              <a:t>9</a:t>
            </a:fld>
            <a:endParaRPr lang="en-CA"/>
          </a:p>
        </p:txBody>
      </p:sp>
    </p:spTree>
    <p:extLst>
      <p:ext uri="{BB962C8B-B14F-4D97-AF65-F5344CB8AC3E}">
        <p14:creationId xmlns:p14="http://schemas.microsoft.com/office/powerpoint/2010/main" val="273364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7702" y="935496"/>
            <a:ext cx="7363901" cy="4911583"/>
          </a:xfrm>
          <a:prstGeom prst="rect">
            <a:avLst/>
          </a:prstGeom>
        </p:spPr>
      </p:pic>
      <p:sp>
        <p:nvSpPr>
          <p:cNvPr id="8" name="Rectangle 7"/>
          <p:cNvSpPr/>
          <p:nvPr userDrawn="1"/>
        </p:nvSpPr>
        <p:spPr>
          <a:xfrm>
            <a:off x="6705169" y="1569926"/>
            <a:ext cx="6463624" cy="1412309"/>
          </a:xfrm>
          <a:prstGeom prst="rect">
            <a:avLst/>
          </a:prstGeom>
          <a:solidFill>
            <a:srgbClr val="33669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62439" t="43612" r="11938" b="49549"/>
          <a:stretch/>
        </p:blipFill>
        <p:spPr>
          <a:xfrm>
            <a:off x="6732059" y="1612258"/>
            <a:ext cx="6542167" cy="1349406"/>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5</a:t>
            </a:r>
            <a:r>
              <a:rPr lang="en-US" sz="2800" baseline="30000" dirty="0">
                <a:solidFill>
                  <a:schemeClr val="bg1">
                    <a:lumMod val="50000"/>
                  </a:schemeClr>
                </a:solidFill>
                <a:latin typeface="Century Gothic" panose="020B0502020202020204" pitchFamily="34" charset="0"/>
                <a:cs typeface="Arial" panose="020B0604020202020204" pitchFamily="34" charset="0"/>
              </a:rPr>
              <a:t>th</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11" name="Triangle 4"/>
          <p:cNvSpPr/>
          <p:nvPr userDrawn="1"/>
        </p:nvSpPr>
        <p:spPr>
          <a:xfrm rot="2796988">
            <a:off x="6721186" y="2992595"/>
            <a:ext cx="322985" cy="161125"/>
          </a:xfrm>
          <a:prstGeom prst="triangle">
            <a:avLst>
              <a:gd name="adj" fmla="val 46419"/>
            </a:avLst>
          </a:prstGeom>
          <a:solidFill>
            <a:srgbClr val="33669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sp>
        <p:nvSpPr>
          <p:cNvPr id="15" name="Text Placeholder 13"/>
          <p:cNvSpPr>
            <a:spLocks noGrp="1"/>
          </p:cNvSpPr>
          <p:nvPr>
            <p:ph type="body" sz="quarter" idx="14" hasCustomPrompt="1"/>
          </p:nvPr>
        </p:nvSpPr>
        <p:spPr>
          <a:xfrm>
            <a:off x="8435396"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01</a:t>
            </a:r>
          </a:p>
        </p:txBody>
      </p:sp>
      <p:sp>
        <p:nvSpPr>
          <p:cNvPr id="16" name="Text Placeholder 13"/>
          <p:cNvSpPr>
            <a:spLocks noGrp="1"/>
          </p:cNvSpPr>
          <p:nvPr>
            <p:ph type="body" sz="quarter" idx="15" hasCustomPrompt="1"/>
          </p:nvPr>
        </p:nvSpPr>
        <p:spPr>
          <a:xfrm>
            <a:off x="1045801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02</a:t>
            </a:r>
          </a:p>
        </p:txBody>
      </p:sp>
      <p:sp>
        <p:nvSpPr>
          <p:cNvPr id="17" name="Text Placeholder 16"/>
          <p:cNvSpPr>
            <a:spLocks noGrp="1"/>
          </p:cNvSpPr>
          <p:nvPr>
            <p:ph type="body" sz="quarter" idx="17" hasCustomPrompt="1"/>
          </p:nvPr>
        </p:nvSpPr>
        <p:spPr>
          <a:xfrm>
            <a:off x="7209526" y="1965154"/>
            <a:ext cx="5454909" cy="698613"/>
          </a:xfrm>
          <a:prstGeom prst="rect">
            <a:avLst/>
          </a:prstGeom>
        </p:spPr>
        <p:txBody>
          <a:bodyPr/>
          <a:lstStyle>
            <a:lvl1pPr marL="0" indent="0">
              <a:buNone/>
              <a:defRPr sz="3900" b="1">
                <a:solidFill>
                  <a:schemeClr val="bg1"/>
                </a:solidFill>
                <a:latin typeface="Century Gothic" panose="020B0502020202020204" pitchFamily="34" charset="0"/>
              </a:defRPr>
            </a:lvl1pPr>
          </a:lstStyle>
          <a:p>
            <a:pPr lvl="0"/>
            <a:r>
              <a:rPr lang="en-CA" dirty="0"/>
              <a:t>PHYSICAL EDUCATION</a:t>
            </a:r>
          </a:p>
        </p:txBody>
      </p:sp>
    </p:spTree>
    <p:extLst>
      <p:ext uri="{BB962C8B-B14F-4D97-AF65-F5344CB8AC3E}">
        <p14:creationId xmlns:p14="http://schemas.microsoft.com/office/powerpoint/2010/main" val="14451372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9F6E9"/>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336699"/>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13"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6"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baseline="0">
                <a:solidFill>
                  <a:schemeClr val="bg1"/>
                </a:solidFill>
                <a:latin typeface="Century Gothic" panose="020B0502020202020204" pitchFamily="34" charset="0"/>
              </a:defRPr>
            </a:lvl1pPr>
          </a:lstStyle>
          <a:p>
            <a:pPr lvl="0"/>
            <a:r>
              <a:rPr lang="en-US" dirty="0"/>
              <a:t>PHYSICAL EDUCATION</a:t>
            </a:r>
            <a:endParaRPr lang="en-CA" dirty="0"/>
          </a:p>
        </p:txBody>
      </p:sp>
      <p:sp>
        <p:nvSpPr>
          <p:cNvPr id="9" name="Text Placeholder 11"/>
          <p:cNvSpPr>
            <a:spLocks noGrp="1"/>
          </p:cNvSpPr>
          <p:nvPr>
            <p:ph type="body" sz="quarter" idx="15" hasCustomPrompt="1"/>
          </p:nvPr>
        </p:nvSpPr>
        <p:spPr>
          <a:xfrm>
            <a:off x="4131003" y="603103"/>
            <a:ext cx="4065097" cy="914400"/>
          </a:xfrm>
          <a:prstGeom prst="rect">
            <a:avLst/>
          </a:prstGeom>
        </p:spPr>
        <p:txBody>
          <a:bodyPr/>
          <a:lstStyle>
            <a:lvl1pPr marL="0" indent="0" algn="ctr">
              <a:buNone/>
              <a:defRPr>
                <a:solidFill>
                  <a:srgbClr val="993366"/>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132764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336699"/>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993366"/>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25223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27444AD-11D6-49A2-BD3C-551D918EB5E5}" type="datetimeFigureOut">
              <a:rPr lang="en-CA" smtClean="0"/>
              <a:t>2020-09-29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2B72D3-682B-4660-A013-F9010EB75020}" type="slidenum">
              <a:rPr lang="en-CA" smtClean="0"/>
              <a:t>‹#›</a:t>
            </a:fld>
            <a:endParaRPr lang="en-CA"/>
          </a:p>
        </p:txBody>
      </p:sp>
    </p:spTree>
    <p:extLst>
      <p:ext uri="{BB962C8B-B14F-4D97-AF65-F5344CB8AC3E}">
        <p14:creationId xmlns:p14="http://schemas.microsoft.com/office/powerpoint/2010/main" val="1441075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5719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biyvE3cmBZCFp0v12sUYvkTyVJ6NSAveDOMn5dVktS4/copy?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youtu.be/PQTN7Ejg6dI"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dirty="0"/>
              <a:t>01</a:t>
            </a:r>
          </a:p>
        </p:txBody>
      </p:sp>
      <p:sp>
        <p:nvSpPr>
          <p:cNvPr id="3" name="Text Placeholder 2"/>
          <p:cNvSpPr>
            <a:spLocks noGrp="1"/>
          </p:cNvSpPr>
          <p:nvPr>
            <p:ph type="body" sz="quarter" idx="15"/>
          </p:nvPr>
        </p:nvSpPr>
        <p:spPr/>
        <p:txBody>
          <a:bodyPr/>
          <a:lstStyle/>
          <a:p>
            <a:r>
              <a:rPr lang="en-CA" dirty="0"/>
              <a:t>02</a:t>
            </a:r>
          </a:p>
        </p:txBody>
      </p:sp>
      <p:sp>
        <p:nvSpPr>
          <p:cNvPr id="5" name="Text Placeholder 4"/>
          <p:cNvSpPr>
            <a:spLocks noGrp="1"/>
          </p:cNvSpPr>
          <p:nvPr>
            <p:ph type="body" sz="quarter" idx="17"/>
          </p:nvPr>
        </p:nvSpPr>
        <p:spPr/>
        <p:txBody>
          <a:bodyPr/>
          <a:lstStyle/>
          <a:p>
            <a:r>
              <a:rPr lang="en-CA" dirty="0"/>
              <a:t>PHYSICAL EDUCATION</a:t>
            </a:r>
          </a:p>
        </p:txBody>
      </p:sp>
      <p:sp>
        <p:nvSpPr>
          <p:cNvPr id="6" name="TextBox 5"/>
          <p:cNvSpPr txBox="1"/>
          <p:nvPr/>
        </p:nvSpPr>
        <p:spPr>
          <a:xfrm>
            <a:off x="7085308" y="4015528"/>
            <a:ext cx="4870914" cy="523220"/>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rPr>
              <a:t>Fitness Assessment</a:t>
            </a:r>
          </a:p>
        </p:txBody>
      </p:sp>
      <p:sp>
        <p:nvSpPr>
          <p:cNvPr id="8" name="TextBox 7"/>
          <p:cNvSpPr txBox="1"/>
          <p:nvPr/>
        </p:nvSpPr>
        <p:spPr>
          <a:xfrm>
            <a:off x="7100054" y="4561216"/>
            <a:ext cx="4870914" cy="954107"/>
          </a:xfrm>
          <a:prstGeom prst="rect">
            <a:avLst/>
          </a:prstGeom>
          <a:noFill/>
        </p:spPr>
        <p:txBody>
          <a:bodyPr wrap="square" rtlCol="0">
            <a:spAutoFit/>
          </a:bodyPr>
          <a:lstStyle/>
          <a:p>
            <a:r>
              <a:rPr lang="en-US" sz="2800" b="1" dirty="0" smtClean="0">
                <a:solidFill>
                  <a:schemeClr val="bg1">
                    <a:lumMod val="50000"/>
                  </a:schemeClr>
                </a:solidFill>
                <a:latin typeface="Century Gothic" charset="0"/>
                <a:ea typeface="Century Gothic" charset="0"/>
                <a:cs typeface="Century Gothic" charset="0"/>
                <a:hlinkClick r:id="rId3"/>
              </a:rPr>
              <a:t>Click On ME to download the presentation….</a:t>
            </a:r>
            <a:endParaRPr lang="en-US" sz="2800" b="1" dirty="0" smtClean="0">
              <a:solidFill>
                <a:schemeClr val="bg1">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5046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1566041" y="657920"/>
            <a:ext cx="9070427" cy="541272"/>
          </a:xfrm>
        </p:spPr>
        <p:txBody>
          <a:bodyPr/>
          <a:lstStyle/>
          <a:p>
            <a:r>
              <a:rPr lang="en-CA" dirty="0" smtClean="0"/>
              <a:t>FITT-ness…put the correct word with the meaning</a:t>
            </a:r>
            <a:endParaRPr lang="en-CA" dirty="0"/>
          </a:p>
        </p:txBody>
      </p:sp>
      <p:pic>
        <p:nvPicPr>
          <p:cNvPr id="12" name="Picture 2" descr="https://public.adobecc.com/libraries/1UPXQ4ZWU2JOBJ3H1V03YI215CAFFF/91822f04-4e8b-4b8c-bbbc-a7d8cc9ade10/: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12862" y="3941096"/>
            <a:ext cx="583520" cy="1394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13655" y="4067099"/>
            <a:ext cx="3131384" cy="646331"/>
          </a:xfrm>
          <a:prstGeom prst="rect">
            <a:avLst/>
          </a:prstGeom>
          <a:noFill/>
        </p:spPr>
        <p:txBody>
          <a:bodyPr wrap="square" rtlCol="0">
            <a:spAutoFit/>
          </a:bodyPr>
          <a:lstStyle/>
          <a:p>
            <a:pPr algn="ctr"/>
            <a:r>
              <a:rPr lang="en-CA" dirty="0">
                <a:solidFill>
                  <a:srgbClr val="993366"/>
                </a:solidFill>
                <a:latin typeface="Century Gothic" panose="020B0502020202020204" pitchFamily="34" charset="0"/>
              </a:rPr>
              <a:t>I plan on running three days a week.</a:t>
            </a:r>
          </a:p>
        </p:txBody>
      </p:sp>
      <p:sp>
        <p:nvSpPr>
          <p:cNvPr id="10" name="Rounded Rectangular Callout 9"/>
          <p:cNvSpPr/>
          <p:nvPr/>
        </p:nvSpPr>
        <p:spPr>
          <a:xfrm>
            <a:off x="8513655" y="4077781"/>
            <a:ext cx="3217445" cy="656217"/>
          </a:xfrm>
          <a:prstGeom prst="wedgeRoundRectCallout">
            <a:avLst>
              <a:gd name="adj1" fmla="val -64566"/>
              <a:gd name="adj2" fmla="val 49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5179149" y="2045393"/>
            <a:ext cx="1378904"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Frequency</a:t>
            </a:r>
          </a:p>
        </p:txBody>
      </p:sp>
      <p:sp>
        <p:nvSpPr>
          <p:cNvPr id="13" name="TextBox 12"/>
          <p:cNvSpPr txBox="1"/>
          <p:nvPr/>
        </p:nvSpPr>
        <p:spPr>
          <a:xfrm>
            <a:off x="5325023" y="2752887"/>
            <a:ext cx="1087157"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Intensity</a:t>
            </a:r>
          </a:p>
        </p:txBody>
      </p:sp>
      <p:pic>
        <p:nvPicPr>
          <p:cNvPr id="18"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341720" y="2265379"/>
            <a:ext cx="644002" cy="14417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511774" y="3684243"/>
            <a:ext cx="696024"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Time</a:t>
            </a:r>
          </a:p>
        </p:txBody>
      </p:sp>
      <p:sp>
        <p:nvSpPr>
          <p:cNvPr id="15" name="TextBox 14"/>
          <p:cNvSpPr txBox="1"/>
          <p:nvPr/>
        </p:nvSpPr>
        <p:spPr>
          <a:xfrm>
            <a:off x="5511774" y="4615599"/>
            <a:ext cx="713657"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Type</a:t>
            </a:r>
          </a:p>
        </p:txBody>
      </p:sp>
      <p:sp>
        <p:nvSpPr>
          <p:cNvPr id="17" name="Rectangle 16"/>
          <p:cNvSpPr/>
          <p:nvPr/>
        </p:nvSpPr>
        <p:spPr>
          <a:xfrm>
            <a:off x="8172621" y="1552558"/>
            <a:ext cx="3156660" cy="1200329"/>
          </a:xfrm>
          <a:prstGeom prst="rect">
            <a:avLst/>
          </a:prstGeom>
        </p:spPr>
        <p:txBody>
          <a:bodyPr wrap="square">
            <a:spAutoFit/>
          </a:bodyPr>
          <a:lstStyle/>
          <a:p>
            <a:pPr algn="ctr"/>
            <a:r>
              <a:rPr lang="en-CA" dirty="0">
                <a:solidFill>
                  <a:srgbClr val="993366"/>
                </a:solidFill>
                <a:latin typeface="Century Gothic" panose="020B0502020202020204" pitchFamily="34" charset="0"/>
              </a:rPr>
              <a:t>In order to make powerful skateboard jumps, I am going to add leg squats to my fitness plan. </a:t>
            </a:r>
          </a:p>
        </p:txBody>
      </p:sp>
      <p:sp>
        <p:nvSpPr>
          <p:cNvPr id="19" name="Rounded Rectangular Callout 18"/>
          <p:cNvSpPr/>
          <p:nvPr/>
        </p:nvSpPr>
        <p:spPr>
          <a:xfrm>
            <a:off x="8133391" y="1529628"/>
            <a:ext cx="3355776" cy="1246190"/>
          </a:xfrm>
          <a:prstGeom prst="wedgeRoundRectCallout">
            <a:avLst>
              <a:gd name="adj1" fmla="val -54414"/>
              <a:gd name="adj2" fmla="val 385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51481" y="1645787"/>
            <a:ext cx="644002" cy="14417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public.adobecc.com/libraries/1UPXQ4ZWU2JOBJ3H1V03YI215CAFFF/91822f04-4e8b-4b8c-bbbc-a7d8cc9ade10/:rendition;size=1200;version=0?accept=image/png&amp;api_key=CreativeCloudWeb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341720" y="4366395"/>
            <a:ext cx="583520" cy="13948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86073" y="1542755"/>
            <a:ext cx="3017739" cy="646331"/>
          </a:xfrm>
          <a:prstGeom prst="rect">
            <a:avLst/>
          </a:prstGeom>
          <a:noFill/>
        </p:spPr>
        <p:txBody>
          <a:bodyPr wrap="square" rtlCol="0">
            <a:spAutoFit/>
          </a:bodyPr>
          <a:lstStyle/>
          <a:p>
            <a:pPr algn="ctr"/>
            <a:r>
              <a:rPr lang="en-CA" dirty="0">
                <a:solidFill>
                  <a:srgbClr val="993366"/>
                </a:solidFill>
                <a:latin typeface="Century Gothic" panose="020B0502020202020204" pitchFamily="34" charset="0"/>
              </a:rPr>
              <a:t>I plan my workouts to last 45 minutes. </a:t>
            </a:r>
          </a:p>
        </p:txBody>
      </p:sp>
      <p:sp>
        <p:nvSpPr>
          <p:cNvPr id="21" name="Rounded Rectangular Callout 20"/>
          <p:cNvSpPr/>
          <p:nvPr/>
        </p:nvSpPr>
        <p:spPr>
          <a:xfrm>
            <a:off x="586073" y="1542755"/>
            <a:ext cx="3017739" cy="646331"/>
          </a:xfrm>
          <a:prstGeom prst="wedgeRoundRectCallout">
            <a:avLst>
              <a:gd name="adj1" fmla="val 54741"/>
              <a:gd name="adj2" fmla="val 375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644632" y="3340931"/>
            <a:ext cx="2849572" cy="1200329"/>
          </a:xfrm>
          <a:prstGeom prst="rect">
            <a:avLst/>
          </a:prstGeom>
          <a:noFill/>
        </p:spPr>
        <p:txBody>
          <a:bodyPr wrap="square" rtlCol="0">
            <a:spAutoFit/>
          </a:bodyPr>
          <a:lstStyle/>
          <a:p>
            <a:pPr algn="ctr"/>
            <a:r>
              <a:rPr lang="en-CA" dirty="0">
                <a:solidFill>
                  <a:srgbClr val="993366"/>
                </a:solidFill>
                <a:latin typeface="Century Gothic" panose="020B0502020202020204" pitchFamily="34" charset="0"/>
              </a:rPr>
              <a:t>I will vary my speed as I run so that I alternate running hard and running easily.  </a:t>
            </a:r>
          </a:p>
        </p:txBody>
      </p:sp>
      <p:sp>
        <p:nvSpPr>
          <p:cNvPr id="23" name="Rounded Rectangular Callout 22"/>
          <p:cNvSpPr/>
          <p:nvPr/>
        </p:nvSpPr>
        <p:spPr>
          <a:xfrm>
            <a:off x="583851" y="3328217"/>
            <a:ext cx="2962709" cy="1203417"/>
          </a:xfrm>
          <a:prstGeom prst="wedgeRoundRectCallout">
            <a:avLst>
              <a:gd name="adj1" fmla="val 59412"/>
              <a:gd name="adj2" fmla="val 3300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531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Your Turn!!</a:t>
            </a:r>
            <a:br>
              <a:rPr lang="en-CA" sz="88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The next few slides will cover 1.02 fitness assessment.  You will turn them IN TODAY for a GRADE!!!  YAY….</a:t>
            </a:r>
            <a:br>
              <a:rPr lang="en-CA" sz="3600" b="1" dirty="0" smtClean="0">
                <a:solidFill>
                  <a:schemeClr val="tx1">
                    <a:lumMod val="75000"/>
                    <a:lumOff val="25000"/>
                  </a:schemeClr>
                </a:solidFill>
                <a:latin typeface="Century Gothic" charset="0"/>
                <a:ea typeface="Century Gothic" charset="0"/>
                <a:cs typeface="Century Gothic" charset="0"/>
              </a:rPr>
            </a:br>
            <a:r>
              <a:rPr lang="en-CA" sz="3600" b="1" dirty="0" smtClean="0">
                <a:solidFill>
                  <a:schemeClr val="tx1">
                    <a:lumMod val="75000"/>
                    <a:lumOff val="25000"/>
                  </a:schemeClr>
                </a:solidFill>
                <a:latin typeface="Century Gothic" charset="0"/>
                <a:ea typeface="Century Gothic" charset="0"/>
                <a:cs typeface="Century Gothic" charset="0"/>
              </a:rPr>
              <a:t>But first…. Be ready to take a picture with your phone or the snipping tool. Or grab mom/dad to help you out!! </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758" y="3951113"/>
            <a:ext cx="2503842" cy="2152222"/>
          </a:xfrm>
          <a:prstGeom prst="rect">
            <a:avLst/>
          </a:prstGeom>
        </p:spPr>
      </p:pic>
    </p:spTree>
    <p:extLst>
      <p:ext uri="{BB962C8B-B14F-4D97-AF65-F5344CB8AC3E}">
        <p14:creationId xmlns:p14="http://schemas.microsoft.com/office/powerpoint/2010/main" val="40674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2"/>
            <a:ext cx="12192000" cy="1349602"/>
          </a:xfrm>
        </p:spPr>
        <p:txBody>
          <a:bodyPr>
            <a:normAutofit/>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Be Fit, Have Fun!</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3" name="Picture 2"/>
          <p:cNvPicPr>
            <a:picLocks noChangeAspect="1"/>
          </p:cNvPicPr>
          <p:nvPr/>
        </p:nvPicPr>
        <p:blipFill>
          <a:blip r:embed="rId4"/>
          <a:stretch>
            <a:fillRect/>
          </a:stretch>
        </p:blipFill>
        <p:spPr>
          <a:xfrm>
            <a:off x="2690648" y="2048555"/>
            <a:ext cx="7683062" cy="4604168"/>
          </a:xfrm>
          <a:prstGeom prst="rect">
            <a:avLst/>
          </a:prstGeom>
        </p:spPr>
      </p:pic>
    </p:spTree>
    <p:extLst>
      <p:ext uri="{BB962C8B-B14F-4D97-AF65-F5344CB8AC3E}">
        <p14:creationId xmlns:p14="http://schemas.microsoft.com/office/powerpoint/2010/main" val="73343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2"/>
            <a:ext cx="12192000" cy="835562"/>
          </a:xfrm>
        </p:spPr>
        <p:txBody>
          <a:bodyPr>
            <a:normAutofit fontScale="90000"/>
          </a:body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Be Fit, Have Fun!</a:t>
            </a:r>
            <a:endParaRPr lang="en-CA" sz="36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3" name="Picture 2"/>
          <p:cNvPicPr>
            <a:picLocks noChangeAspect="1"/>
          </p:cNvPicPr>
          <p:nvPr/>
        </p:nvPicPr>
        <p:blipFill>
          <a:blip r:embed="rId4"/>
          <a:stretch>
            <a:fillRect/>
          </a:stretch>
        </p:blipFill>
        <p:spPr>
          <a:xfrm>
            <a:off x="259307" y="2253832"/>
            <a:ext cx="6653048" cy="3986920"/>
          </a:xfrm>
          <a:prstGeom prst="rect">
            <a:avLst/>
          </a:prstGeom>
        </p:spPr>
      </p:pic>
      <p:sp>
        <p:nvSpPr>
          <p:cNvPr id="9" name="Title 1"/>
          <p:cNvSpPr txBox="1">
            <a:spLocks/>
          </p:cNvSpPr>
          <p:nvPr/>
        </p:nvSpPr>
        <p:spPr>
          <a:xfrm>
            <a:off x="7147035" y="2202125"/>
            <a:ext cx="4719144" cy="379689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latin typeface="Century Gothic" charset="0"/>
                <a:ea typeface="Century Gothic" charset="0"/>
                <a:cs typeface="Century Gothic" charset="0"/>
              </a:rPr>
              <a:t>Parent can record you and you can upload your video….</a:t>
            </a:r>
          </a:p>
          <a:p>
            <a:pPr algn="ctr"/>
            <a:r>
              <a:rPr lang="en-US" sz="2000" b="1" dirty="0" smtClean="0">
                <a:latin typeface="Century Gothic" charset="0"/>
                <a:ea typeface="Century Gothic" charset="0"/>
                <a:cs typeface="Century Gothic" charset="0"/>
                <a:hlinkClick r:id="rId5"/>
              </a:rPr>
              <a:t>Lets get some mood music </a:t>
            </a:r>
            <a:endParaRPr lang="en-US" sz="2000" b="1" dirty="0" smtClean="0">
              <a:latin typeface="Century Gothic" charset="0"/>
              <a:ea typeface="Century Gothic" charset="0"/>
              <a:cs typeface="Century Gothic" charset="0"/>
            </a:endParaRPr>
          </a:p>
          <a:p>
            <a:pPr algn="ctr"/>
            <a:endParaRPr lang="en-US" sz="2000" b="1" dirty="0" smtClean="0">
              <a:latin typeface="Century Gothic" charset="0"/>
              <a:ea typeface="Century Gothic" charset="0"/>
              <a:cs typeface="Century Gothic" charset="0"/>
            </a:endParaRPr>
          </a:p>
          <a:p>
            <a:pPr marL="457200" indent="-457200">
              <a:buAutoNum type="arabicPeriod"/>
            </a:pPr>
            <a:r>
              <a:rPr lang="en-US" sz="2000" b="1" dirty="0" smtClean="0">
                <a:latin typeface="Century Gothic" charset="0"/>
                <a:ea typeface="Century Gothic" charset="0"/>
                <a:cs typeface="Century Gothic" charset="0"/>
              </a:rPr>
              <a:t>Muscular Endurance</a:t>
            </a:r>
          </a:p>
          <a:p>
            <a:r>
              <a:rPr lang="en-US" sz="2000" b="1" dirty="0" smtClean="0">
                <a:latin typeface="Century Gothic" charset="0"/>
                <a:ea typeface="Century Gothic" charset="0"/>
                <a:cs typeface="Century Gothic" charset="0"/>
              </a:rPr>
              <a:t>	5 Jumping Jacks</a:t>
            </a:r>
          </a:p>
          <a:p>
            <a:r>
              <a:rPr lang="en-US" sz="2000" b="1" dirty="0" smtClean="0">
                <a:latin typeface="Century Gothic" charset="0"/>
                <a:ea typeface="Century Gothic" charset="0"/>
                <a:cs typeface="Century Gothic" charset="0"/>
              </a:rPr>
              <a:t>	5 Arm Circles</a:t>
            </a:r>
          </a:p>
          <a:p>
            <a:pPr marL="457200" indent="-457200">
              <a:buAutoNum type="arabicPeriod" startAt="2"/>
            </a:pPr>
            <a:r>
              <a:rPr lang="en-US" sz="2000" b="1" dirty="0" smtClean="0">
                <a:latin typeface="Century Gothic" charset="0"/>
                <a:ea typeface="Century Gothic" charset="0"/>
                <a:cs typeface="Century Gothic" charset="0"/>
              </a:rPr>
              <a:t>Muscular Strength</a:t>
            </a:r>
          </a:p>
          <a:p>
            <a:r>
              <a:rPr lang="en-US" sz="2000" b="1" dirty="0">
                <a:latin typeface="Century Gothic" charset="0"/>
                <a:ea typeface="Century Gothic" charset="0"/>
                <a:cs typeface="Century Gothic" charset="0"/>
              </a:rPr>
              <a:t>	5</a:t>
            </a:r>
            <a:r>
              <a:rPr lang="en-US" sz="2000" b="1" dirty="0" smtClean="0">
                <a:latin typeface="Century Gothic" charset="0"/>
                <a:ea typeface="Century Gothic" charset="0"/>
                <a:cs typeface="Century Gothic" charset="0"/>
              </a:rPr>
              <a:t> Leg Squats</a:t>
            </a:r>
          </a:p>
          <a:p>
            <a:r>
              <a:rPr lang="en-US" sz="2000" b="1" dirty="0">
                <a:latin typeface="Century Gothic" charset="0"/>
                <a:ea typeface="Century Gothic" charset="0"/>
                <a:cs typeface="Century Gothic" charset="0"/>
              </a:rPr>
              <a:t>	5</a:t>
            </a:r>
            <a:r>
              <a:rPr lang="en-US" sz="2000" b="1" dirty="0" smtClean="0">
                <a:latin typeface="Century Gothic" charset="0"/>
                <a:ea typeface="Century Gothic" charset="0"/>
                <a:cs typeface="Century Gothic" charset="0"/>
              </a:rPr>
              <a:t> Sit Ups</a:t>
            </a:r>
          </a:p>
          <a:p>
            <a:r>
              <a:rPr lang="en-US" sz="2000" b="1" dirty="0" smtClean="0">
                <a:latin typeface="Century Gothic" charset="0"/>
                <a:ea typeface="Century Gothic" charset="0"/>
                <a:cs typeface="Century Gothic" charset="0"/>
              </a:rPr>
              <a:t>3. Cardiovascular Endurance</a:t>
            </a:r>
          </a:p>
          <a:p>
            <a:r>
              <a:rPr lang="en-US" sz="2000" b="1" dirty="0">
                <a:latin typeface="Century Gothic" charset="0"/>
                <a:ea typeface="Century Gothic" charset="0"/>
                <a:cs typeface="Century Gothic" charset="0"/>
              </a:rPr>
              <a:t>	</a:t>
            </a:r>
            <a:r>
              <a:rPr lang="en-US" sz="2000" b="1" dirty="0" smtClean="0">
                <a:latin typeface="Century Gothic" charset="0"/>
                <a:ea typeface="Century Gothic" charset="0"/>
                <a:cs typeface="Century Gothic" charset="0"/>
              </a:rPr>
              <a:t>5 Jump Ropes in place</a:t>
            </a:r>
          </a:p>
          <a:p>
            <a:r>
              <a:rPr lang="en-US" sz="2000" b="1" dirty="0">
                <a:latin typeface="Century Gothic" charset="0"/>
                <a:ea typeface="Century Gothic" charset="0"/>
                <a:cs typeface="Century Gothic" charset="0"/>
              </a:rPr>
              <a:t>	</a:t>
            </a:r>
            <a:r>
              <a:rPr lang="en-US" sz="2000" b="1" dirty="0" smtClean="0">
                <a:latin typeface="Century Gothic" charset="0"/>
                <a:ea typeface="Century Gothic" charset="0"/>
                <a:cs typeface="Century Gothic" charset="0"/>
              </a:rPr>
              <a:t>5 Run In Place Movements</a:t>
            </a:r>
          </a:p>
          <a:p>
            <a:r>
              <a:rPr lang="en-US" sz="2000" b="1" dirty="0" smtClean="0">
                <a:latin typeface="Century Gothic" charset="0"/>
                <a:ea typeface="Century Gothic" charset="0"/>
                <a:cs typeface="Century Gothic" charset="0"/>
              </a:rPr>
              <a:t>4. Flexibility Cool-Down</a:t>
            </a:r>
          </a:p>
          <a:p>
            <a:r>
              <a:rPr lang="en-US" sz="2000" b="1" dirty="0">
                <a:latin typeface="Century Gothic" charset="0"/>
                <a:ea typeface="Century Gothic" charset="0"/>
                <a:cs typeface="Century Gothic" charset="0"/>
              </a:rPr>
              <a:t>	</a:t>
            </a:r>
            <a:r>
              <a:rPr lang="en-US" sz="2000" b="1" dirty="0" smtClean="0">
                <a:latin typeface="Century Gothic" charset="0"/>
                <a:ea typeface="Century Gothic" charset="0"/>
                <a:cs typeface="Century Gothic" charset="0"/>
              </a:rPr>
              <a:t>5 Torso Twist</a:t>
            </a:r>
          </a:p>
          <a:p>
            <a:r>
              <a:rPr lang="en-US" sz="2000" b="1" dirty="0">
                <a:latin typeface="Century Gothic" charset="0"/>
                <a:ea typeface="Century Gothic" charset="0"/>
                <a:cs typeface="Century Gothic" charset="0"/>
              </a:rPr>
              <a:t>	</a:t>
            </a:r>
            <a:r>
              <a:rPr lang="en-US" sz="2000" b="1" dirty="0" smtClean="0">
                <a:latin typeface="Century Gothic" charset="0"/>
                <a:ea typeface="Century Gothic" charset="0"/>
                <a:cs typeface="Century Gothic" charset="0"/>
              </a:rPr>
              <a:t>5 Knee To Chest</a:t>
            </a:r>
          </a:p>
          <a:p>
            <a:endParaRPr lang="en-US" sz="2000" b="1" dirty="0" smtClean="0">
              <a:latin typeface="Century Gothic" charset="0"/>
              <a:ea typeface="Century Gothic" charset="0"/>
              <a:cs typeface="Century Gothic" charset="0"/>
            </a:endParaRPr>
          </a:p>
          <a:p>
            <a:r>
              <a:rPr lang="en-US" sz="2000" b="1" dirty="0" smtClean="0">
                <a:latin typeface="Century Gothic" charset="0"/>
                <a:ea typeface="Century Gothic" charset="0"/>
                <a:cs typeface="Century Gothic" charset="0"/>
              </a:rPr>
              <a:t>Now, if you have a </a:t>
            </a:r>
            <a:r>
              <a:rPr lang="en-US" sz="2000" b="1" dirty="0" err="1" smtClean="0">
                <a:latin typeface="Century Gothic" charset="0"/>
                <a:ea typeface="Century Gothic" charset="0"/>
                <a:cs typeface="Century Gothic" charset="0"/>
              </a:rPr>
              <a:t>gmail</a:t>
            </a:r>
            <a:r>
              <a:rPr lang="en-US" sz="2000" b="1" dirty="0" smtClean="0">
                <a:latin typeface="Century Gothic" charset="0"/>
                <a:ea typeface="Century Gothic" charset="0"/>
                <a:cs typeface="Century Gothic" charset="0"/>
              </a:rPr>
              <a:t> account, log in to </a:t>
            </a:r>
            <a:r>
              <a:rPr lang="en-US" sz="2000" b="1" dirty="0" err="1" smtClean="0">
                <a:latin typeface="Century Gothic" charset="0"/>
                <a:ea typeface="Century Gothic" charset="0"/>
                <a:cs typeface="Century Gothic" charset="0"/>
              </a:rPr>
              <a:t>Youtube</a:t>
            </a:r>
            <a:r>
              <a:rPr lang="en-US" sz="2000" b="1" dirty="0" smtClean="0">
                <a:latin typeface="Century Gothic" charset="0"/>
                <a:ea typeface="Century Gothic" charset="0"/>
                <a:cs typeface="Century Gothic" charset="0"/>
              </a:rPr>
              <a:t> with your </a:t>
            </a:r>
            <a:r>
              <a:rPr lang="en-US" sz="2000" b="1" dirty="0" err="1" smtClean="0">
                <a:latin typeface="Century Gothic" charset="0"/>
                <a:ea typeface="Century Gothic" charset="0"/>
                <a:cs typeface="Century Gothic" charset="0"/>
              </a:rPr>
              <a:t>gmail</a:t>
            </a:r>
            <a:r>
              <a:rPr lang="en-US" sz="2000" b="1" dirty="0" smtClean="0">
                <a:latin typeface="Century Gothic" charset="0"/>
                <a:ea typeface="Century Gothic" charset="0"/>
                <a:cs typeface="Century Gothic" charset="0"/>
              </a:rPr>
              <a:t> account. Upload this video as UNLISTED. Once uploaded copy the link. </a:t>
            </a:r>
          </a:p>
          <a:p>
            <a:pPr marL="914400" lvl="1" indent="-457200">
              <a:buAutoNum type="arabicPeriod" startAt="2"/>
            </a:pPr>
            <a:endParaRPr lang="en-US" sz="100" b="1" dirty="0" smtClean="0">
              <a:latin typeface="Century Gothic" charset="0"/>
              <a:ea typeface="Century Gothic" charset="0"/>
              <a:cs typeface="Century Gothic" charset="0"/>
            </a:endParaRPr>
          </a:p>
          <a:p>
            <a:pPr marL="457200" indent="-457200" algn="ctr">
              <a:buAutoNum type="arabicPeriod"/>
            </a:pPr>
            <a:endParaRPr lang="en-US" sz="2000" b="1" dirty="0" smtClean="0">
              <a:latin typeface="Century Gothic" charset="0"/>
              <a:ea typeface="Century Gothic" charset="0"/>
              <a:cs typeface="Century Gothic" charset="0"/>
            </a:endParaRPr>
          </a:p>
          <a:p>
            <a:pPr marL="1371600" lvl="2" indent="-457200" algn="ctr">
              <a:buAutoNum type="arabicPeriod"/>
            </a:pPr>
            <a:endParaRPr lang="en-US" sz="100" b="1" dirty="0" smtClean="0">
              <a:latin typeface="Century Gothic" charset="0"/>
              <a:ea typeface="Century Gothic" charset="0"/>
              <a:cs typeface="Century Gothic" charset="0"/>
            </a:endParaRPr>
          </a:p>
          <a:p>
            <a:pPr marL="914400" lvl="1" indent="-457200" algn="ctr">
              <a:buAutoNum type="arabicPeriod"/>
            </a:pPr>
            <a:r>
              <a:rPr lang="en-US" sz="100" b="1" dirty="0" err="1" smtClean="0">
                <a:latin typeface="Century Gothic" charset="0"/>
                <a:ea typeface="Century Gothic" charset="0"/>
                <a:cs typeface="Century Gothic" charset="0"/>
              </a:rPr>
              <a:t>aaaa</a:t>
            </a:r>
            <a:endParaRPr lang="en-CA" sz="1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2507800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Assignment…..</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621792" y="1624906"/>
            <a:ext cx="11192256" cy="5105078"/>
          </a:xfrm>
        </p:spPr>
        <p:txBody>
          <a:bodyPr>
            <a:normAutofit fontScale="85000" lnSpcReduction="20000"/>
          </a:bodyPr>
          <a:lstStyle/>
          <a:p>
            <a:pPr marL="0" indent="0" algn="ctr">
              <a:spcAft>
                <a:spcPts val="1200"/>
              </a:spcAft>
              <a:buNone/>
            </a:pPr>
            <a:r>
              <a:rPr lang="en-CA" sz="3800" b="1" dirty="0" smtClean="0">
                <a:solidFill>
                  <a:schemeClr val="tx1">
                    <a:lumMod val="75000"/>
                    <a:lumOff val="25000"/>
                  </a:schemeClr>
                </a:solidFill>
                <a:latin typeface="Century Gothic" charset="0"/>
                <a:ea typeface="Century Gothic" charset="0"/>
                <a:cs typeface="Century Gothic" charset="0"/>
              </a:rPr>
              <a:t>Let’s turn in our assignment together!</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Copy the </a:t>
            </a:r>
            <a:r>
              <a:rPr lang="en-CA" sz="2700" b="1" dirty="0" err="1" smtClean="0">
                <a:solidFill>
                  <a:schemeClr val="tx1">
                    <a:lumMod val="75000"/>
                    <a:lumOff val="25000"/>
                  </a:schemeClr>
                </a:solidFill>
                <a:latin typeface="Century Gothic" charset="0"/>
                <a:ea typeface="Century Gothic" charset="0"/>
                <a:cs typeface="Century Gothic" charset="0"/>
              </a:rPr>
              <a:t>youtube</a:t>
            </a:r>
            <a:r>
              <a:rPr lang="en-CA" sz="2700" b="1" dirty="0" smtClean="0">
                <a:solidFill>
                  <a:schemeClr val="tx1">
                    <a:lumMod val="75000"/>
                    <a:lumOff val="25000"/>
                  </a:schemeClr>
                </a:solidFill>
                <a:latin typeface="Century Gothic" charset="0"/>
                <a:ea typeface="Century Gothic" charset="0"/>
                <a:cs typeface="Century Gothic" charset="0"/>
              </a:rPr>
              <a:t> link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a:t>
            </a:r>
            <a:r>
              <a:rPr lang="en-CA" sz="2700" b="1" dirty="0" smtClean="0">
                <a:solidFill>
                  <a:schemeClr val="tx1">
                    <a:lumMod val="75000"/>
                    <a:lumOff val="25000"/>
                  </a:schemeClr>
                </a:solidFill>
                <a:latin typeface="Century Gothic" charset="0"/>
                <a:ea typeface="Century Gothic" charset="0"/>
                <a:cs typeface="Century Gothic" charset="0"/>
                <a:hlinkClick r:id="rId3"/>
              </a:rPr>
              <a:t>www.flvs.net</a:t>
            </a:r>
            <a:r>
              <a:rPr lang="en-CA" sz="2700" b="1" dirty="0" smtClean="0">
                <a:solidFill>
                  <a:schemeClr val="tx1">
                    <a:lumMod val="75000"/>
                    <a:lumOff val="25000"/>
                  </a:schemeClr>
                </a:solidFill>
                <a:latin typeface="Century Gothic" charset="0"/>
                <a:ea typeface="Century Gothic" charset="0"/>
                <a:cs typeface="Century Gothic" charset="0"/>
              </a:rPr>
              <a:t> and log in (use student credentials to log in)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Go to gradebook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1.02 fitness assessment</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In the student comments paste (Ctrl +V) the link</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Put the checkmark in the box above the “Save for Later” blue button</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Click the blue “Submit for Grading” Button </a:t>
            </a:r>
          </a:p>
          <a:p>
            <a:pPr marL="514350" indent="-514350">
              <a:spcAft>
                <a:spcPts val="1200"/>
              </a:spcAft>
              <a:buFont typeface="+mj-lt"/>
              <a:buAutoNum type="arabicPeriod"/>
            </a:pPr>
            <a:r>
              <a:rPr lang="en-CA" sz="2700" b="1" dirty="0" smtClean="0">
                <a:solidFill>
                  <a:schemeClr val="tx1">
                    <a:lumMod val="75000"/>
                    <a:lumOff val="25000"/>
                  </a:schemeClr>
                </a:solidFill>
                <a:latin typeface="Century Gothic" charset="0"/>
                <a:ea typeface="Century Gothic" charset="0"/>
                <a:cs typeface="Century Gothic" charset="0"/>
              </a:rPr>
              <a:t>You should get a thank you for submitting message and the assignment should show blue in the gradebook</a:t>
            </a:r>
            <a:endParaRPr lang="en-CA" sz="31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011879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264127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sz="8800" b="1" dirty="0" smtClean="0">
                <a:solidFill>
                  <a:schemeClr val="tx1">
                    <a:lumMod val="75000"/>
                    <a:lumOff val="25000"/>
                  </a:schemeClr>
                </a:solidFill>
                <a:latin typeface="Century Gothic" charset="0"/>
                <a:ea typeface="Century Gothic" charset="0"/>
                <a:cs typeface="Century Gothic" charset="0"/>
              </a:rPr>
              <a:t>All Done!!!</a:t>
            </a:r>
            <a:br>
              <a:rPr lang="en-CA" sz="8800" b="1" dirty="0" smtClean="0">
                <a:solidFill>
                  <a:schemeClr val="tx1">
                    <a:lumMod val="75000"/>
                    <a:lumOff val="25000"/>
                  </a:schemeClr>
                </a:solidFill>
                <a:latin typeface="Century Gothic" charset="0"/>
                <a:ea typeface="Century Gothic" charset="0"/>
                <a:cs typeface="Century Gothic" charset="0"/>
              </a:rPr>
            </a:br>
            <a:r>
              <a:rPr lang="en-CA" sz="8800" b="1" dirty="0" smtClean="0">
                <a:solidFill>
                  <a:schemeClr val="tx1">
                    <a:lumMod val="75000"/>
                    <a:lumOff val="25000"/>
                  </a:schemeClr>
                </a:solidFill>
                <a:latin typeface="Century Gothic" charset="0"/>
                <a:ea typeface="Century Gothic" charset="0"/>
                <a:cs typeface="Century Gothic" charset="0"/>
              </a:rPr>
              <a:t>Together We Can!</a:t>
            </a:r>
            <a:endParaRPr lang="en-CA" sz="8800"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11" name="Picture 10" descr="Сведочанства на мој начин | Физика у Бранку"/>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86" y="3569294"/>
            <a:ext cx="2959428" cy="2543829"/>
          </a:xfrm>
          <a:prstGeom prst="rect">
            <a:avLst/>
          </a:prstGeom>
        </p:spPr>
      </p:pic>
    </p:spTree>
    <p:extLst>
      <p:ext uri="{BB962C8B-B14F-4D97-AF65-F5344CB8AC3E}">
        <p14:creationId xmlns:p14="http://schemas.microsoft.com/office/powerpoint/2010/main" val="1951729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learn/review: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fontScale="92500" lnSpcReduction="10000"/>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r>
              <a:rPr lang="en-US" dirty="0"/>
              <a:t>analyze my current physical fitness level and develop strategies to make improvements</a:t>
            </a:r>
          </a:p>
          <a:p>
            <a:r>
              <a:rPr lang="en-US" dirty="0"/>
              <a:t>develop a plan to ensure I get a minimum of 60 minutes a day of physical activity</a:t>
            </a:r>
          </a:p>
          <a:p>
            <a:r>
              <a:rPr lang="en-US" dirty="0"/>
              <a:t>identify ways to enhance physical fitness performance</a:t>
            </a:r>
          </a:p>
          <a:p>
            <a:r>
              <a:rPr lang="en-US" dirty="0"/>
              <a:t>identify the health-related fitness components, and identify an appropriate exercise for each component</a:t>
            </a: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6714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70935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73326"/>
            <a:ext cx="12192000" cy="757118"/>
          </a:xfrm>
        </p:spPr>
        <p:txBody>
          <a:bodyPr>
            <a:normAutofit fontScale="90000"/>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rgbClr val="0070C0"/>
                </a:solidFill>
                <a:latin typeface="Century Gothic" charset="0"/>
                <a:ea typeface="Century Gothic" charset="0"/>
                <a:cs typeface="Century Gothic" charset="0"/>
              </a:rPr>
              <a:t>Bye See You Next Week At Our Regularly Scheduled Time!</a:t>
            </a:r>
            <a:endParaRPr lang="en-CA" b="1" dirty="0">
              <a:solidFill>
                <a:srgbClr val="0070C0"/>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899637"/>
            <a:ext cx="10678297" cy="4900585"/>
          </a:xfrm>
        </p:spPr>
        <p:txBody>
          <a:bodyPr>
            <a:normAutofit fontScale="92500" lnSpcReduction="10000"/>
          </a:bodyPr>
          <a:lstStyle/>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Next week we will be discussing Locomotor Movement!! </a:t>
            </a:r>
          </a:p>
          <a:p>
            <a:pPr marL="0" indent="0" algn="ctr">
              <a:spcAft>
                <a:spcPts val="1200"/>
              </a:spcAft>
              <a:buNone/>
            </a:pPr>
            <a:r>
              <a:rPr lang="en-CA" sz="2700" b="1" dirty="0" smtClean="0">
                <a:solidFill>
                  <a:schemeClr val="tx1">
                    <a:lumMod val="75000"/>
                    <a:lumOff val="25000"/>
                  </a:schemeClr>
                </a:solidFill>
                <a:latin typeface="Century Gothic" charset="0"/>
                <a:ea typeface="Century Gothic" charset="0"/>
                <a:cs typeface="Century Gothic" charset="0"/>
              </a:rPr>
              <a:t>Be Prepared To Get Fit With Us!!!</a:t>
            </a:r>
          </a:p>
          <a:p>
            <a:pPr marL="0" indent="0">
              <a:spcAft>
                <a:spcPts val="1200"/>
              </a:spcAft>
              <a:buNone/>
            </a:pPr>
            <a:r>
              <a:rPr lang="en-CA" sz="2700" dirty="0" smtClean="0">
                <a:solidFill>
                  <a:srgbClr val="00B050"/>
                </a:solidFill>
                <a:latin typeface="Century Gothic" charset="0"/>
                <a:ea typeface="Century Gothic" charset="0"/>
                <a:cs typeface="Century Gothic" charset="0"/>
              </a:rPr>
              <a:t>K-   </a:t>
            </a:r>
            <a:r>
              <a:rPr lang="en-US" dirty="0" smtClean="0">
                <a:solidFill>
                  <a:srgbClr val="00B050"/>
                </a:solidFill>
              </a:rPr>
              <a:t>9:30-10:00 </a:t>
            </a:r>
            <a:r>
              <a:rPr lang="en-US" dirty="0">
                <a:solidFill>
                  <a:srgbClr val="00B05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1</a:t>
            </a:r>
            <a:r>
              <a:rPr lang="en-CA" sz="2700" baseline="30000" dirty="0" smtClean="0">
                <a:solidFill>
                  <a:schemeClr val="tx1">
                    <a:lumMod val="75000"/>
                    <a:lumOff val="25000"/>
                  </a:schemeClr>
                </a:solidFill>
                <a:latin typeface="Century Gothic" charset="0"/>
                <a:ea typeface="Century Gothic" charset="0"/>
                <a:cs typeface="Century Gothic" charset="0"/>
              </a:rPr>
              <a:t>st</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11:15-11:45 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00B0F0"/>
                </a:solidFill>
                <a:latin typeface="Century Gothic" charset="0"/>
                <a:ea typeface="Century Gothic" charset="0"/>
                <a:cs typeface="Century Gothic" charset="0"/>
              </a:rPr>
              <a:t>2</a:t>
            </a:r>
            <a:r>
              <a:rPr lang="en-CA" sz="2700" baseline="30000" dirty="0" smtClean="0">
                <a:solidFill>
                  <a:srgbClr val="00B0F0"/>
                </a:solidFill>
                <a:latin typeface="Century Gothic" charset="0"/>
                <a:ea typeface="Century Gothic" charset="0"/>
                <a:cs typeface="Century Gothic" charset="0"/>
              </a:rPr>
              <a:t>nd</a:t>
            </a:r>
            <a:r>
              <a:rPr lang="en-CA" sz="2700" dirty="0" smtClean="0">
                <a:solidFill>
                  <a:srgbClr val="00B0F0"/>
                </a:solidFill>
                <a:latin typeface="Century Gothic" charset="0"/>
                <a:ea typeface="Century Gothic" charset="0"/>
                <a:cs typeface="Century Gothic" charset="0"/>
              </a:rPr>
              <a:t>- </a:t>
            </a:r>
            <a:r>
              <a:rPr lang="en-US" dirty="0" smtClean="0">
                <a:solidFill>
                  <a:srgbClr val="00B0F0"/>
                </a:solidFill>
              </a:rPr>
              <a:t>10:15-10:45 </a:t>
            </a:r>
            <a:r>
              <a:rPr lang="en-US" dirty="0">
                <a:solidFill>
                  <a:srgbClr val="00B0F0"/>
                </a:solidFill>
              </a:rPr>
              <a:t>PE</a:t>
            </a: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3</a:t>
            </a:r>
            <a:r>
              <a:rPr lang="en-CA" sz="2700" baseline="30000" dirty="0" smtClean="0">
                <a:solidFill>
                  <a:schemeClr val="tx1">
                    <a:lumMod val="75000"/>
                    <a:lumOff val="25000"/>
                  </a:schemeClr>
                </a:solidFill>
                <a:latin typeface="Century Gothic" charset="0"/>
                <a:ea typeface="Century Gothic" charset="0"/>
                <a:cs typeface="Century Gothic" charset="0"/>
              </a:rPr>
              <a:t>rd</a:t>
            </a:r>
            <a:r>
              <a:rPr lang="en-CA" sz="2700" dirty="0" smtClean="0">
                <a:solidFill>
                  <a:schemeClr val="tx1">
                    <a:lumMod val="75000"/>
                    <a:lumOff val="25000"/>
                  </a:schemeClr>
                </a:solidFill>
                <a:latin typeface="Century Gothic" charset="0"/>
                <a:ea typeface="Century Gothic" charset="0"/>
                <a:cs typeface="Century Gothic" charset="0"/>
              </a:rPr>
              <a:t>-  1</a:t>
            </a:r>
            <a:r>
              <a:rPr lang="en-US" dirty="0" smtClean="0"/>
              <a:t>:00-1:30 </a:t>
            </a:r>
            <a:r>
              <a:rPr lang="en-US" dirty="0"/>
              <a:t>PE</a:t>
            </a:r>
            <a:endParaRPr lang="en-CA" sz="2700" dirty="0" smtClean="0">
              <a:solidFill>
                <a:schemeClr val="tx1">
                  <a:lumMod val="75000"/>
                  <a:lumOff val="25000"/>
                </a:schemeClr>
              </a:solidFill>
              <a:latin typeface="Century Gothic" charset="0"/>
              <a:ea typeface="Century Gothic" charset="0"/>
              <a:cs typeface="Century Gothic" charset="0"/>
            </a:endParaRPr>
          </a:p>
          <a:p>
            <a:pPr marL="0" indent="0">
              <a:spcAft>
                <a:spcPts val="1200"/>
              </a:spcAft>
              <a:buNone/>
            </a:pPr>
            <a:r>
              <a:rPr lang="en-CA" sz="2700" dirty="0" smtClean="0">
                <a:solidFill>
                  <a:srgbClr val="FF0000"/>
                </a:solidFill>
                <a:latin typeface="Century Gothic" charset="0"/>
                <a:ea typeface="Century Gothic" charset="0"/>
                <a:cs typeface="Century Gothic" charset="0"/>
              </a:rPr>
              <a:t>4</a:t>
            </a:r>
            <a:r>
              <a:rPr lang="en-CA" sz="2700" baseline="30000" dirty="0" smtClean="0">
                <a:solidFill>
                  <a:srgbClr val="FF0000"/>
                </a:solidFill>
                <a:latin typeface="Century Gothic" charset="0"/>
                <a:ea typeface="Century Gothic" charset="0"/>
                <a:cs typeface="Century Gothic" charset="0"/>
              </a:rPr>
              <a:t>th</a:t>
            </a:r>
            <a:r>
              <a:rPr lang="en-CA" sz="2700" dirty="0" smtClean="0">
                <a:solidFill>
                  <a:srgbClr val="FF0000"/>
                </a:solidFill>
                <a:latin typeface="Century Gothic" charset="0"/>
                <a:ea typeface="Century Gothic" charset="0"/>
                <a:cs typeface="Century Gothic" charset="0"/>
              </a:rPr>
              <a:t>-  </a:t>
            </a:r>
            <a:r>
              <a:rPr lang="en-US" dirty="0">
                <a:solidFill>
                  <a:srgbClr val="FF0000"/>
                </a:solidFill>
              </a:rPr>
              <a:t>1:45-2:15 PE</a:t>
            </a:r>
            <a:endParaRPr lang="en-CA" sz="2700" dirty="0" smtClean="0">
              <a:solidFill>
                <a:srgbClr val="FF0000"/>
              </a:solidFill>
              <a:latin typeface="Century Gothic" charset="0"/>
              <a:ea typeface="Century Gothic" charset="0"/>
              <a:cs typeface="Century Gothic" charset="0"/>
            </a:endParaRPr>
          </a:p>
          <a:p>
            <a:pPr marL="0" indent="0">
              <a:spcAft>
                <a:spcPts val="1200"/>
              </a:spcAft>
              <a:buNone/>
            </a:pPr>
            <a:r>
              <a:rPr lang="en-CA" sz="2700" dirty="0" smtClean="0">
                <a:solidFill>
                  <a:schemeClr val="tx1">
                    <a:lumMod val="75000"/>
                    <a:lumOff val="25000"/>
                  </a:schemeClr>
                </a:solidFill>
                <a:latin typeface="Century Gothic" charset="0"/>
                <a:ea typeface="Century Gothic" charset="0"/>
                <a:cs typeface="Century Gothic" charset="0"/>
              </a:rPr>
              <a:t>5</a:t>
            </a:r>
            <a:r>
              <a:rPr lang="en-CA" sz="2700" baseline="30000" dirty="0" smtClean="0">
                <a:solidFill>
                  <a:schemeClr val="tx1">
                    <a:lumMod val="75000"/>
                    <a:lumOff val="25000"/>
                  </a:schemeClr>
                </a:solidFill>
                <a:latin typeface="Century Gothic" charset="0"/>
                <a:ea typeface="Century Gothic" charset="0"/>
                <a:cs typeface="Century Gothic" charset="0"/>
              </a:rPr>
              <a:t>th</a:t>
            </a:r>
            <a:r>
              <a:rPr lang="en-CA" sz="2700" dirty="0" smtClean="0">
                <a:solidFill>
                  <a:schemeClr val="tx1">
                    <a:lumMod val="75000"/>
                    <a:lumOff val="25000"/>
                  </a:schemeClr>
                </a:solidFill>
                <a:latin typeface="Century Gothic" charset="0"/>
                <a:ea typeface="Century Gothic" charset="0"/>
                <a:cs typeface="Century Gothic" charset="0"/>
              </a:rPr>
              <a:t>-  </a:t>
            </a:r>
            <a:r>
              <a:rPr lang="en-US" dirty="0"/>
              <a:t>2:30-3:00 PE</a:t>
            </a:r>
            <a:endParaRPr lang="en-CA" sz="2700" dirty="0" smtClean="0">
              <a:solidFill>
                <a:schemeClr val="tx1">
                  <a:lumMod val="75000"/>
                  <a:lumOff val="25000"/>
                </a:schemeClr>
              </a:solidFill>
              <a:latin typeface="Century Gothic" charset="0"/>
              <a:ea typeface="Century Gothic" charset="0"/>
              <a:cs typeface="Century Gothic" charset="0"/>
            </a:endParaRPr>
          </a:p>
          <a:p>
            <a:pPr>
              <a:spcBef>
                <a:spcPts val="600"/>
              </a:spcBef>
              <a:spcAft>
                <a:spcPts val="600"/>
              </a:spcAft>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416" y="3690937"/>
            <a:ext cx="4864608" cy="2779097"/>
          </a:xfrm>
          <a:prstGeom prst="rect">
            <a:avLst/>
          </a:prstGeom>
        </p:spPr>
      </p:pic>
      <p:sp>
        <p:nvSpPr>
          <p:cNvPr id="9" name="Rectangle 8"/>
          <p:cNvSpPr/>
          <p:nvPr/>
        </p:nvSpPr>
        <p:spPr>
          <a:xfrm>
            <a:off x="5766816" y="2842439"/>
            <a:ext cx="6144768" cy="646331"/>
          </a:xfrm>
          <a:prstGeom prst="rect">
            <a:avLst/>
          </a:prstGeom>
          <a:noFill/>
        </p:spPr>
        <p:txBody>
          <a:bodyPr wrap="square" lIns="91440" tIns="45720" rIns="91440" bIns="45720">
            <a:spAutoFit/>
          </a:bodyPr>
          <a:lstStyle/>
          <a:p>
            <a:pPr algn="ctr"/>
            <a:r>
              <a:rPr lang="en-US" dirty="0" smtClean="0">
                <a:ln w="0"/>
                <a:solidFill>
                  <a:srgbClr val="FF0000"/>
                </a:solidFill>
                <a:effectLst>
                  <a:outerShdw blurRad="38100" dist="19050" dir="2700000" algn="tl" rotWithShape="0">
                    <a:schemeClr val="dk1">
                      <a:alpha val="40000"/>
                    </a:schemeClr>
                  </a:outerShdw>
                </a:effectLst>
              </a:rPr>
              <a:t>Don’t Forget To Join….. By clicking on the remind link for your class on the class announcement page!</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9614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8" y="1802962"/>
            <a:ext cx="8795240" cy="4024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b="1" dirty="0" smtClean="0">
                <a:latin typeface="Century Gothic" charset="0"/>
                <a:ea typeface="Century Gothic" charset="0"/>
                <a:cs typeface="Century Gothic" charset="0"/>
              </a:rPr>
              <a:t>Fitness Assessment….</a:t>
            </a:r>
          </a:p>
          <a:p>
            <a:pPr algn="ctr"/>
            <a:endParaRPr lang="en-CA" sz="3800" b="1" dirty="0" smtClean="0">
              <a:latin typeface="Century Gothic" charset="0"/>
              <a:ea typeface="Century Gothic" charset="0"/>
              <a:cs typeface="Century Gothic" charset="0"/>
            </a:endParaRPr>
          </a:p>
          <a:p>
            <a:pPr algn="ctr"/>
            <a:r>
              <a:rPr lang="en-US" sz="3500" dirty="0">
                <a:latin typeface="Bahnschrift Condensed" panose="020B0502040204020203" pitchFamily="34" charset="0"/>
              </a:rPr>
              <a:t>“Warm it up and work it out. Test your flexibility and show your strength. Try exercises from each fitness component and see which you like best. Engage your arms, core, and legs, and your whole body will feel great</a:t>
            </a:r>
            <a:r>
              <a:rPr lang="en-US" sz="3500" dirty="0" smtClean="0">
                <a:latin typeface="Bahnschrift Condensed" panose="020B0502040204020203" pitchFamily="34" charset="0"/>
              </a:rPr>
              <a:t>.”</a:t>
            </a:r>
            <a:endParaRPr lang="en-CA" sz="3500" dirty="0" smtClean="0">
              <a:latin typeface="Bahnschrift Condensed" panose="020B0502040204020203" pitchFamily="34"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4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a:t>
            </a:r>
            <a:r>
              <a:rPr lang="en-CA" dirty="0" smtClean="0">
                <a:solidFill>
                  <a:schemeClr val="tx1">
                    <a:lumMod val="75000"/>
                    <a:lumOff val="25000"/>
                  </a:schemeClr>
                </a:solidFill>
                <a:latin typeface="Century Gothic" charset="0"/>
                <a:ea typeface="Century Gothic" charset="0"/>
                <a:cs typeface="Century Gothic" charset="0"/>
              </a:rPr>
              <a:t> Today we will learn/review: </a:t>
            </a:r>
            <a:endParaRPr lang="en-CA" dirty="0">
              <a:solidFill>
                <a:schemeClr val="tx1">
                  <a:lumMod val="75000"/>
                  <a:lumOff val="25000"/>
                </a:schemeClr>
              </a:solidFill>
              <a:latin typeface="Century Gothic" charset="0"/>
              <a:ea typeface="Century Gothic" charset="0"/>
              <a:cs typeface="Century Gothic" charset="0"/>
            </a:endParaRPr>
          </a:p>
        </p:txBody>
      </p:sp>
      <p:sp>
        <p:nvSpPr>
          <p:cNvPr id="5" name="Content Placeholder 2"/>
          <p:cNvSpPr>
            <a:spLocks noGrp="1"/>
          </p:cNvSpPr>
          <p:nvPr>
            <p:ph idx="1"/>
          </p:nvPr>
        </p:nvSpPr>
        <p:spPr>
          <a:xfrm>
            <a:off x="838200" y="1624907"/>
            <a:ext cx="10989365" cy="3394354"/>
          </a:xfrm>
        </p:spPr>
        <p:txBody>
          <a:bodyPr>
            <a:normAutofit fontScale="92500" lnSpcReduction="10000"/>
          </a:bodyPr>
          <a:lstStyle/>
          <a:p>
            <a:pPr marL="0" indent="0">
              <a:spcAft>
                <a:spcPts val="1200"/>
              </a:spcAft>
              <a:buNone/>
            </a:pPr>
            <a:r>
              <a:rPr lang="en-CA" sz="2700" dirty="0">
                <a:solidFill>
                  <a:schemeClr val="tx1">
                    <a:lumMod val="75000"/>
                    <a:lumOff val="25000"/>
                  </a:schemeClr>
                </a:solidFill>
                <a:latin typeface="Century Gothic" charset="0"/>
                <a:ea typeface="Century Gothic" charset="0"/>
                <a:cs typeface="Century Gothic" charset="0"/>
              </a:rPr>
              <a:t>I can </a:t>
            </a:r>
          </a:p>
          <a:p>
            <a:r>
              <a:rPr lang="en-US" dirty="0"/>
              <a:t>analyze my current physical fitness level and develop strategies to make improvements</a:t>
            </a:r>
          </a:p>
          <a:p>
            <a:r>
              <a:rPr lang="en-US" dirty="0"/>
              <a:t>develop a plan to ensure I get a minimum of 60 minutes a day of physical activity</a:t>
            </a:r>
          </a:p>
          <a:p>
            <a:r>
              <a:rPr lang="en-US" dirty="0"/>
              <a:t>identify ways to enhance physical fitness performance</a:t>
            </a:r>
          </a:p>
          <a:p>
            <a:r>
              <a:rPr lang="en-US" dirty="0"/>
              <a:t>identify the health-related fitness components, and identify an appropriate exercise for each component</a:t>
            </a: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297201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pPr algn="ctr"/>
            <a:r>
              <a:rPr lang="en-CA" dirty="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Rate My Self Lesson Check In</a:t>
            </a:r>
            <a:endParaRPr lang="en-CA" b="1"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graphicFrame>
        <p:nvGraphicFramePr>
          <p:cNvPr id="3" name="Content Placeholder 2"/>
          <p:cNvGraphicFramePr>
            <a:graphicFrameLocks noGrp="1"/>
          </p:cNvGraphicFramePr>
          <p:nvPr>
            <p:ph idx="1"/>
            <p:extLst/>
          </p:nvPr>
        </p:nvGraphicFramePr>
        <p:xfrm>
          <a:off x="838200" y="2338243"/>
          <a:ext cx="10515600" cy="329692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219871817"/>
                    </a:ext>
                  </a:extLst>
                </a:gridCol>
                <a:gridCol w="2628900">
                  <a:extLst>
                    <a:ext uri="{9D8B030D-6E8A-4147-A177-3AD203B41FA5}">
                      <a16:colId xmlns:a16="http://schemas.microsoft.com/office/drawing/2014/main" val="137156775"/>
                    </a:ext>
                  </a:extLst>
                </a:gridCol>
                <a:gridCol w="2628900">
                  <a:extLst>
                    <a:ext uri="{9D8B030D-6E8A-4147-A177-3AD203B41FA5}">
                      <a16:colId xmlns:a16="http://schemas.microsoft.com/office/drawing/2014/main" val="3025719431"/>
                    </a:ext>
                  </a:extLst>
                </a:gridCol>
                <a:gridCol w="2628900">
                  <a:extLst>
                    <a:ext uri="{9D8B030D-6E8A-4147-A177-3AD203B41FA5}">
                      <a16:colId xmlns:a16="http://schemas.microsoft.com/office/drawing/2014/main" val="3027198502"/>
                    </a:ext>
                  </a:extLst>
                </a:gridCol>
              </a:tblGrid>
              <a:tr h="370840">
                <a:tc>
                  <a:txBody>
                    <a:bodyPr/>
                    <a:lstStyle/>
                    <a:p>
                      <a:pPr algn="ctr"/>
                      <a:r>
                        <a:rPr lang="en-US" b="1" dirty="0" smtClean="0"/>
                        <a:t> I</a:t>
                      </a:r>
                      <a:r>
                        <a:rPr lang="en-US" b="1" baseline="0" dirty="0" smtClean="0"/>
                        <a:t> AM A 1</a:t>
                      </a:r>
                      <a:endParaRPr lang="en-US" b="1" dirty="0"/>
                    </a:p>
                  </a:txBody>
                  <a:tcPr/>
                </a:tc>
                <a:tc>
                  <a:txBody>
                    <a:bodyPr/>
                    <a:lstStyle/>
                    <a:p>
                      <a:pPr algn="ctr"/>
                      <a:r>
                        <a:rPr lang="en-US" b="1" dirty="0" smtClean="0"/>
                        <a:t>I AM</a:t>
                      </a:r>
                      <a:r>
                        <a:rPr lang="en-US" b="1" baseline="0" dirty="0" smtClean="0"/>
                        <a:t> A 2</a:t>
                      </a:r>
                      <a:endParaRPr lang="en-US" b="1" dirty="0"/>
                    </a:p>
                  </a:txBody>
                  <a:tcPr/>
                </a:tc>
                <a:tc>
                  <a:txBody>
                    <a:bodyPr/>
                    <a:lstStyle/>
                    <a:p>
                      <a:pPr algn="ctr"/>
                      <a:r>
                        <a:rPr lang="en-US" b="1" dirty="0" smtClean="0"/>
                        <a:t>I AM A 3</a:t>
                      </a:r>
                      <a:endParaRPr lang="en-US" b="1" dirty="0"/>
                    </a:p>
                  </a:txBody>
                  <a:tcPr/>
                </a:tc>
                <a:tc>
                  <a:txBody>
                    <a:bodyPr/>
                    <a:lstStyle/>
                    <a:p>
                      <a:pPr algn="ctr"/>
                      <a:r>
                        <a:rPr lang="en-US" b="1" dirty="0" smtClean="0"/>
                        <a:t>I AM A 4</a:t>
                      </a:r>
                      <a:endParaRPr lang="en-US" b="1" dirty="0"/>
                    </a:p>
                  </a:txBody>
                  <a:tcPr/>
                </a:tc>
                <a:extLst>
                  <a:ext uri="{0D108BD9-81ED-4DB2-BD59-A6C34878D82A}">
                    <a16:rowId xmlns:a16="http://schemas.microsoft.com/office/drawing/2014/main" val="2638628824"/>
                  </a:ext>
                </a:extLst>
              </a:tr>
              <a:tr h="370840">
                <a:tc>
                  <a:txBody>
                    <a:bodyPr/>
                    <a:lstStyle/>
                    <a:p>
                      <a:pPr algn="ctr"/>
                      <a:r>
                        <a:rPr lang="en-US" b="1" dirty="0" smtClean="0"/>
                        <a:t>I don’t</a:t>
                      </a:r>
                      <a:r>
                        <a:rPr lang="en-US" b="1" baseline="0" dirty="0" smtClean="0"/>
                        <a:t> understand much about being fit!</a:t>
                      </a:r>
                      <a:endParaRPr lang="en-US" b="1" dirty="0"/>
                    </a:p>
                  </a:txBody>
                  <a:tcPr/>
                </a:tc>
                <a:tc>
                  <a:txBody>
                    <a:bodyPr/>
                    <a:lstStyle/>
                    <a:p>
                      <a:pPr algn="ctr"/>
                      <a:r>
                        <a:rPr lang="en-US" b="1" dirty="0" smtClean="0"/>
                        <a:t>I understand</a:t>
                      </a:r>
                      <a:r>
                        <a:rPr lang="en-US" b="1" baseline="0" dirty="0" smtClean="0"/>
                        <a:t> the concept of being fit a little bit, but I need more help!</a:t>
                      </a:r>
                      <a:endParaRPr lang="en-US" b="1" dirty="0"/>
                    </a:p>
                  </a:txBody>
                  <a:tcPr/>
                </a:tc>
                <a:tc>
                  <a:txBody>
                    <a:bodyPr/>
                    <a:lstStyle/>
                    <a:p>
                      <a:pPr algn="ctr"/>
                      <a:r>
                        <a:rPr lang="en-US" b="1" dirty="0" smtClean="0"/>
                        <a:t>I understand how to practice being</a:t>
                      </a:r>
                      <a:r>
                        <a:rPr lang="en-US" b="1" baseline="0" dirty="0" smtClean="0"/>
                        <a:t> fit and understand why being fit is important!</a:t>
                      </a:r>
                      <a:endParaRPr lang="en-US" b="1" dirty="0"/>
                    </a:p>
                  </a:txBody>
                  <a:tcPr/>
                </a:tc>
                <a:tc>
                  <a:txBody>
                    <a:bodyPr/>
                    <a:lstStyle/>
                    <a:p>
                      <a:pPr algn="ctr"/>
                      <a:r>
                        <a:rPr lang="en-US" b="1" dirty="0" smtClean="0"/>
                        <a:t>I understand how to practice safety</a:t>
                      </a:r>
                      <a:r>
                        <a:rPr lang="en-US" b="1" baseline="0" dirty="0" smtClean="0"/>
                        <a:t> and being fit all while having fun! </a:t>
                      </a:r>
                      <a:endParaRPr lang="en-US" b="1" dirty="0"/>
                    </a:p>
                  </a:txBody>
                  <a:tcPr/>
                </a:tc>
                <a:extLst>
                  <a:ext uri="{0D108BD9-81ED-4DB2-BD59-A6C34878D82A}">
                    <a16:rowId xmlns:a16="http://schemas.microsoft.com/office/drawing/2014/main" val="1585061056"/>
                  </a:ext>
                </a:extLst>
              </a:tr>
              <a:tr h="370840">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705966527"/>
                  </a:ext>
                </a:extLst>
              </a:tr>
            </a:tbl>
          </a:graphicData>
        </a:graphic>
      </p:graphicFrame>
      <p:pic>
        <p:nvPicPr>
          <p:cNvPr id="10" name="Picture 9" descr="Herchel's Blog Spot: June 20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635" y="4086223"/>
            <a:ext cx="1364674" cy="1364674"/>
          </a:xfrm>
          <a:prstGeom prst="rect">
            <a:avLst/>
          </a:prstGeom>
        </p:spPr>
      </p:pic>
      <p:pic>
        <p:nvPicPr>
          <p:cNvPr id="11" name="Picture 10" descr="Сведочанства на мој начин | Физика у Бранку"/>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827" y="4055190"/>
            <a:ext cx="1505944" cy="1294461"/>
          </a:xfrm>
          <a:prstGeom prst="rect">
            <a:avLst/>
          </a:prstGeom>
        </p:spPr>
      </p:pic>
      <p:pic>
        <p:nvPicPr>
          <p:cNvPr id="12" name="Picture 11" descr="File:054-worried-face.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5063" y="3948545"/>
            <a:ext cx="1600726" cy="1600726"/>
          </a:xfrm>
          <a:prstGeom prst="rect">
            <a:avLst/>
          </a:prstGeom>
        </p:spPr>
      </p:pic>
      <p:pic>
        <p:nvPicPr>
          <p:cNvPr id="13" name="Picture 12" descr="message in a bottle, missed connections | The Honking Goos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5201" y="3969795"/>
            <a:ext cx="1389824" cy="1573479"/>
          </a:xfrm>
          <a:prstGeom prst="rect">
            <a:avLst/>
          </a:prstGeom>
        </p:spPr>
      </p:pic>
      <p:sp>
        <p:nvSpPr>
          <p:cNvPr id="14" name="Title 1"/>
          <p:cNvSpPr txBox="1">
            <a:spLocks/>
          </p:cNvSpPr>
          <p:nvPr/>
        </p:nvSpPr>
        <p:spPr>
          <a:xfrm>
            <a:off x="-13854" y="1566053"/>
            <a:ext cx="12192000" cy="75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smtClean="0">
                <a:solidFill>
                  <a:schemeClr val="tx1">
                    <a:lumMod val="75000"/>
                    <a:lumOff val="25000"/>
                  </a:schemeClr>
                </a:solidFill>
                <a:latin typeface="Century Gothic" charset="0"/>
                <a:ea typeface="Century Gothic" charset="0"/>
                <a:cs typeface="Century Gothic" charset="0"/>
              </a:rPr>
              <a:t>	</a:t>
            </a:r>
            <a:r>
              <a:rPr lang="en-CA" b="1" dirty="0" smtClean="0">
                <a:solidFill>
                  <a:schemeClr val="tx1">
                    <a:lumMod val="75000"/>
                    <a:lumOff val="25000"/>
                  </a:schemeClr>
                </a:solidFill>
                <a:latin typeface="Century Gothic" charset="0"/>
                <a:ea typeface="Century Gothic" charset="0"/>
                <a:cs typeface="Century Gothic" charset="0"/>
              </a:rPr>
              <a:t>What Do You Know About Being Fit?</a:t>
            </a:r>
            <a:endParaRPr lang="en-CA" b="1"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35486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04051"/>
            <a:ext cx="12192000" cy="757118"/>
          </a:xfrm>
        </p:spPr>
        <p:txBody>
          <a:bodyPr/>
          <a:lstStyle/>
          <a:p>
            <a:r>
              <a:rPr lang="en-CA" dirty="0">
                <a:solidFill>
                  <a:schemeClr val="tx1">
                    <a:lumMod val="75000"/>
                    <a:lumOff val="25000"/>
                  </a:schemeClr>
                </a:solidFill>
                <a:latin typeface="Century Gothic" charset="0"/>
                <a:ea typeface="Century Gothic" charset="0"/>
                <a:cs typeface="Century Gothic" charset="0"/>
              </a:rPr>
              <a:t>	5</a:t>
            </a:r>
            <a:r>
              <a:rPr lang="en-CA" baseline="30000" dirty="0" smtClean="0">
                <a:solidFill>
                  <a:schemeClr val="tx1">
                    <a:lumMod val="75000"/>
                    <a:lumOff val="25000"/>
                  </a:schemeClr>
                </a:solidFill>
                <a:latin typeface="Century Gothic" charset="0"/>
                <a:ea typeface="Century Gothic" charset="0"/>
                <a:cs typeface="Century Gothic" charset="0"/>
              </a:rPr>
              <a:t>th</a:t>
            </a:r>
            <a:r>
              <a:rPr lang="en-CA" dirty="0" smtClean="0">
                <a:solidFill>
                  <a:schemeClr val="tx1">
                    <a:lumMod val="75000"/>
                    <a:lumOff val="25000"/>
                  </a:schemeClr>
                </a:solidFill>
                <a:latin typeface="Century Gothic" charset="0"/>
                <a:ea typeface="Century Gothic" charset="0"/>
                <a:cs typeface="Century Gothic" charset="0"/>
              </a:rPr>
              <a:t> Grade Grade </a:t>
            </a:r>
            <a:r>
              <a:rPr lang="en-CA" dirty="0">
                <a:solidFill>
                  <a:schemeClr val="tx1">
                    <a:lumMod val="75000"/>
                    <a:lumOff val="25000"/>
                  </a:schemeClr>
                </a:solidFill>
                <a:latin typeface="Century Gothic" charset="0"/>
                <a:ea typeface="Century Gothic" charset="0"/>
                <a:cs typeface="Century Gothic" charset="0"/>
              </a:rPr>
              <a:t>Standards</a:t>
            </a:r>
          </a:p>
        </p:txBody>
      </p:sp>
      <p:sp>
        <p:nvSpPr>
          <p:cNvPr id="5" name="Content Placeholder 2"/>
          <p:cNvSpPr>
            <a:spLocks noGrp="1"/>
          </p:cNvSpPr>
          <p:nvPr>
            <p:ph idx="1"/>
          </p:nvPr>
        </p:nvSpPr>
        <p:spPr>
          <a:xfrm>
            <a:off x="352540" y="1626801"/>
            <a:ext cx="11353800" cy="1908879"/>
          </a:xfrm>
        </p:spPr>
        <p:txBody>
          <a:bodyPr>
            <a:normAutofit/>
          </a:bodyPr>
          <a:lstStyle/>
          <a:p>
            <a:r>
              <a:rPr lang="en-CA" sz="1800" b="1" dirty="0">
                <a:latin typeface="Century Gothic" panose="020B0502020202020204" pitchFamily="34" charset="0"/>
              </a:rPr>
              <a:t>PE.4.C.2.7</a:t>
            </a:r>
            <a:r>
              <a:rPr lang="en-CA" sz="1800" dirty="0">
                <a:latin typeface="Century Gothic" panose="020B0502020202020204" pitchFamily="34" charset="0"/>
              </a:rPr>
              <a:t> Identify proper warm-up and cool-down techniques and reasons for using them.  </a:t>
            </a:r>
          </a:p>
          <a:p>
            <a:r>
              <a:rPr lang="en-CA" sz="1800" b="1" dirty="0">
                <a:latin typeface="Century Gothic" panose="020B0502020202020204" pitchFamily="34" charset="0"/>
              </a:rPr>
              <a:t>PE.4.L.4.4</a:t>
            </a:r>
            <a:r>
              <a:rPr lang="en-CA" sz="1800" dirty="0">
                <a:latin typeface="Century Gothic" panose="020B0502020202020204" pitchFamily="34" charset="0"/>
              </a:rPr>
              <a:t> Identify ways to participate in selected physical activities for the purpose of improving physical fitness. </a:t>
            </a:r>
          </a:p>
          <a:p>
            <a:r>
              <a:rPr lang="en-CA" sz="1800" b="1" dirty="0">
                <a:latin typeface="Century Gothic" panose="020B0502020202020204" pitchFamily="34" charset="0"/>
              </a:rPr>
              <a:t>PE.4.L.4.5</a:t>
            </a:r>
            <a:r>
              <a:rPr lang="en-CA" sz="1800" dirty="0">
                <a:latin typeface="Century Gothic" panose="020B0502020202020204" pitchFamily="34" charset="0"/>
              </a:rPr>
              <a:t> Identify ways to participate in formal and informal fitness assessments.</a:t>
            </a:r>
          </a:p>
          <a:p>
            <a:pPr marL="0" indent="0">
              <a:spcAft>
                <a:spcPts val="1200"/>
              </a:spcAft>
              <a:buNone/>
            </a:pPr>
            <a:endParaRPr lang="en-CA" sz="2700" dirty="0">
              <a:solidFill>
                <a:schemeClr val="tx1">
                  <a:lumMod val="75000"/>
                  <a:lumOff val="25000"/>
                </a:schemeClr>
              </a:solidFill>
              <a:latin typeface="Century Gothic" charset="0"/>
              <a:ea typeface="Century Gothic" charset="0"/>
              <a:cs typeface="Century Gothic" charset="0"/>
            </a:endParaRPr>
          </a:p>
        </p:txBody>
      </p:sp>
      <p:sp>
        <p:nvSpPr>
          <p:cNvPr id="6" name="Rectangle 5"/>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8" name="TextBox 7"/>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Tree>
    <p:extLst>
      <p:ext uri="{BB962C8B-B14F-4D97-AF65-F5344CB8AC3E}">
        <p14:creationId xmlns:p14="http://schemas.microsoft.com/office/powerpoint/2010/main" val="396533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1458278"/>
            <a:ext cx="10213332" cy="531038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entury Gothic" charset="0"/>
                <a:ea typeface="Century Gothic" charset="0"/>
                <a:cs typeface="Century Gothic" charset="0"/>
              </a:rPr>
              <a:t>Our lesson covered a lot this week:</a:t>
            </a:r>
          </a:p>
          <a:p>
            <a:pPr algn="ctr"/>
            <a:endParaRPr lang="en-US" sz="4000" b="1" dirty="0" smtClean="0">
              <a:latin typeface="Century Gothic" charset="0"/>
              <a:ea typeface="Century Gothic" charset="0"/>
              <a:cs typeface="Century Gothic" charset="0"/>
            </a:endParaRPr>
          </a:p>
          <a:p>
            <a:pPr marL="742950" indent="-742950">
              <a:buFont typeface="+mj-lt"/>
              <a:buAutoNum type="arabicPeriod"/>
            </a:pPr>
            <a:r>
              <a:rPr lang="en-US" sz="4000" b="1" dirty="0" smtClean="0">
                <a:latin typeface="Century Gothic" charset="0"/>
                <a:ea typeface="Century Gothic" charset="0"/>
                <a:cs typeface="Century Gothic" charset="0"/>
              </a:rPr>
              <a:t>We learned that fitness tests help you understand where to start out and where you are heading when exercising.</a:t>
            </a:r>
          </a:p>
          <a:p>
            <a:pPr marL="742950" indent="-742950">
              <a:buFont typeface="+mj-lt"/>
              <a:buAutoNum type="arabicPeriod"/>
            </a:pPr>
            <a:r>
              <a:rPr lang="en-US" sz="4000" b="1" dirty="0" smtClean="0">
                <a:latin typeface="Century Gothic" charset="0"/>
                <a:ea typeface="Century Gothic" charset="0"/>
                <a:cs typeface="Century Gothic" charset="0"/>
              </a:rPr>
              <a:t>We learned about different components of fitness such as muscular strength, muscular endurance, cardiovascular endurance, and flexibility. </a:t>
            </a:r>
          </a:p>
          <a:p>
            <a:pPr marL="742950" indent="-742950">
              <a:buFont typeface="+mj-lt"/>
              <a:buAutoNum type="arabicPeriod"/>
            </a:pPr>
            <a:r>
              <a:rPr lang="en-US" sz="4000" b="1" dirty="0" smtClean="0">
                <a:latin typeface="Century Gothic" charset="0"/>
                <a:ea typeface="Century Gothic" charset="0"/>
                <a:cs typeface="Century Gothic" charset="0"/>
              </a:rPr>
              <a:t>We learned about warm up activities.</a:t>
            </a:r>
          </a:p>
          <a:p>
            <a:pPr marL="742950" indent="-742950">
              <a:buFont typeface="+mj-lt"/>
              <a:buAutoNum type="arabicPeriod"/>
            </a:pPr>
            <a:r>
              <a:rPr lang="en-US" sz="4000" b="1" dirty="0" smtClean="0">
                <a:latin typeface="Century Gothic" charset="0"/>
                <a:ea typeface="Century Gothic" charset="0"/>
                <a:cs typeface="Century Gothic" charset="0"/>
              </a:rPr>
              <a:t>We learned that measuring your fitness helps you make decision about what you need to do in order to become more fit. </a:t>
            </a:r>
          </a:p>
          <a:p>
            <a:pPr marL="742950" indent="-742950">
              <a:buFont typeface="+mj-lt"/>
              <a:buAutoNum type="arabicPeriod"/>
            </a:pPr>
            <a:r>
              <a:rPr lang="en-US" sz="4000" b="1" dirty="0" smtClean="0">
                <a:latin typeface="Century Gothic" charset="0"/>
                <a:ea typeface="Century Gothic" charset="0"/>
                <a:cs typeface="Century Gothic" charset="0"/>
              </a:rPr>
              <a:t>We learned we must start with a plan; make it a individual fitness plan. Know each level-flexibility, muscular strength. Then make a plan.</a:t>
            </a:r>
          </a:p>
          <a:p>
            <a:pPr marL="742950" indent="-742950">
              <a:buFont typeface="+mj-lt"/>
              <a:buAutoNum type="arabicPeriod"/>
            </a:pPr>
            <a:r>
              <a:rPr lang="en-US" sz="4000" b="1" dirty="0" smtClean="0">
                <a:latin typeface="Century Gothic" charset="0"/>
                <a:ea typeface="Century Gothic" charset="0"/>
                <a:cs typeface="Century Gothic" charset="0"/>
              </a:rPr>
              <a:t>We learned the exercises we do depends on what you want to achieve.  Exercise helps condition your body to be healthy and strong.</a:t>
            </a:r>
          </a:p>
          <a:p>
            <a:pPr marL="742950" indent="-742950">
              <a:buFont typeface="+mj-lt"/>
              <a:buAutoNum type="arabicPeriod"/>
            </a:pPr>
            <a:r>
              <a:rPr lang="en-US" sz="4000" b="1" dirty="0" smtClean="0">
                <a:latin typeface="Century Gothic" charset="0"/>
                <a:ea typeface="Century Gothic" charset="0"/>
                <a:cs typeface="Century Gothic" charset="0"/>
              </a:rPr>
              <a:t>Warming up your body is important but also warming up your mind is important to with brain teasers, puzzles or riddles.</a:t>
            </a:r>
          </a:p>
          <a:p>
            <a:pPr marL="571500" indent="-571500">
              <a:buFont typeface="Arial" panose="020B0604020202020204" pitchFamily="34" charset="0"/>
              <a:buChar char="•"/>
            </a:pPr>
            <a:endParaRPr lang="en-US" sz="4000" b="1" dirty="0" smtClean="0">
              <a:latin typeface="Century Gothic" charset="0"/>
              <a:ea typeface="Century Gothic" charset="0"/>
              <a:cs typeface="Century Gothic" charset="0"/>
            </a:endParaRPr>
          </a:p>
          <a:p>
            <a:r>
              <a:rPr lang="en-US" sz="4000" b="1" dirty="0">
                <a:latin typeface="Century Gothic" charset="0"/>
                <a:ea typeface="Century Gothic" charset="0"/>
                <a:cs typeface="Century Gothic" charset="0"/>
              </a:rPr>
              <a:t>	</a:t>
            </a:r>
            <a:r>
              <a:rPr lang="en-US" sz="4000" b="1" dirty="0" smtClean="0">
                <a:latin typeface="Century Gothic" charset="0"/>
                <a:ea typeface="Century Gothic" charset="0"/>
                <a:cs typeface="Century Gothic" charset="0"/>
              </a:rPr>
              <a:t>				Continue…</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450" y="-21628"/>
            <a:ext cx="12452005" cy="701714"/>
          </a:xfrm>
          <a:prstGeom prst="rect">
            <a:avLst/>
          </a:prstGeom>
          <a:solidFill>
            <a:srgbClr val="CA662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62" t="45661" r="11727" b="48896"/>
          <a:stretch/>
        </p:blipFill>
        <p:spPr>
          <a:xfrm>
            <a:off x="-1" y="19349"/>
            <a:ext cx="12327106" cy="623023"/>
          </a:xfrm>
          <a:prstGeom prst="rect">
            <a:avLst/>
          </a:prstGeom>
        </p:spPr>
      </p:pic>
      <p:sp>
        <p:nvSpPr>
          <p:cNvPr id="6" name="TextBox 5"/>
          <p:cNvSpPr txBox="1"/>
          <p:nvPr/>
        </p:nvSpPr>
        <p:spPr>
          <a:xfrm>
            <a:off x="259307" y="42955"/>
            <a:ext cx="3651679" cy="574196"/>
          </a:xfrm>
          <a:prstGeom prst="rect">
            <a:avLst/>
          </a:prstGeom>
          <a:noFill/>
        </p:spPr>
        <p:txBody>
          <a:bodyPr wrap="square" rtlCol="0">
            <a:spAutoFit/>
          </a:bodyPr>
          <a:lstStyle/>
          <a:p>
            <a:pPr algn="ctr">
              <a:lnSpc>
                <a:spcPct val="150000"/>
              </a:lnSpc>
            </a:pPr>
            <a:r>
              <a:rPr lang="en-US" sz="2400" b="1" dirty="0">
                <a:solidFill>
                  <a:schemeClr val="bg1"/>
                </a:solidFill>
                <a:latin typeface="Century Gothic" charset="0"/>
                <a:ea typeface="Century Gothic" charset="0"/>
                <a:cs typeface="Century Gothic" charset="0"/>
              </a:rPr>
              <a:t>PHYSICAL EDUCATION</a:t>
            </a:r>
          </a:p>
        </p:txBody>
      </p:sp>
      <p:sp>
        <p:nvSpPr>
          <p:cNvPr id="7" name="Title 1"/>
          <p:cNvSpPr>
            <a:spLocks noGrp="1"/>
          </p:cNvSpPr>
          <p:nvPr>
            <p:ph type="title"/>
          </p:nvPr>
        </p:nvSpPr>
        <p:spPr>
          <a:xfrm>
            <a:off x="168441" y="795497"/>
            <a:ext cx="9402279" cy="1325563"/>
          </a:xfrm>
        </p:spPr>
        <p:txBody>
          <a:bodyPr/>
          <a:lstStyle/>
          <a:p>
            <a:r>
              <a:rPr lang="en-CA" dirty="0" smtClean="0">
                <a:latin typeface="Century Gothic" charset="0"/>
                <a:ea typeface="Century Gothic" charset="0"/>
                <a:cs typeface="Century Gothic" charset="0"/>
              </a:rPr>
              <a:t>Be Fit, Have Fun</a:t>
            </a:r>
            <a:endParaRPr lang="en-CA" dirty="0">
              <a:latin typeface="Century Gothic" charset="0"/>
              <a:ea typeface="Century Gothic" charset="0"/>
              <a:cs typeface="Century Gothic" charset="0"/>
            </a:endParaRPr>
          </a:p>
        </p:txBody>
      </p:sp>
      <p:sp>
        <p:nvSpPr>
          <p:cNvPr id="8" name="Title 1"/>
          <p:cNvSpPr txBox="1">
            <a:spLocks/>
          </p:cNvSpPr>
          <p:nvPr/>
        </p:nvSpPr>
        <p:spPr>
          <a:xfrm>
            <a:off x="259307" y="1458278"/>
            <a:ext cx="10213332" cy="531038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entury Gothic" charset="0"/>
                <a:ea typeface="Century Gothic" charset="0"/>
                <a:cs typeface="Century Gothic" charset="0"/>
              </a:rPr>
              <a:t>Our lesson covered a lot this week:</a:t>
            </a:r>
          </a:p>
          <a:p>
            <a:pPr marL="742950" indent="-742950">
              <a:buFont typeface="+mj-lt"/>
              <a:buAutoNum type="arabicPeriod"/>
            </a:pPr>
            <a:r>
              <a:rPr lang="en-US" sz="4000" b="1" dirty="0" smtClean="0">
                <a:latin typeface="Century Gothic" charset="0"/>
                <a:ea typeface="Century Gothic" charset="0"/>
                <a:cs typeface="Century Gothic" charset="0"/>
              </a:rPr>
              <a:t>We learned about the FITT formula-Frequency, Intensity, Time, and Type</a:t>
            </a:r>
          </a:p>
          <a:p>
            <a:pPr marL="742950" indent="-742950">
              <a:buFont typeface="+mj-lt"/>
              <a:buAutoNum type="arabicPeriod"/>
            </a:pPr>
            <a:r>
              <a:rPr lang="en-US" sz="4000" b="1" dirty="0" smtClean="0">
                <a:latin typeface="Century Gothic" charset="0"/>
                <a:ea typeface="Century Gothic" charset="0"/>
                <a:cs typeface="Century Gothic" charset="0"/>
              </a:rPr>
              <a:t>We learned about your maximum heart rate (subtract your age from 220 </a:t>
            </a:r>
            <a:r>
              <a:rPr lang="en-US" sz="4000" b="1" dirty="0" err="1" smtClean="0">
                <a:latin typeface="Century Gothic" charset="0"/>
                <a:ea typeface="Century Gothic" charset="0"/>
                <a:cs typeface="Century Gothic" charset="0"/>
              </a:rPr>
              <a:t>ie</a:t>
            </a:r>
            <a:r>
              <a:rPr lang="en-US" sz="4000" b="1" dirty="0" smtClean="0">
                <a:latin typeface="Century Gothic" charset="0"/>
                <a:ea typeface="Century Gothic" charset="0"/>
                <a:cs typeface="Century Gothic" charset="0"/>
              </a:rPr>
              <a:t>. 220-10=210 beats per min)</a:t>
            </a:r>
          </a:p>
          <a:p>
            <a:pPr marL="742950" indent="-742950">
              <a:buFont typeface="+mj-lt"/>
              <a:buAutoNum type="arabicPeriod"/>
            </a:pPr>
            <a:r>
              <a:rPr lang="en-US" sz="4000" b="1" dirty="0" smtClean="0">
                <a:latin typeface="Century Gothic" charset="0"/>
                <a:ea typeface="Century Gothic" charset="0"/>
                <a:cs typeface="Century Gothic" charset="0"/>
              </a:rPr>
              <a:t>We learned regular stretching helps improve flexibility. Flexibility shows your range of motion in muscle and joints</a:t>
            </a:r>
          </a:p>
          <a:p>
            <a:pPr marL="742950" indent="-742950">
              <a:buFont typeface="+mj-lt"/>
              <a:buAutoNum type="arabicPeriod"/>
            </a:pPr>
            <a:r>
              <a:rPr lang="en-US" sz="4000" b="1" dirty="0" smtClean="0">
                <a:latin typeface="Century Gothic" charset="0"/>
                <a:ea typeface="Century Gothic" charset="0"/>
                <a:cs typeface="Century Gothic" charset="0"/>
              </a:rPr>
              <a:t>We learned about dynamic stretches (stretch muscles without holding a stretch) and static stretches (held for a period of time)</a:t>
            </a:r>
          </a:p>
          <a:p>
            <a:pPr marL="742950" indent="-742950">
              <a:buFont typeface="+mj-lt"/>
              <a:buAutoNum type="arabicPeriod"/>
            </a:pPr>
            <a:r>
              <a:rPr lang="en-US" sz="4000" b="1" dirty="0" smtClean="0">
                <a:latin typeface="Century Gothic" charset="0"/>
                <a:ea typeface="Century Gothic" charset="0"/>
                <a:cs typeface="Century Gothic" charset="0"/>
              </a:rPr>
              <a:t>We learned about muscular strength-how much force you can apply against something. Athletes use muscular strength when they jump over or lift something. You can use heavy weight with a low number or reps</a:t>
            </a:r>
          </a:p>
          <a:p>
            <a:pPr marL="742950" indent="-742950">
              <a:buFont typeface="+mj-lt"/>
              <a:buAutoNum type="arabicPeriod"/>
            </a:pPr>
            <a:r>
              <a:rPr lang="en-US" sz="4000" b="1" dirty="0" smtClean="0">
                <a:latin typeface="Century Gothic" charset="0"/>
                <a:ea typeface="Century Gothic" charset="0"/>
                <a:cs typeface="Century Gothic" charset="0"/>
              </a:rPr>
              <a:t>We learned about muscular endurance- when your muscles exert a force over a period of time, you can lift a lighter weight for many reps.</a:t>
            </a:r>
          </a:p>
          <a:p>
            <a:pPr marL="742950" indent="-742950">
              <a:buFont typeface="+mj-lt"/>
              <a:buAutoNum type="arabicPeriod"/>
            </a:pPr>
            <a:r>
              <a:rPr lang="en-US" sz="4000" b="1" dirty="0" smtClean="0">
                <a:latin typeface="Century Gothic" charset="0"/>
                <a:ea typeface="Century Gothic" charset="0"/>
                <a:cs typeface="Century Gothic" charset="0"/>
              </a:rPr>
              <a:t>We learned cardiovascular endurance conditions our heart, lungs, and circulatory system (running fast, treading water),</a:t>
            </a:r>
          </a:p>
          <a:p>
            <a:pPr marL="571500" indent="-571500">
              <a:buFont typeface="Arial" panose="020B0604020202020204" pitchFamily="34" charset="0"/>
              <a:buChar char="•"/>
            </a:pPr>
            <a:endParaRPr lang="en-US" sz="4000" b="1" dirty="0">
              <a:latin typeface="Century Gothic" charset="0"/>
              <a:ea typeface="Century Gothic" charset="0"/>
              <a:cs typeface="Century Gothic" charset="0"/>
            </a:endParaRPr>
          </a:p>
          <a:p>
            <a:pPr algn="ctr"/>
            <a:r>
              <a:rPr lang="en-US" sz="4000" b="1" dirty="0" smtClean="0">
                <a:latin typeface="Century Gothic" charset="0"/>
                <a:ea typeface="Century Gothic" charset="0"/>
                <a:cs typeface="Century Gothic" charset="0"/>
              </a:rPr>
              <a:t>Let’s Practice And Have Some Fun!</a:t>
            </a:r>
            <a:endParaRPr lang="en-CA" sz="4000" dirty="0" smtClean="0">
              <a:latin typeface="Century Gothic" charset="0"/>
              <a:ea typeface="Century Gothic" charset="0"/>
              <a:cs typeface="Century Gothic" charset="0"/>
            </a:endParaRPr>
          </a:p>
        </p:txBody>
      </p:sp>
      <p:pic>
        <p:nvPicPr>
          <p:cNvPr id="9"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2639" y="3476350"/>
            <a:ext cx="1353525" cy="30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8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3158569" y="714538"/>
            <a:ext cx="4942140" cy="589003"/>
          </a:xfrm>
        </p:spPr>
        <p:txBody>
          <a:bodyPr/>
          <a:lstStyle/>
          <a:p>
            <a:r>
              <a:rPr lang="en-CA" dirty="0"/>
              <a:t>The Components of Fitness</a:t>
            </a:r>
          </a:p>
        </p:txBody>
      </p:sp>
      <p:sp>
        <p:nvSpPr>
          <p:cNvPr id="6" name="TextBox 5"/>
          <p:cNvSpPr txBox="1"/>
          <p:nvPr/>
        </p:nvSpPr>
        <p:spPr>
          <a:xfrm>
            <a:off x="232403" y="1596962"/>
            <a:ext cx="2732268" cy="923330"/>
          </a:xfrm>
          <a:prstGeom prst="rect">
            <a:avLst/>
          </a:prstGeom>
          <a:noFill/>
        </p:spPr>
        <p:txBody>
          <a:bodyPr wrap="square" rtlCol="0">
            <a:spAutoFit/>
          </a:bodyPr>
          <a:lstStyle/>
          <a:p>
            <a:pPr algn="ctr"/>
            <a:r>
              <a:rPr lang="en-CA" dirty="0">
                <a:solidFill>
                  <a:srgbClr val="993366"/>
                </a:solidFill>
                <a:latin typeface="Century Gothic" panose="020B0502020202020204" pitchFamily="34" charset="0"/>
              </a:rPr>
              <a:t>Place each picture into the proper fitness component. </a:t>
            </a:r>
          </a:p>
        </p:txBody>
      </p:sp>
      <p:pic>
        <p:nvPicPr>
          <p:cNvPr id="13" name="Picture 2" descr="https://public.adobecc.com/libraries/1UPXQ4ZWU2JOBJ3H1V03YI215CAFFF/91822f04-4e8b-4b8c-bbbc-a7d8cc9ade10/:rendition;size=1200;version=0?accept=image/png&amp;api_key=CreativeCloudW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27" y="3050736"/>
            <a:ext cx="1418819" cy="339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682549901"/>
              </p:ext>
            </p:extLst>
          </p:nvPr>
        </p:nvGraphicFramePr>
        <p:xfrm>
          <a:off x="3158569" y="1605068"/>
          <a:ext cx="8128000" cy="370161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46218717"/>
                    </a:ext>
                  </a:extLst>
                </a:gridCol>
                <a:gridCol w="2032000">
                  <a:extLst>
                    <a:ext uri="{9D8B030D-6E8A-4147-A177-3AD203B41FA5}">
                      <a16:colId xmlns:a16="http://schemas.microsoft.com/office/drawing/2014/main" val="3080628464"/>
                    </a:ext>
                  </a:extLst>
                </a:gridCol>
                <a:gridCol w="2032000">
                  <a:extLst>
                    <a:ext uri="{9D8B030D-6E8A-4147-A177-3AD203B41FA5}">
                      <a16:colId xmlns:a16="http://schemas.microsoft.com/office/drawing/2014/main" val="337163727"/>
                    </a:ext>
                  </a:extLst>
                </a:gridCol>
                <a:gridCol w="2032000">
                  <a:extLst>
                    <a:ext uri="{9D8B030D-6E8A-4147-A177-3AD203B41FA5}">
                      <a16:colId xmlns:a16="http://schemas.microsoft.com/office/drawing/2014/main" val="1694922156"/>
                    </a:ext>
                  </a:extLst>
                </a:gridCol>
              </a:tblGrid>
              <a:tr h="675553">
                <a:tc>
                  <a:txBody>
                    <a:bodyPr/>
                    <a:lstStyle/>
                    <a:p>
                      <a:r>
                        <a:rPr lang="en-CA" b="0" dirty="0">
                          <a:latin typeface="Century Gothic" panose="020B0502020202020204" pitchFamily="34" charset="0"/>
                        </a:rPr>
                        <a:t>Muscular Endurance</a:t>
                      </a:r>
                    </a:p>
                  </a:txBody>
                  <a:tcPr/>
                </a:tc>
                <a:tc>
                  <a:txBody>
                    <a:bodyPr/>
                    <a:lstStyle/>
                    <a:p>
                      <a:r>
                        <a:rPr lang="en-CA" b="0" dirty="0">
                          <a:latin typeface="Century Gothic" panose="020B0502020202020204" pitchFamily="34" charset="0"/>
                        </a:rPr>
                        <a:t>Muscular Strength</a:t>
                      </a:r>
                    </a:p>
                  </a:txBody>
                  <a:tcPr/>
                </a:tc>
                <a:tc>
                  <a:txBody>
                    <a:bodyPr/>
                    <a:lstStyle/>
                    <a:p>
                      <a:r>
                        <a:rPr lang="en-CA" b="0" dirty="0">
                          <a:latin typeface="Century Gothic" panose="020B0502020202020204" pitchFamily="34" charset="0"/>
                        </a:rPr>
                        <a:t>Flexibility</a:t>
                      </a:r>
                    </a:p>
                  </a:txBody>
                  <a:tcPr/>
                </a:tc>
                <a:tc>
                  <a:txBody>
                    <a:bodyPr/>
                    <a:lstStyle/>
                    <a:p>
                      <a:r>
                        <a:rPr lang="en-CA" b="0" dirty="0">
                          <a:latin typeface="Century Gothic" panose="020B0502020202020204" pitchFamily="34" charset="0"/>
                        </a:rPr>
                        <a:t>Cardiovascular Endurance</a:t>
                      </a:r>
                    </a:p>
                  </a:txBody>
                  <a:tcPr/>
                </a:tc>
                <a:extLst>
                  <a:ext uri="{0D108BD9-81ED-4DB2-BD59-A6C34878D82A}">
                    <a16:rowId xmlns:a16="http://schemas.microsoft.com/office/drawing/2014/main" val="1028260128"/>
                  </a:ext>
                </a:extLst>
              </a:tr>
              <a:tr h="302606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899580645"/>
                  </a:ext>
                </a:extLst>
              </a:tr>
            </a:tbl>
          </a:graphicData>
        </a:graphic>
      </p:graphicFrame>
      <p:pic>
        <p:nvPicPr>
          <p:cNvPr id="1032" name="Picture 8" descr="https://trackcit.s3-us-west-2.amazonaws.com/resources/76629/versions/76629-2017-11-1-20-57-thumb.jpg?stopcache=1515503932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049" y="4295805"/>
            <a:ext cx="1520071" cy="10133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rackcit.s3-us-west-2.amazonaws.com/resources/77941/versions/77941-2017-11-5-16-50-thumb.jpg?stopcache=1515503932153"/>
          <p:cNvPicPr>
            <a:picLocks noChangeAspect="1" noChangeArrowheads="1"/>
          </p:cNvPicPr>
          <p:nvPr/>
        </p:nvPicPr>
        <p:blipFill rotWithShape="1">
          <a:blip r:embed="rId5">
            <a:extLst>
              <a:ext uri="{28A0092B-C50C-407E-A947-70E740481C1C}">
                <a14:useLocalDpi xmlns:a14="http://schemas.microsoft.com/office/drawing/2010/main" val="0"/>
              </a:ext>
            </a:extLst>
          </a:blip>
          <a:srcRect r="9583"/>
          <a:stretch/>
        </p:blipFill>
        <p:spPr bwMode="auto">
          <a:xfrm>
            <a:off x="7750866" y="4044993"/>
            <a:ext cx="1266810" cy="9340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trackcit.s3-us-west-2.amazonaws.com/resources/34827/versions/34827-2017-6-4-19-55-thumb.jpg?stopcache=1515426132078"/>
          <p:cNvPicPr>
            <a:picLocks noChangeAspect="1" noChangeArrowheads="1"/>
          </p:cNvPicPr>
          <p:nvPr/>
        </p:nvPicPr>
        <p:blipFill rotWithShape="1">
          <a:blip r:embed="rId6">
            <a:extLst>
              <a:ext uri="{28A0092B-C50C-407E-A947-70E740481C1C}">
                <a14:useLocalDpi xmlns:a14="http://schemas.microsoft.com/office/drawing/2010/main" val="0"/>
              </a:ext>
            </a:extLst>
          </a:blip>
          <a:srcRect r="28834"/>
          <a:stretch/>
        </p:blipFill>
        <p:spPr bwMode="auto">
          <a:xfrm>
            <a:off x="3412257" y="2518670"/>
            <a:ext cx="1231973" cy="1132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7" cstate="hqprint">
            <a:extLst>
              <a:ext uri="{28A0092B-C50C-407E-A947-70E740481C1C}">
                <a14:useLocalDpi xmlns:a14="http://schemas.microsoft.com/office/drawing/2010/main" val="0"/>
              </a:ext>
            </a:extLst>
          </a:blip>
          <a:srcRect l="25776" r="17804" b="14862"/>
          <a:stretch/>
        </p:blipFill>
        <p:spPr>
          <a:xfrm>
            <a:off x="7683166" y="2631506"/>
            <a:ext cx="1247887" cy="1262724"/>
          </a:xfrm>
          <a:prstGeom prst="rect">
            <a:avLst/>
          </a:prstGeom>
        </p:spPr>
      </p:pic>
      <p:pic>
        <p:nvPicPr>
          <p:cNvPr id="9" name="Picture 8"/>
          <p:cNvPicPr>
            <a:picLocks noChangeAspect="1"/>
          </p:cNvPicPr>
          <p:nvPr/>
        </p:nvPicPr>
        <p:blipFill rotWithShape="1">
          <a:blip r:embed="rId8" cstate="hqprint">
            <a:extLst>
              <a:ext uri="{28A0092B-C50C-407E-A947-70E740481C1C}">
                <a14:useLocalDpi xmlns:a14="http://schemas.microsoft.com/office/drawing/2010/main" val="0"/>
              </a:ext>
            </a:extLst>
          </a:blip>
          <a:srcRect r="13369"/>
          <a:stretch/>
        </p:blipFill>
        <p:spPr>
          <a:xfrm>
            <a:off x="9437482" y="2568921"/>
            <a:ext cx="1342658" cy="1082196"/>
          </a:xfrm>
          <a:prstGeom prst="rect">
            <a:avLst/>
          </a:prstGeom>
        </p:spPr>
      </p:pic>
      <p:pic>
        <p:nvPicPr>
          <p:cNvPr id="10" name="Picture 9"/>
          <p:cNvPicPr>
            <a:picLocks noChangeAspect="1"/>
          </p:cNvPicPr>
          <p:nvPr/>
        </p:nvPicPr>
        <p:blipFill rotWithShape="1">
          <a:blip r:embed="rId9" cstate="hqprint">
            <a:extLst>
              <a:ext uri="{28A0092B-C50C-407E-A947-70E740481C1C}">
                <a14:useLocalDpi xmlns:a14="http://schemas.microsoft.com/office/drawing/2010/main" val="0"/>
              </a:ext>
            </a:extLst>
          </a:blip>
          <a:srcRect l="17752" r="21085"/>
          <a:stretch/>
        </p:blipFill>
        <p:spPr>
          <a:xfrm>
            <a:off x="9648475" y="3959859"/>
            <a:ext cx="1398494" cy="1524314"/>
          </a:xfrm>
          <a:prstGeom prst="rect">
            <a:avLst/>
          </a:prstGeom>
        </p:spPr>
      </p:pic>
      <p:pic>
        <p:nvPicPr>
          <p:cNvPr id="12" name="Picture 1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535273" y="3959859"/>
            <a:ext cx="1657511" cy="1104317"/>
          </a:xfrm>
          <a:prstGeom prst="rect">
            <a:avLst/>
          </a:prstGeom>
        </p:spPr>
      </p:pic>
    </p:spTree>
    <p:extLst>
      <p:ext uri="{BB962C8B-B14F-4D97-AF65-F5344CB8AC3E}">
        <p14:creationId xmlns:p14="http://schemas.microsoft.com/office/powerpoint/2010/main" val="92499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01: Lesson 02</a:t>
            </a:r>
          </a:p>
        </p:txBody>
      </p:sp>
      <p:sp>
        <p:nvSpPr>
          <p:cNvPr id="4" name="Text Placeholder 3"/>
          <p:cNvSpPr>
            <a:spLocks noGrp="1"/>
          </p:cNvSpPr>
          <p:nvPr>
            <p:ph type="body" sz="quarter" idx="15"/>
          </p:nvPr>
        </p:nvSpPr>
        <p:spPr>
          <a:xfrm>
            <a:off x="4131003" y="600600"/>
            <a:ext cx="4065097" cy="507438"/>
          </a:xfrm>
        </p:spPr>
        <p:txBody>
          <a:bodyPr/>
          <a:lstStyle/>
          <a:p>
            <a:r>
              <a:rPr lang="en-CA" dirty="0"/>
              <a:t>Plan Of Action</a:t>
            </a:r>
          </a:p>
        </p:txBody>
      </p:sp>
      <p:sp>
        <p:nvSpPr>
          <p:cNvPr id="10" name="TextBox 9"/>
          <p:cNvSpPr txBox="1"/>
          <p:nvPr/>
        </p:nvSpPr>
        <p:spPr>
          <a:xfrm>
            <a:off x="3584404" y="1530329"/>
            <a:ext cx="8026670" cy="3370154"/>
          </a:xfrm>
          <a:prstGeom prst="rect">
            <a:avLst/>
          </a:prstGeom>
          <a:noFill/>
        </p:spPr>
        <p:txBody>
          <a:bodyPr wrap="square" rtlCol="0">
            <a:spAutoFit/>
          </a:bodyPr>
          <a:lstStyle/>
          <a:p>
            <a:pPr>
              <a:lnSpc>
                <a:spcPct val="200000"/>
              </a:lnSpc>
            </a:pPr>
            <a:r>
              <a:rPr lang="en-CA" dirty="0">
                <a:solidFill>
                  <a:srgbClr val="993366"/>
                </a:solidFill>
                <a:latin typeface="Century Gothic" panose="020B0502020202020204" pitchFamily="34" charset="0"/>
              </a:rPr>
              <a:t>Henry wants to be a champion skateboarder. Before he makes a ______________, he gets a ______________ of his current fitness level. Henry knows that skateboarding tricks require a lot of powerful jumps, so he wants to develop _____________________ in his legs. He decides to include ___________________ as part of his fitness plan. Henry knows to include a ____________ and _____________ as part of his fitness plan. </a:t>
            </a:r>
          </a:p>
        </p:txBody>
      </p:sp>
      <p:pic>
        <p:nvPicPr>
          <p:cNvPr id="11" name="Picture 2" descr="https://public.adobecc.com/libraries/1UPXQ4ZWU2JOBJ3H1V03YI215CAFFF/a12e8442-b20c-4c04-aed3-b6d634d6e5f9/:rendition;size=1200;version=0?accept=image/png&amp;api_key=CreativeCloudW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07" y="1634892"/>
            <a:ext cx="1638756" cy="36688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02895" y="3408883"/>
            <a:ext cx="1200982"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warm-up</a:t>
            </a:r>
          </a:p>
        </p:txBody>
      </p:sp>
      <p:sp>
        <p:nvSpPr>
          <p:cNvPr id="13" name="TextBox 12"/>
          <p:cNvSpPr txBox="1"/>
          <p:nvPr/>
        </p:nvSpPr>
        <p:spPr>
          <a:xfrm>
            <a:off x="-1702632" y="1430274"/>
            <a:ext cx="1401045"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cool-down</a:t>
            </a:r>
          </a:p>
        </p:txBody>
      </p:sp>
      <p:sp>
        <p:nvSpPr>
          <p:cNvPr id="14" name="TextBox 13"/>
          <p:cNvSpPr txBox="1"/>
          <p:nvPr/>
        </p:nvSpPr>
        <p:spPr>
          <a:xfrm>
            <a:off x="-1563972" y="2108214"/>
            <a:ext cx="1122648"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baseline</a:t>
            </a:r>
          </a:p>
        </p:txBody>
      </p:sp>
      <p:sp>
        <p:nvSpPr>
          <p:cNvPr id="15" name="TextBox 14"/>
          <p:cNvSpPr txBox="1"/>
          <p:nvPr/>
        </p:nvSpPr>
        <p:spPr>
          <a:xfrm>
            <a:off x="-1762014" y="4086823"/>
            <a:ext cx="1418978"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fitness plan</a:t>
            </a:r>
          </a:p>
        </p:txBody>
      </p:sp>
      <p:sp>
        <p:nvSpPr>
          <p:cNvPr id="16" name="Rectangle 15"/>
          <p:cNvSpPr/>
          <p:nvPr/>
        </p:nvSpPr>
        <p:spPr>
          <a:xfrm>
            <a:off x="-2141484" y="4764763"/>
            <a:ext cx="2226892" cy="369332"/>
          </a:xfrm>
          <a:prstGeom prst="rect">
            <a:avLst/>
          </a:prstGeom>
        </p:spPr>
        <p:txBody>
          <a:bodyPr wrap="none">
            <a:spAutoFit/>
          </a:bodyPr>
          <a:lstStyle/>
          <a:p>
            <a:r>
              <a:rPr lang="en-CA" dirty="0">
                <a:solidFill>
                  <a:srgbClr val="993366"/>
                </a:solidFill>
                <a:latin typeface="Century Gothic" panose="020B0502020202020204" pitchFamily="34" charset="0"/>
              </a:rPr>
              <a:t>muscular strength </a:t>
            </a:r>
            <a:endParaRPr lang="en-CA" dirty="0"/>
          </a:p>
        </p:txBody>
      </p:sp>
      <p:sp>
        <p:nvSpPr>
          <p:cNvPr id="17" name="TextBox 16"/>
          <p:cNvSpPr txBox="1"/>
          <p:nvPr/>
        </p:nvSpPr>
        <p:spPr>
          <a:xfrm>
            <a:off x="-2006050" y="2730943"/>
            <a:ext cx="1939955" cy="369332"/>
          </a:xfrm>
          <a:prstGeom prst="rect">
            <a:avLst/>
          </a:prstGeom>
          <a:noFill/>
        </p:spPr>
        <p:txBody>
          <a:bodyPr wrap="none" rtlCol="0">
            <a:spAutoFit/>
          </a:bodyPr>
          <a:lstStyle/>
          <a:p>
            <a:r>
              <a:rPr lang="en-CA" dirty="0">
                <a:solidFill>
                  <a:srgbClr val="993366"/>
                </a:solidFill>
                <a:latin typeface="Century Gothic" panose="020B0502020202020204" pitchFamily="34" charset="0"/>
              </a:rPr>
              <a:t>leg squat jumps</a:t>
            </a:r>
          </a:p>
        </p:txBody>
      </p:sp>
    </p:spTree>
    <p:extLst>
      <p:ext uri="{BB962C8B-B14F-4D97-AF65-F5344CB8AC3E}">
        <p14:creationId xmlns:p14="http://schemas.microsoft.com/office/powerpoint/2010/main" val="22487255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37979</TotalTime>
  <Words>1529</Words>
  <Application>Microsoft Office PowerPoint</Application>
  <PresentationFormat>Widescreen</PresentationFormat>
  <Paragraphs>208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Bahnschrift Condensed</vt:lpstr>
      <vt:lpstr>Calibri</vt:lpstr>
      <vt:lpstr>Century Gothic</vt:lpstr>
      <vt:lpstr>Linotte SemBold</vt:lpstr>
      <vt:lpstr>1_Office Theme</vt:lpstr>
      <vt:lpstr>PowerPoint Presentation</vt:lpstr>
      <vt:lpstr>Be Fit, Have Fun</vt:lpstr>
      <vt:lpstr>  Today we will learn/review: </vt:lpstr>
      <vt:lpstr> Rate My Self Lesson Check In</vt:lpstr>
      <vt:lpstr> 5th Grade Grade Standards</vt:lpstr>
      <vt:lpstr>Be Fit, Have Fun</vt:lpstr>
      <vt:lpstr>Be Fit, Have Fun</vt:lpstr>
      <vt:lpstr>PowerPoint Presentation</vt:lpstr>
      <vt:lpstr>PowerPoint Presentation</vt:lpstr>
      <vt:lpstr>PowerPoint Presentation</vt:lpstr>
      <vt:lpstr> Your Turn!! The next few slides will cover 1.02 fitness assessment.  You will turn them IN TODAY for a GRADE!!!  YAY…. But first…. Be ready to take a picture with your phone or the snipping tool. Or grab mom/dad to help you out!! </vt:lpstr>
      <vt:lpstr> Be Fit, Have Fun!</vt:lpstr>
      <vt:lpstr> Be Fit, Have Fun!</vt:lpstr>
      <vt:lpstr> Assignment…..</vt:lpstr>
      <vt:lpstr> All Done!!! Together We Can!</vt:lpstr>
      <vt:lpstr>  Today we will learn/review: </vt:lpstr>
      <vt:lpstr> Rate My Self Lesson Check In</vt:lpstr>
      <vt:lpstr> Bye See You Next Week At Our Regularly Scheduled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231</cp:revision>
  <dcterms:created xsi:type="dcterms:W3CDTF">2018-04-13T14:33:59Z</dcterms:created>
  <dcterms:modified xsi:type="dcterms:W3CDTF">2020-09-29T11:32:15Z</dcterms:modified>
  <cp:contentStatus/>
</cp:coreProperties>
</file>