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sldIdLst>
    <p:sldId id="256" r:id="rId2"/>
    <p:sldId id="271" r:id="rId3"/>
    <p:sldId id="272" r:id="rId4"/>
    <p:sldId id="273" r:id="rId5"/>
    <p:sldId id="274" r:id="rId6"/>
    <p:sldId id="275" r:id="rId7"/>
    <p:sldId id="265" r:id="rId8"/>
    <p:sldId id="266" r:id="rId9"/>
    <p:sldId id="267" r:id="rId10"/>
    <p:sldId id="268" r:id="rId11"/>
    <p:sldId id="270" r:id="rId12"/>
    <p:sldId id="277" r:id="rId13"/>
    <p:sldId id="278" r:id="rId14"/>
    <p:sldId id="276" r:id="rId15"/>
    <p:sldId id="283" r:id="rId16"/>
    <p:sldId id="279" r:id="rId17"/>
    <p:sldId id="282"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Smith" initials="JS" lastIdx="15" clrIdx="0">
    <p:extLst>
      <p:ext uri="{19B8F6BF-5375-455C-9EA6-DF929625EA0E}">
        <p15:presenceInfo xmlns:p15="http://schemas.microsoft.com/office/powerpoint/2012/main" userId="694158a1-0d0d-492e-899c-1dd0b61d6f0b" providerId="Windows Live"/>
      </p:ext>
    </p:extLst>
  </p:cmAuthor>
  <p:cmAuthor id="2" name="Monique Whitehead" initials="MW" lastIdx="1" clrIdx="1">
    <p:extLst>
      <p:ext uri="{19B8F6BF-5375-455C-9EA6-DF929625EA0E}">
        <p15:presenceInfo xmlns:p15="http://schemas.microsoft.com/office/powerpoint/2012/main" userId="Monique Whitehe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33"/>
    <a:srgbClr val="19921C"/>
    <a:srgbClr val="C9640A"/>
    <a:srgbClr val="24727E"/>
    <a:srgbClr val="D29F02"/>
    <a:srgbClr val="7F7F7F"/>
    <a:srgbClr val="A6A6A6"/>
    <a:srgbClr val="F9F6E9"/>
    <a:srgbClr val="663399"/>
    <a:srgbClr val="663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65" autoAdjust="0"/>
    <p:restoredTop sz="69419" autoAdjust="0"/>
  </p:normalViewPr>
  <p:slideViewPr>
    <p:cSldViewPr snapToGrid="0">
      <p:cViewPr varScale="1">
        <p:scale>
          <a:sx n="80" d="100"/>
          <a:sy n="80" d="100"/>
        </p:scale>
        <p:origin x="102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402CD-0BA0-48BF-9188-DDB1C4C4C93D}" type="datetimeFigureOut">
              <a:rPr lang="en-CA" smtClean="0"/>
              <a:t>2020-09-29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CD2B-8F71-408F-B0B3-56BF3E3B3104}" type="slidenum">
              <a:rPr lang="en-CA" smtClean="0"/>
              <a:t>‹#›</a:t>
            </a:fld>
            <a:endParaRPr lang="en-CA"/>
          </a:p>
        </p:txBody>
      </p:sp>
    </p:spTree>
    <p:extLst>
      <p:ext uri="{BB962C8B-B14F-4D97-AF65-F5344CB8AC3E}">
        <p14:creationId xmlns:p14="http://schemas.microsoft.com/office/powerpoint/2010/main" val="16158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latin typeface="Century Gothic" panose="020B0502020202020204" pitchFamily="34" charset="0"/>
              </a:rPr>
              <a:t>PE.4.C.2.7</a:t>
            </a:r>
            <a:r>
              <a:rPr lang="en-CA" dirty="0">
                <a:latin typeface="Century Gothic" panose="020B0502020202020204" pitchFamily="34" charset="0"/>
              </a:rPr>
              <a:t> Identify proper warm-up and cool-down techniques and reasons for using them.  </a:t>
            </a:r>
          </a:p>
          <a:p>
            <a:r>
              <a:rPr lang="en-CA" b="1" dirty="0">
                <a:latin typeface="Century Gothic" panose="020B0502020202020204" pitchFamily="34" charset="0"/>
              </a:rPr>
              <a:t>PE.4.L.4.4</a:t>
            </a:r>
            <a:r>
              <a:rPr lang="en-CA" dirty="0">
                <a:latin typeface="Century Gothic" panose="020B0502020202020204" pitchFamily="34" charset="0"/>
              </a:rPr>
              <a:t> Identify ways to participate in selected physical activities for the purpose of improving physical fitness. </a:t>
            </a:r>
          </a:p>
          <a:p>
            <a:r>
              <a:rPr lang="en-CA" b="1" dirty="0">
                <a:latin typeface="Century Gothic" panose="020B0502020202020204" pitchFamily="34" charset="0"/>
              </a:rPr>
              <a:t>PE.4.L.4.5</a:t>
            </a:r>
            <a:r>
              <a:rPr lang="en-CA" dirty="0">
                <a:latin typeface="Century Gothic" panose="020B0502020202020204" pitchFamily="34" charset="0"/>
              </a:rPr>
              <a:t> Identify ways to participate in formal and informal fitness assessments.</a:t>
            </a:r>
          </a:p>
        </p:txBody>
      </p:sp>
      <p:sp>
        <p:nvSpPr>
          <p:cNvPr id="4" name="Slide Number Placeholder 3"/>
          <p:cNvSpPr>
            <a:spLocks noGrp="1"/>
          </p:cNvSpPr>
          <p:nvPr>
            <p:ph type="sldNum" sz="quarter" idx="10"/>
          </p:nvPr>
        </p:nvSpPr>
        <p:spPr/>
        <p:txBody>
          <a:bodyPr/>
          <a:lstStyle/>
          <a:p>
            <a:fld id="{A45CCD2B-8F71-408F-B0B3-56BF3E3B3104}" type="slidenum">
              <a:rPr lang="en-CA" smtClean="0"/>
              <a:t>1</a:t>
            </a:fld>
            <a:endParaRPr lang="en-CA"/>
          </a:p>
        </p:txBody>
      </p:sp>
    </p:spTree>
    <p:extLst>
      <p:ext uri="{BB962C8B-B14F-4D97-AF65-F5344CB8AC3E}">
        <p14:creationId xmlns:p14="http://schemas.microsoft.com/office/powerpoint/2010/main" val="256766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latin typeface="Century Gothic" panose="020B0502020202020204" pitchFamily="34" charset="0"/>
              </a:rPr>
              <a:t>Students</a:t>
            </a:r>
            <a:r>
              <a:rPr lang="en-CA" b="0" baseline="0" dirty="0">
                <a:latin typeface="Century Gothic" panose="020B0502020202020204" pitchFamily="34" charset="0"/>
              </a:rPr>
              <a:t> will sort the activity images into the two given categories.</a:t>
            </a:r>
            <a:endParaRPr lang="en-CA" b="0" dirty="0">
              <a:latin typeface="Century Gothic" panose="020B0502020202020204" pitchFamily="34" charset="0"/>
            </a:endParaRPr>
          </a:p>
          <a:p>
            <a:r>
              <a:rPr lang="en-CA" b="0" dirty="0">
                <a:latin typeface="Century Gothic" panose="020B0502020202020204" pitchFamily="34" charset="0"/>
              </a:rPr>
              <a:t>The teacher will ask, “What body parts, muscles,</a:t>
            </a:r>
            <a:r>
              <a:rPr lang="en-CA" b="0" baseline="0" dirty="0">
                <a:latin typeface="Century Gothic" panose="020B0502020202020204" pitchFamily="34" charset="0"/>
              </a:rPr>
              <a:t> or systems do cardio activities impact mostly?”</a:t>
            </a:r>
            <a:endParaRPr lang="en-CA" b="0" dirty="0">
              <a:latin typeface="Century Gothic" panose="020B0502020202020204" pitchFamily="34" charset="0"/>
            </a:endParaRPr>
          </a:p>
          <a:p>
            <a:endParaRPr lang="en-CA" b="1" dirty="0">
              <a:latin typeface="Century Gothic" panose="020B0502020202020204" pitchFamily="34" charset="0"/>
            </a:endParaRPr>
          </a:p>
          <a:p>
            <a:r>
              <a:rPr lang="en-CA" b="1" dirty="0">
                <a:latin typeface="Century Gothic" panose="020B0502020202020204" pitchFamily="34" charset="0"/>
              </a:rPr>
              <a:t>PE.4.L.4.4</a:t>
            </a:r>
            <a:r>
              <a:rPr lang="en-CA" dirty="0">
                <a:latin typeface="Century Gothic" panose="020B0502020202020204" pitchFamily="34" charset="0"/>
              </a:rPr>
              <a:t> Identify ways to participate in selected physical activities for the purpose of improving physical fitness.</a:t>
            </a:r>
          </a:p>
        </p:txBody>
      </p:sp>
      <p:sp>
        <p:nvSpPr>
          <p:cNvPr id="4" name="Slide Number Placeholder 3"/>
          <p:cNvSpPr>
            <a:spLocks noGrp="1"/>
          </p:cNvSpPr>
          <p:nvPr>
            <p:ph type="sldNum" sz="quarter" idx="10"/>
          </p:nvPr>
        </p:nvSpPr>
        <p:spPr/>
        <p:txBody>
          <a:bodyPr/>
          <a:lstStyle/>
          <a:p>
            <a:fld id="{A45CCD2B-8F71-408F-B0B3-56BF3E3B3104}" type="slidenum">
              <a:rPr lang="en-CA" smtClean="0"/>
              <a:t>10</a:t>
            </a:fld>
            <a:endParaRPr lang="en-CA"/>
          </a:p>
        </p:txBody>
      </p:sp>
    </p:spTree>
    <p:extLst>
      <p:ext uri="{BB962C8B-B14F-4D97-AF65-F5344CB8AC3E}">
        <p14:creationId xmlns:p14="http://schemas.microsoft.com/office/powerpoint/2010/main" val="41265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match each test with the fitness component</a:t>
            </a:r>
            <a:r>
              <a:rPr lang="en-CA" b="0" baseline="0" dirty="0">
                <a:latin typeface="Century Gothic" panose="020B0502020202020204" pitchFamily="34" charset="0"/>
              </a:rPr>
              <a:t> it tests.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a:latin typeface="Century Gothic" panose="020B0502020202020204" pitchFamily="34" charset="0"/>
              </a:rPr>
              <a:t>The teacher will discuss each test, explain how to complete it, and give hints to students trying to understand each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PE.4.L.4.5</a:t>
            </a:r>
            <a:r>
              <a:rPr lang="en-CA" dirty="0">
                <a:latin typeface="Century Gothic" panose="020B0502020202020204" pitchFamily="34" charset="0"/>
              </a:rPr>
              <a:t> Identify ways to participate in formal and informal fitness assessments. </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11</a:t>
            </a:fld>
            <a:endParaRPr lang="en-CA"/>
          </a:p>
        </p:txBody>
      </p:sp>
    </p:spTree>
    <p:extLst>
      <p:ext uri="{BB962C8B-B14F-4D97-AF65-F5344CB8AC3E}">
        <p14:creationId xmlns:p14="http://schemas.microsoft.com/office/powerpoint/2010/main" val="27800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12</a:t>
            </a:fld>
            <a:endParaRPr lang="en-CA"/>
          </a:p>
        </p:txBody>
      </p:sp>
    </p:spTree>
    <p:extLst>
      <p:ext uri="{BB962C8B-B14F-4D97-AF65-F5344CB8AC3E}">
        <p14:creationId xmlns:p14="http://schemas.microsoft.com/office/powerpoint/2010/main" val="378327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13</a:t>
            </a:fld>
            <a:endParaRPr lang="en-CA"/>
          </a:p>
        </p:txBody>
      </p:sp>
    </p:spTree>
    <p:extLst>
      <p:ext uri="{BB962C8B-B14F-4D97-AF65-F5344CB8AC3E}">
        <p14:creationId xmlns:p14="http://schemas.microsoft.com/office/powerpoint/2010/main" val="73553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match each test with the fitness component</a:t>
            </a:r>
            <a:r>
              <a:rPr lang="en-CA" b="0" baseline="0" dirty="0">
                <a:latin typeface="Century Gothic" panose="020B0502020202020204" pitchFamily="34" charset="0"/>
              </a:rPr>
              <a:t> it tests.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a:latin typeface="Century Gothic" panose="020B0502020202020204" pitchFamily="34" charset="0"/>
              </a:rPr>
              <a:t>The teacher will discuss each test, explain how to complete it, and give hints to students trying to understand each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PE.4.L.4.5</a:t>
            </a:r>
            <a:r>
              <a:rPr lang="en-CA" dirty="0">
                <a:latin typeface="Century Gothic" panose="020B0502020202020204" pitchFamily="34" charset="0"/>
              </a:rPr>
              <a:t> Identify ways to participate in formal and informal fitness assessments. </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14</a:t>
            </a:fld>
            <a:endParaRPr lang="en-CA"/>
          </a:p>
        </p:txBody>
      </p:sp>
    </p:spTree>
    <p:extLst>
      <p:ext uri="{BB962C8B-B14F-4D97-AF65-F5344CB8AC3E}">
        <p14:creationId xmlns:p14="http://schemas.microsoft.com/office/powerpoint/2010/main" val="274119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15</a:t>
            </a:fld>
            <a:endParaRPr lang="en-CA"/>
          </a:p>
        </p:txBody>
      </p:sp>
    </p:spTree>
    <p:extLst>
      <p:ext uri="{BB962C8B-B14F-4D97-AF65-F5344CB8AC3E}">
        <p14:creationId xmlns:p14="http://schemas.microsoft.com/office/powerpoint/2010/main" val="56018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16</a:t>
            </a:fld>
            <a:endParaRPr lang="en-CA"/>
          </a:p>
        </p:txBody>
      </p:sp>
    </p:spTree>
    <p:extLst>
      <p:ext uri="{BB962C8B-B14F-4D97-AF65-F5344CB8AC3E}">
        <p14:creationId xmlns:p14="http://schemas.microsoft.com/office/powerpoint/2010/main" val="67809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17</a:t>
            </a:fld>
            <a:endParaRPr lang="en-CA"/>
          </a:p>
        </p:txBody>
      </p:sp>
    </p:spTree>
    <p:extLst>
      <p:ext uri="{BB962C8B-B14F-4D97-AF65-F5344CB8AC3E}">
        <p14:creationId xmlns:p14="http://schemas.microsoft.com/office/powerpoint/2010/main" val="227803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18</a:t>
            </a:fld>
            <a:endParaRPr lang="en-CA"/>
          </a:p>
        </p:txBody>
      </p:sp>
    </p:spTree>
    <p:extLst>
      <p:ext uri="{BB962C8B-B14F-4D97-AF65-F5344CB8AC3E}">
        <p14:creationId xmlns:p14="http://schemas.microsoft.com/office/powerpoint/2010/main" val="3178770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19</a:t>
            </a:fld>
            <a:endParaRPr lang="en-CA"/>
          </a:p>
        </p:txBody>
      </p:sp>
    </p:spTree>
    <p:extLst>
      <p:ext uri="{BB962C8B-B14F-4D97-AF65-F5344CB8AC3E}">
        <p14:creationId xmlns:p14="http://schemas.microsoft.com/office/powerpoint/2010/main" val="14020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a:t>
            </a:fld>
            <a:endParaRPr lang="en-CA"/>
          </a:p>
        </p:txBody>
      </p:sp>
    </p:spTree>
    <p:extLst>
      <p:ext uri="{BB962C8B-B14F-4D97-AF65-F5344CB8AC3E}">
        <p14:creationId xmlns:p14="http://schemas.microsoft.com/office/powerpoint/2010/main" val="65723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3</a:t>
            </a:fld>
            <a:endParaRPr lang="en-CA"/>
          </a:p>
        </p:txBody>
      </p:sp>
    </p:spTree>
    <p:extLst>
      <p:ext uri="{BB962C8B-B14F-4D97-AF65-F5344CB8AC3E}">
        <p14:creationId xmlns:p14="http://schemas.microsoft.com/office/powerpoint/2010/main" val="121487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4</a:t>
            </a:fld>
            <a:endParaRPr lang="en-CA"/>
          </a:p>
        </p:txBody>
      </p:sp>
    </p:spTree>
    <p:extLst>
      <p:ext uri="{BB962C8B-B14F-4D97-AF65-F5344CB8AC3E}">
        <p14:creationId xmlns:p14="http://schemas.microsoft.com/office/powerpoint/2010/main" val="180948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5</a:t>
            </a:fld>
            <a:endParaRPr lang="en-CA"/>
          </a:p>
        </p:txBody>
      </p:sp>
    </p:spTree>
    <p:extLst>
      <p:ext uri="{BB962C8B-B14F-4D97-AF65-F5344CB8AC3E}">
        <p14:creationId xmlns:p14="http://schemas.microsoft.com/office/powerpoint/2010/main" val="262975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6</a:t>
            </a:fld>
            <a:endParaRPr lang="en-CA"/>
          </a:p>
        </p:txBody>
      </p:sp>
    </p:spTree>
    <p:extLst>
      <p:ext uri="{BB962C8B-B14F-4D97-AF65-F5344CB8AC3E}">
        <p14:creationId xmlns:p14="http://schemas.microsoft.com/office/powerpoint/2010/main" val="295258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a:t>
            </a:r>
            <a:r>
              <a:rPr lang="en-CA" b="0" baseline="0" dirty="0">
                <a:latin typeface="Century Gothic" panose="020B0502020202020204" pitchFamily="34" charset="0"/>
              </a:rPr>
              <a:t> will identify different ways to warm up their muscles to be safe before being 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discuss various warm-up activities and the concept of warming up the muscles you are using.</a:t>
            </a: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PE.4.C.2.7</a:t>
            </a:r>
            <a:r>
              <a:rPr lang="en-CA" dirty="0">
                <a:latin typeface="Century Gothic" panose="020B0502020202020204" pitchFamily="34" charset="0"/>
              </a:rPr>
              <a:t> Identify proper warm-up and cool-down techniques and reasons for using them.  </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7</a:t>
            </a:fld>
            <a:endParaRPr lang="en-CA"/>
          </a:p>
        </p:txBody>
      </p:sp>
    </p:spTree>
    <p:extLst>
      <p:ext uri="{BB962C8B-B14F-4D97-AF65-F5344CB8AC3E}">
        <p14:creationId xmlns:p14="http://schemas.microsoft.com/office/powerpoint/2010/main" val="179871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a:t>
            </a:r>
            <a:r>
              <a:rPr lang="en-CA" b="0" baseline="0" dirty="0">
                <a:latin typeface="Century Gothic" panose="020B0502020202020204" pitchFamily="34" charset="0"/>
              </a:rPr>
              <a:t> will organize the given activities into strengthening or non-strengthening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review what strengthening activities are, or generally will look like, and discuss why some of the other activities were not strengthening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ask, “What is the role of strength in your muscles? What does it allow you to do when you are strong?”</a:t>
            </a: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PE.4.L.4.4</a:t>
            </a:r>
            <a:r>
              <a:rPr lang="en-CA" dirty="0">
                <a:latin typeface="Century Gothic" panose="020B0502020202020204" pitchFamily="34" charset="0"/>
              </a:rPr>
              <a:t> Identify ways to participate in selected physical activities for the purpose of improving physical fitness. </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8</a:t>
            </a:fld>
            <a:endParaRPr lang="en-CA"/>
          </a:p>
        </p:txBody>
      </p:sp>
    </p:spTree>
    <p:extLst>
      <p:ext uri="{BB962C8B-B14F-4D97-AF65-F5344CB8AC3E}">
        <p14:creationId xmlns:p14="http://schemas.microsoft.com/office/powerpoint/2010/main" val="270349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latin typeface="Century Gothic" panose="020B0502020202020204" pitchFamily="34" charset="0"/>
              </a:rPr>
              <a:t>Students</a:t>
            </a:r>
            <a:r>
              <a:rPr lang="en-CA" b="0" baseline="0" dirty="0">
                <a:latin typeface="Century Gothic" panose="020B0502020202020204" pitchFamily="34" charset="0"/>
              </a:rPr>
              <a:t> will match the stretches with the body part they focus on. </a:t>
            </a:r>
          </a:p>
          <a:p>
            <a:r>
              <a:rPr lang="en-CA" b="0" baseline="0" dirty="0">
                <a:latin typeface="Century Gothic" panose="020B0502020202020204" pitchFamily="34" charset="0"/>
              </a:rPr>
              <a:t>Teacher will ask, “What is the role of flexibility in your muscles? What does it allow you to do when you are flexible?”</a:t>
            </a:r>
            <a:endParaRPr lang="en-CA" b="0" dirty="0">
              <a:latin typeface="Century Gothic" panose="020B0502020202020204" pitchFamily="34" charset="0"/>
            </a:endParaRPr>
          </a:p>
          <a:p>
            <a:endParaRPr lang="en-CA" b="1" dirty="0">
              <a:latin typeface="Century Gothic" panose="020B0502020202020204" pitchFamily="34" charset="0"/>
            </a:endParaRPr>
          </a:p>
          <a:p>
            <a:r>
              <a:rPr lang="en-CA" b="1" dirty="0">
                <a:latin typeface="Century Gothic" panose="020B0502020202020204" pitchFamily="34" charset="0"/>
              </a:rPr>
              <a:t>PE.4.L.4.4</a:t>
            </a:r>
            <a:r>
              <a:rPr lang="en-CA" dirty="0">
                <a:latin typeface="Century Gothic" panose="020B0502020202020204" pitchFamily="34" charset="0"/>
              </a:rPr>
              <a:t> Identify ways to participate in selected physical activities for the purpose of improving physical fitness. </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a:p>
        </p:txBody>
      </p:sp>
    </p:spTree>
    <p:extLst>
      <p:ext uri="{BB962C8B-B14F-4D97-AF65-F5344CB8AC3E}">
        <p14:creationId xmlns:p14="http://schemas.microsoft.com/office/powerpoint/2010/main" val="1762373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2542" y="955635"/>
            <a:ext cx="7253346" cy="4835564"/>
          </a:xfrm>
          <a:prstGeom prst="rect">
            <a:avLst/>
          </a:prstGeom>
        </p:spPr>
      </p:pic>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4</a:t>
            </a:r>
            <a:r>
              <a:rPr lang="en-US" sz="2800" baseline="30000" dirty="0">
                <a:solidFill>
                  <a:schemeClr val="bg1">
                    <a:lumMod val="50000"/>
                  </a:schemeClr>
                </a:solidFill>
                <a:latin typeface="Century Gothic" panose="020B0502020202020204" pitchFamily="34" charset="0"/>
                <a:cs typeface="Arial" panose="020B0604020202020204" pitchFamily="34" charset="0"/>
              </a:rPr>
              <a:t>th</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2791" y="1486781"/>
            <a:ext cx="2100753" cy="1725618"/>
          </a:xfrm>
          <a:prstGeom prst="rect">
            <a:avLst/>
          </a:prstGeom>
        </p:spPr>
      </p:pic>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8" name="Rectangle 7"/>
          <p:cNvSpPr/>
          <p:nvPr userDrawn="1"/>
        </p:nvSpPr>
        <p:spPr>
          <a:xfrm>
            <a:off x="6705169" y="1569926"/>
            <a:ext cx="6463624" cy="1412309"/>
          </a:xfrm>
          <a:prstGeom prst="rect">
            <a:avLst/>
          </a:prstGeom>
          <a:solidFill>
            <a:srgbClr val="C9640A"/>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2439" t="43612" r="11938" b="49549"/>
          <a:stretch/>
        </p:blipFill>
        <p:spPr>
          <a:xfrm>
            <a:off x="6722629" y="1605282"/>
            <a:ext cx="6542167" cy="1349406"/>
          </a:xfrm>
          <a:prstGeom prst="rect">
            <a:avLst/>
          </a:prstGeom>
        </p:spPr>
      </p:pic>
      <p:sp>
        <p:nvSpPr>
          <p:cNvPr id="11" name="Triangle 4"/>
          <p:cNvSpPr/>
          <p:nvPr userDrawn="1"/>
        </p:nvSpPr>
        <p:spPr>
          <a:xfrm rot="2796988">
            <a:off x="6721186" y="2992595"/>
            <a:ext cx="322985" cy="161125"/>
          </a:xfrm>
          <a:prstGeom prst="triangle">
            <a:avLst>
              <a:gd name="adj" fmla="val 46419"/>
            </a:avLst>
          </a:prstGeom>
          <a:solidFill>
            <a:srgbClr val="C9640A"/>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sp>
        <p:nvSpPr>
          <p:cNvPr id="15" name="Text Placeholder 13"/>
          <p:cNvSpPr>
            <a:spLocks noGrp="1"/>
          </p:cNvSpPr>
          <p:nvPr>
            <p:ph type="body" sz="quarter" idx="14" hasCustomPrompt="1"/>
          </p:nvPr>
        </p:nvSpPr>
        <p:spPr>
          <a:xfrm>
            <a:off x="8443785"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6" name="Text Placeholder 13"/>
          <p:cNvSpPr>
            <a:spLocks noGrp="1"/>
          </p:cNvSpPr>
          <p:nvPr>
            <p:ph type="body" sz="quarter" idx="15" hasCustomPrompt="1"/>
          </p:nvPr>
        </p:nvSpPr>
        <p:spPr>
          <a:xfrm>
            <a:off x="10458010"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7" name="Text Placeholder 16"/>
          <p:cNvSpPr>
            <a:spLocks noGrp="1"/>
          </p:cNvSpPr>
          <p:nvPr>
            <p:ph type="body" sz="quarter" idx="17" hasCustomPrompt="1"/>
          </p:nvPr>
        </p:nvSpPr>
        <p:spPr>
          <a:xfrm>
            <a:off x="6942138" y="1971675"/>
            <a:ext cx="5373687" cy="914400"/>
          </a:xfrm>
          <a:prstGeom prst="rect">
            <a:avLst/>
          </a:prstGeom>
        </p:spPr>
        <p:txBody>
          <a:bodyPr/>
          <a:lstStyle>
            <a:lvl1pPr marL="0" indent="0">
              <a:buNone/>
              <a:defRPr sz="4000">
                <a:solidFill>
                  <a:schemeClr val="bg1"/>
                </a:solidFill>
                <a:latin typeface="Century Gothic" panose="020B0502020202020204" pitchFamily="34" charset="0"/>
              </a:defRPr>
            </a:lvl1pPr>
          </a:lstStyle>
          <a:p>
            <a:pPr lvl="0"/>
            <a:r>
              <a:rPr lang="en-US" dirty="0"/>
              <a:t>SUBJECT</a:t>
            </a:r>
            <a:endParaRPr lang="en-CA" dirty="0"/>
          </a:p>
        </p:txBody>
      </p:sp>
    </p:spTree>
    <p:extLst>
      <p:ext uri="{BB962C8B-B14F-4D97-AF65-F5344CB8AC3E}">
        <p14:creationId xmlns:p14="http://schemas.microsoft.com/office/powerpoint/2010/main" val="14451372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9F6E9"/>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C9640A"/>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13"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6"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1"/>
          <p:cNvSpPr>
            <a:spLocks noGrp="1"/>
          </p:cNvSpPr>
          <p:nvPr>
            <p:ph type="body" sz="quarter" idx="15" hasCustomPrompt="1"/>
          </p:nvPr>
        </p:nvSpPr>
        <p:spPr>
          <a:xfrm>
            <a:off x="4131003" y="603103"/>
            <a:ext cx="4065097" cy="914400"/>
          </a:xfrm>
          <a:prstGeom prst="rect">
            <a:avLst/>
          </a:prstGeom>
        </p:spPr>
        <p:txBody>
          <a:bodyPr/>
          <a:lstStyle>
            <a:lvl1pPr marL="0" indent="0" algn="ctr">
              <a:buNone/>
              <a:defRPr>
                <a:solidFill>
                  <a:srgbClr val="24727E"/>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132764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C9640A"/>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336633"/>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25223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3113762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719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M9F-I4fGeGvaFQfvMQ0-cdgcNF7yZDThuApZsdZMN4c/copy?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4.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01</a:t>
            </a:r>
          </a:p>
        </p:txBody>
      </p:sp>
      <p:sp>
        <p:nvSpPr>
          <p:cNvPr id="3" name="Text Placeholder 2"/>
          <p:cNvSpPr>
            <a:spLocks noGrp="1"/>
          </p:cNvSpPr>
          <p:nvPr>
            <p:ph type="body" sz="quarter" idx="15"/>
          </p:nvPr>
        </p:nvSpPr>
        <p:spPr/>
        <p:txBody>
          <a:bodyPr/>
          <a:lstStyle/>
          <a:p>
            <a:r>
              <a:rPr lang="en-CA" dirty="0"/>
              <a:t>02</a:t>
            </a:r>
          </a:p>
        </p:txBody>
      </p:sp>
      <p:sp>
        <p:nvSpPr>
          <p:cNvPr id="5" name="Text Placeholder 4"/>
          <p:cNvSpPr>
            <a:spLocks noGrp="1"/>
          </p:cNvSpPr>
          <p:nvPr>
            <p:ph type="body" sz="quarter" idx="17"/>
          </p:nvPr>
        </p:nvSpPr>
        <p:spPr>
          <a:xfrm>
            <a:off x="6751638" y="1971675"/>
            <a:ext cx="5468937" cy="914400"/>
          </a:xfrm>
        </p:spPr>
        <p:txBody>
          <a:bodyPr/>
          <a:lstStyle/>
          <a:p>
            <a:r>
              <a:rPr lang="en-CA" sz="3900" b="1" dirty="0"/>
              <a:t>PHYSICAL EDUCATION</a:t>
            </a:r>
          </a:p>
        </p:txBody>
      </p:sp>
      <p:sp>
        <p:nvSpPr>
          <p:cNvPr id="6" name="TextBox 5"/>
          <p:cNvSpPr txBox="1"/>
          <p:nvPr/>
        </p:nvSpPr>
        <p:spPr>
          <a:xfrm>
            <a:off x="7085308" y="4015528"/>
            <a:ext cx="4870914" cy="523220"/>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rPr>
              <a:t>Fitness Assessment</a:t>
            </a:r>
          </a:p>
        </p:txBody>
      </p:sp>
      <p:sp>
        <p:nvSpPr>
          <p:cNvPr id="7" name="TextBox 6"/>
          <p:cNvSpPr txBox="1"/>
          <p:nvPr/>
        </p:nvSpPr>
        <p:spPr>
          <a:xfrm>
            <a:off x="7100054" y="4561216"/>
            <a:ext cx="4870914" cy="954107"/>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hlinkClick r:id="rId3"/>
              </a:rPr>
              <a:t>Click </a:t>
            </a:r>
            <a:r>
              <a:rPr lang="en-US" sz="2800" b="1" dirty="0" smtClean="0">
                <a:solidFill>
                  <a:schemeClr val="bg1">
                    <a:lumMod val="50000"/>
                  </a:schemeClr>
                </a:solidFill>
                <a:latin typeface="Century Gothic" charset="0"/>
                <a:ea typeface="Century Gothic" charset="0"/>
                <a:cs typeface="Century Gothic" charset="0"/>
                <a:hlinkClick r:id="rId3"/>
              </a:rPr>
              <a:t>On ME </a:t>
            </a:r>
            <a:r>
              <a:rPr lang="en-US" sz="2800" b="1" dirty="0" smtClean="0">
                <a:solidFill>
                  <a:schemeClr val="bg1">
                    <a:lumMod val="50000"/>
                  </a:schemeClr>
                </a:solidFill>
                <a:latin typeface="Century Gothic" charset="0"/>
                <a:ea typeface="Century Gothic" charset="0"/>
                <a:cs typeface="Century Gothic" charset="0"/>
                <a:hlinkClick r:id="rId3"/>
              </a:rPr>
              <a:t>to download the presentation</a:t>
            </a:r>
            <a:r>
              <a:rPr lang="en-US" sz="2800" b="1" dirty="0" smtClean="0">
                <a:solidFill>
                  <a:schemeClr val="bg1">
                    <a:lumMod val="50000"/>
                  </a:schemeClr>
                </a:solidFill>
                <a:latin typeface="Century Gothic" charset="0"/>
                <a:ea typeface="Century Gothic" charset="0"/>
                <a:cs typeface="Century Gothic" charset="0"/>
                <a:hlinkClick r:id="rId3"/>
              </a:rPr>
              <a:t>….</a:t>
            </a:r>
            <a:endParaRPr lang="en-US" sz="2800" b="1" dirty="0" smtClean="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9958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02</a:t>
            </a:r>
          </a:p>
        </p:txBody>
      </p:sp>
      <p:sp>
        <p:nvSpPr>
          <p:cNvPr id="4" name="Text Placeholder 3"/>
          <p:cNvSpPr>
            <a:spLocks noGrp="1"/>
          </p:cNvSpPr>
          <p:nvPr>
            <p:ph type="body" sz="quarter" idx="15"/>
          </p:nvPr>
        </p:nvSpPr>
        <p:spPr>
          <a:xfrm>
            <a:off x="2868460" y="723148"/>
            <a:ext cx="7891398" cy="914400"/>
          </a:xfrm>
        </p:spPr>
        <p:txBody>
          <a:bodyPr/>
          <a:lstStyle/>
          <a:p>
            <a:r>
              <a:rPr lang="en-CA" dirty="0"/>
              <a:t>Cardio Connoisseur </a:t>
            </a:r>
            <a:r>
              <a:rPr lang="en-CA" dirty="0" smtClean="0"/>
              <a:t>–Muscular Endurance</a:t>
            </a:r>
            <a:endParaRPr lang="en-CA" dirty="0"/>
          </a:p>
        </p:txBody>
      </p:sp>
      <p:sp>
        <p:nvSpPr>
          <p:cNvPr id="5" name="Rectangle 4"/>
          <p:cNvSpPr/>
          <p:nvPr/>
        </p:nvSpPr>
        <p:spPr>
          <a:xfrm>
            <a:off x="367393" y="1427748"/>
            <a:ext cx="5680481" cy="5014588"/>
          </a:xfrm>
          <a:prstGeom prst="rect">
            <a:avLst/>
          </a:prstGeom>
          <a:solidFill>
            <a:schemeClr val="accent6">
              <a:lumMod val="40000"/>
              <a:lumOff val="60000"/>
            </a:schemeClr>
          </a:solidFill>
          <a:ln>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6047874" y="1427748"/>
            <a:ext cx="5680481" cy="5014588"/>
          </a:xfrm>
          <a:prstGeom prst="rect">
            <a:avLst/>
          </a:prstGeom>
          <a:solidFill>
            <a:schemeClr val="accent6">
              <a:lumMod val="40000"/>
              <a:lumOff val="60000"/>
            </a:schemeClr>
          </a:solidFill>
          <a:ln>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3"/>
          <p:cNvSpPr txBox="1">
            <a:spLocks/>
          </p:cNvSpPr>
          <p:nvPr/>
        </p:nvSpPr>
        <p:spPr>
          <a:xfrm>
            <a:off x="6374397" y="1435770"/>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Helps to Build a Different Fitness Component</a:t>
            </a:r>
          </a:p>
        </p:txBody>
      </p:sp>
      <p:sp>
        <p:nvSpPr>
          <p:cNvPr id="8" name="Text Placeholder 3"/>
          <p:cNvSpPr txBox="1">
            <a:spLocks/>
          </p:cNvSpPr>
          <p:nvPr/>
        </p:nvSpPr>
        <p:spPr>
          <a:xfrm>
            <a:off x="693916" y="1435770"/>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Improves </a:t>
            </a:r>
            <a:r>
              <a:rPr lang="en-CA" dirty="0" smtClean="0"/>
              <a:t>Cardio- Time</a:t>
            </a:r>
            <a:endParaRPr lang="en-CA" dirty="0"/>
          </a:p>
        </p:txBody>
      </p:sp>
      <p:pic>
        <p:nvPicPr>
          <p:cNvPr id="9" name="Picture 4" descr="https://trackcit.s3-us-west-2.amazonaws.com/resources/68654/versions/68654-2017-10-1-18-19-thumb.jpg?stopcache=1512424031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654" y="4918335"/>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trackcit.s3-us-west-2.amazonaws.com/resources/72739/versions/72739-2017-11-1-19-38-thumb.jpg?stopcache=15124257334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904" y="3041655"/>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rackcit.s3-us-west-2.amazonaws.com/resources/62408/versions/62408-2017-10-3-14-22-thumb.jpg?stopcache=15124257919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338" y="1130969"/>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trackcit.s3-us-west-2.amazonaws.com/resources/66344/versions/66344-2017-10-3-19-46-thumb.jpg?stopcache=15124259266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1402" y="1129152"/>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trackcit.s3-us-west-2.amazonaws.com/resources/67492/versions/67492-2017-10-4-16-52-thumb.jpg?stopcache=15124259456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78695" y="2805069"/>
            <a:ext cx="22860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trackcit.s3-us-west-2.amazonaws.com/resources/66276/versions/66276-2017-10-3-19-21-thumb.jpg?stopcache=15124259933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78695" y="4918335"/>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8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02</a:t>
            </a:r>
          </a:p>
        </p:txBody>
      </p:sp>
      <p:sp>
        <p:nvSpPr>
          <p:cNvPr id="4" name="Text Placeholder 3"/>
          <p:cNvSpPr>
            <a:spLocks noGrp="1"/>
          </p:cNvSpPr>
          <p:nvPr>
            <p:ph type="body" sz="quarter" idx="15"/>
          </p:nvPr>
        </p:nvSpPr>
        <p:spPr>
          <a:xfrm>
            <a:off x="3527688" y="723148"/>
            <a:ext cx="4899875" cy="914400"/>
          </a:xfrm>
        </p:spPr>
        <p:txBody>
          <a:bodyPr/>
          <a:lstStyle/>
          <a:p>
            <a:r>
              <a:rPr lang="en-CA" dirty="0"/>
              <a:t>This Test, That Test</a:t>
            </a:r>
          </a:p>
        </p:txBody>
      </p:sp>
      <p:pic>
        <p:nvPicPr>
          <p:cNvPr id="6" name="Picture 2" descr="https://trackcit.s3-us-west-2.amazonaws.com/resources/69344/versions/69344-2017-10-2-20-44-thumb.png?stopcache=1512425149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888" y="1070094"/>
            <a:ext cx="22860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rackcit.s3-us-west-2.amazonaws.com/resources/69464/versions/69464-2017-10-3-19-39-thumb.png?stopcache=1512425173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538" y="3664943"/>
            <a:ext cx="3796632" cy="2135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trackcit.s3-us-west-2.amazonaws.com/resources/69416/versions/69416-2017-10-3-17-55-thumb.png?stopcache=15124252013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4600" y="1074866"/>
            <a:ext cx="1831363" cy="21365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trackcit.s3-us-west-2.amazonaws.com/resources/72448/versions/72448-2017-11-5-22-31-thumb.png?stopcache=1512425277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4600" y="3966833"/>
            <a:ext cx="1819504" cy="19559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p:cNvSpPr txBox="1">
            <a:spLocks/>
          </p:cNvSpPr>
          <p:nvPr/>
        </p:nvSpPr>
        <p:spPr>
          <a:xfrm>
            <a:off x="11844975" y="4589910"/>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Flexibility</a:t>
            </a:r>
          </a:p>
        </p:txBody>
      </p:sp>
      <p:sp>
        <p:nvSpPr>
          <p:cNvPr id="12" name="Text Placeholder 3"/>
          <p:cNvSpPr txBox="1">
            <a:spLocks/>
          </p:cNvSpPr>
          <p:nvPr/>
        </p:nvSpPr>
        <p:spPr>
          <a:xfrm>
            <a:off x="12197075" y="2081251"/>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Muscular Strength</a:t>
            </a:r>
          </a:p>
        </p:txBody>
      </p:sp>
      <p:sp>
        <p:nvSpPr>
          <p:cNvPr id="13" name="Text Placeholder 3"/>
          <p:cNvSpPr txBox="1">
            <a:spLocks/>
          </p:cNvSpPr>
          <p:nvPr/>
        </p:nvSpPr>
        <p:spPr>
          <a:xfrm>
            <a:off x="-5954443" y="1180348"/>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Muscular Endurance</a:t>
            </a:r>
          </a:p>
        </p:txBody>
      </p:sp>
      <p:sp>
        <p:nvSpPr>
          <p:cNvPr id="14" name="Text Placeholder 3"/>
          <p:cNvSpPr txBox="1">
            <a:spLocks/>
          </p:cNvSpPr>
          <p:nvPr/>
        </p:nvSpPr>
        <p:spPr>
          <a:xfrm>
            <a:off x="-6541073" y="3509633"/>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Cardiovascular Endurance</a:t>
            </a:r>
          </a:p>
        </p:txBody>
      </p:sp>
    </p:spTree>
    <p:extLst>
      <p:ext uri="{BB962C8B-B14F-4D97-AF65-F5344CB8AC3E}">
        <p14:creationId xmlns:p14="http://schemas.microsoft.com/office/powerpoint/2010/main" val="188593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The next few slides will cover 1.02 fitness assessment.  You will turn them IN TODAY for a GRADE!!!  YAY….</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Be ready to take a picture with your phone or the snipping tool. Or grab mom/dad to help you out!! </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58" y="3951113"/>
            <a:ext cx="2503842" cy="2152222"/>
          </a:xfrm>
          <a:prstGeom prst="rect">
            <a:avLst/>
          </a:prstGeom>
        </p:spPr>
      </p:pic>
    </p:spTree>
    <p:extLst>
      <p:ext uri="{BB962C8B-B14F-4D97-AF65-F5344CB8AC3E}">
        <p14:creationId xmlns:p14="http://schemas.microsoft.com/office/powerpoint/2010/main" val="3610588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2"/>
            <a:ext cx="12192000" cy="1349602"/>
          </a:xfrm>
        </p:spPr>
        <p:txBody>
          <a:bodyPr>
            <a:normAutofit/>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Be Fit, Have Fun!</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2" name="Picture 1"/>
          <p:cNvPicPr>
            <a:picLocks noChangeAspect="1"/>
          </p:cNvPicPr>
          <p:nvPr/>
        </p:nvPicPr>
        <p:blipFill>
          <a:blip r:embed="rId4"/>
          <a:stretch>
            <a:fillRect/>
          </a:stretch>
        </p:blipFill>
        <p:spPr>
          <a:xfrm>
            <a:off x="2639678" y="2277620"/>
            <a:ext cx="7610475" cy="4133850"/>
          </a:xfrm>
          <a:prstGeom prst="rect">
            <a:avLst/>
          </a:prstGeom>
        </p:spPr>
      </p:pic>
    </p:spTree>
    <p:extLst>
      <p:ext uri="{BB962C8B-B14F-4D97-AF65-F5344CB8AC3E}">
        <p14:creationId xmlns:p14="http://schemas.microsoft.com/office/powerpoint/2010/main" val="2503341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02</a:t>
            </a:r>
          </a:p>
        </p:txBody>
      </p:sp>
      <p:sp>
        <p:nvSpPr>
          <p:cNvPr id="4" name="Text Placeholder 3"/>
          <p:cNvSpPr>
            <a:spLocks noGrp="1"/>
          </p:cNvSpPr>
          <p:nvPr>
            <p:ph type="body" sz="quarter" idx="15"/>
          </p:nvPr>
        </p:nvSpPr>
        <p:spPr>
          <a:xfrm>
            <a:off x="1151524" y="4079995"/>
            <a:ext cx="9499636" cy="914400"/>
          </a:xfrm>
        </p:spPr>
        <p:txBody>
          <a:bodyPr/>
          <a:lstStyle/>
          <a:p>
            <a:r>
              <a:rPr lang="en-CA" dirty="0" smtClean="0"/>
              <a:t>Which Directions is correct?</a:t>
            </a:r>
            <a:endParaRPr lang="en-CA" dirty="0"/>
          </a:p>
        </p:txBody>
      </p:sp>
      <p:pic>
        <p:nvPicPr>
          <p:cNvPr id="6" name="Picture 2" descr="https://trackcit.s3-us-west-2.amazonaws.com/resources/69344/versions/69344-2017-10-2-20-44-thumb.png?stopcache=1512425149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705" y="2258696"/>
            <a:ext cx="2286000" cy="1809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p:cNvSpPr txBox="1">
            <a:spLocks/>
          </p:cNvSpPr>
          <p:nvPr/>
        </p:nvSpPr>
        <p:spPr>
          <a:xfrm>
            <a:off x="7787913" y="2236545"/>
            <a:ext cx="4899875" cy="87875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Muscular Strength</a:t>
            </a:r>
          </a:p>
        </p:txBody>
      </p:sp>
      <p:sp>
        <p:nvSpPr>
          <p:cNvPr id="13" name="Text Placeholder 3"/>
          <p:cNvSpPr txBox="1">
            <a:spLocks/>
          </p:cNvSpPr>
          <p:nvPr/>
        </p:nvSpPr>
        <p:spPr>
          <a:xfrm>
            <a:off x="-1391788" y="1706404"/>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Chair Dips</a:t>
            </a:r>
            <a:endParaRPr lang="en-CA" dirty="0"/>
          </a:p>
        </p:txBody>
      </p:sp>
      <p:sp>
        <p:nvSpPr>
          <p:cNvPr id="14" name="Text Placeholder 3"/>
          <p:cNvSpPr txBox="1">
            <a:spLocks/>
          </p:cNvSpPr>
          <p:nvPr/>
        </p:nvSpPr>
        <p:spPr>
          <a:xfrm>
            <a:off x="7292125" y="3093146"/>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Cardiovascular Endurance</a:t>
            </a:r>
          </a:p>
        </p:txBody>
      </p:sp>
      <p:sp>
        <p:nvSpPr>
          <p:cNvPr id="15" name="Text Placeholder 3"/>
          <p:cNvSpPr txBox="1">
            <a:spLocks/>
          </p:cNvSpPr>
          <p:nvPr/>
        </p:nvSpPr>
        <p:spPr>
          <a:xfrm>
            <a:off x="261547" y="4689595"/>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l">
              <a:buFont typeface="+mj-lt"/>
              <a:buAutoNum type="arabicPeriod"/>
            </a:pPr>
            <a:r>
              <a:rPr lang="en-US" sz="1200" b="1" dirty="0" smtClean="0"/>
              <a:t>Using </a:t>
            </a:r>
            <a:r>
              <a:rPr lang="en-US" sz="1200" b="1" dirty="0"/>
              <a:t>a sturdy chair, grip the edge of the seat with your legs bent at a 90-degree angle.</a:t>
            </a:r>
          </a:p>
          <a:p>
            <a:pPr marL="228600" indent="-228600" algn="l">
              <a:buFont typeface="+mj-lt"/>
              <a:buAutoNum type="arabicPeriod"/>
            </a:pPr>
            <a:r>
              <a:rPr lang="en-US" sz="1200" b="1" dirty="0"/>
              <a:t>Lower your body down toward the ground, keeping your back close to the chair edge. Bend your elbows until they are at a 90-degree angle. </a:t>
            </a:r>
          </a:p>
          <a:p>
            <a:pPr marL="228600" indent="-228600" algn="l">
              <a:buFont typeface="+mj-lt"/>
              <a:buAutoNum type="arabicPeriod"/>
            </a:pPr>
            <a:r>
              <a:rPr lang="en-US" sz="1200" b="1" dirty="0"/>
              <a:t>Straighten your elbows as you bring your body back up to the starting position.</a:t>
            </a:r>
          </a:p>
          <a:p>
            <a:pPr marL="228600" indent="-228600" algn="l">
              <a:buFont typeface="+mj-lt"/>
              <a:buAutoNum type="arabicPeriod"/>
            </a:pPr>
            <a:r>
              <a:rPr lang="en-US" sz="1200" b="1" dirty="0"/>
              <a:t>Count how many you can do in one minute and record that number</a:t>
            </a:r>
          </a:p>
          <a:p>
            <a:pPr algn="l"/>
            <a:endParaRPr lang="en-CA" dirty="0"/>
          </a:p>
        </p:txBody>
      </p:sp>
      <p:sp>
        <p:nvSpPr>
          <p:cNvPr id="16" name="Text Placeholder 3"/>
          <p:cNvSpPr txBox="1">
            <a:spLocks/>
          </p:cNvSpPr>
          <p:nvPr/>
        </p:nvSpPr>
        <p:spPr>
          <a:xfrm>
            <a:off x="-1452590" y="2531708"/>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Six Minute Run</a:t>
            </a:r>
            <a:endParaRPr lang="en-CA" dirty="0"/>
          </a:p>
        </p:txBody>
      </p:sp>
      <p:sp>
        <p:nvSpPr>
          <p:cNvPr id="17" name="Text Placeholder 3"/>
          <p:cNvSpPr txBox="1">
            <a:spLocks/>
          </p:cNvSpPr>
          <p:nvPr/>
        </p:nvSpPr>
        <p:spPr>
          <a:xfrm>
            <a:off x="6127682" y="4767741"/>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l">
              <a:buFont typeface="+mj-lt"/>
              <a:buAutoNum type="arabicPeriod"/>
            </a:pPr>
            <a:r>
              <a:rPr lang="en-US" sz="1200" b="1" dirty="0"/>
              <a:t>Place six cones 10 yards apart from each other in your yard.</a:t>
            </a:r>
          </a:p>
          <a:p>
            <a:pPr marL="228600" indent="-228600" algn="l">
              <a:buFont typeface="+mj-lt"/>
              <a:buAutoNum type="arabicPeriod"/>
            </a:pPr>
            <a:r>
              <a:rPr lang="en-US" sz="1200" b="1" dirty="0"/>
              <a:t>Track how many times you can run around the cones in six minutes. </a:t>
            </a:r>
          </a:p>
          <a:p>
            <a:pPr marL="228600" indent="-228600" algn="l">
              <a:buFont typeface="+mj-lt"/>
              <a:buAutoNum type="arabicPeriod"/>
            </a:pPr>
            <a:r>
              <a:rPr lang="en-US" sz="1200" b="1" dirty="0"/>
              <a:t>At the six-minute mark, stop where you are and determine the total distance covered and record it.</a:t>
            </a:r>
          </a:p>
          <a:p>
            <a:pPr algn="l"/>
            <a:endParaRPr lang="en-CA" dirty="0"/>
          </a:p>
        </p:txBody>
      </p:sp>
      <p:sp>
        <p:nvSpPr>
          <p:cNvPr id="18" name="Text Placeholder 3"/>
          <p:cNvSpPr txBox="1">
            <a:spLocks/>
          </p:cNvSpPr>
          <p:nvPr/>
        </p:nvSpPr>
        <p:spPr>
          <a:xfrm>
            <a:off x="1530264" y="875548"/>
            <a:ext cx="9499636"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mtClean="0"/>
              <a:t>This Test, That Test… The Test For Muscular ……..</a:t>
            </a:r>
            <a:endParaRPr lang="en-CA" dirty="0"/>
          </a:p>
        </p:txBody>
      </p:sp>
      <p:sp>
        <p:nvSpPr>
          <p:cNvPr id="19" name="Text Placeholder 3"/>
          <p:cNvSpPr txBox="1">
            <a:spLocks/>
          </p:cNvSpPr>
          <p:nvPr/>
        </p:nvSpPr>
        <p:spPr>
          <a:xfrm>
            <a:off x="6914367" y="5946420"/>
            <a:ext cx="5277633"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Let’s Do It……..</a:t>
            </a:r>
            <a:endParaRPr lang="en-CA" dirty="0"/>
          </a:p>
        </p:txBody>
      </p:sp>
      <p:sp>
        <p:nvSpPr>
          <p:cNvPr id="20" name="Rectangle 19"/>
          <p:cNvSpPr/>
          <p:nvPr/>
        </p:nvSpPr>
        <p:spPr>
          <a:xfrm>
            <a:off x="3918808" y="-41587"/>
            <a:ext cx="6487462"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Take a picture!! To Turn In…</a:t>
            </a:r>
            <a:endParaRPr lang="en-US" sz="3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4768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Assignment…..</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621792" y="1624906"/>
            <a:ext cx="11192256" cy="5105078"/>
          </a:xfrm>
        </p:spPr>
        <p:txBody>
          <a:bodyPr>
            <a:normAutofit fontScale="62500" lnSpcReduction="20000"/>
          </a:bodyPr>
          <a:lstStyle/>
          <a:p>
            <a:pPr marL="0" indent="0" algn="ctr">
              <a:spcAft>
                <a:spcPts val="1200"/>
              </a:spcAft>
              <a:buNone/>
            </a:pPr>
            <a:r>
              <a:rPr lang="en-CA" sz="3800" b="1" dirty="0" smtClean="0">
                <a:solidFill>
                  <a:schemeClr val="tx1">
                    <a:lumMod val="75000"/>
                    <a:lumOff val="25000"/>
                  </a:schemeClr>
                </a:solidFill>
                <a:latin typeface="Century Gothic" charset="0"/>
                <a:ea typeface="Century Gothic" charset="0"/>
                <a:cs typeface="Century Gothic" charset="0"/>
              </a:rPr>
              <a:t>Let’s turn in our assignment together!</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Take a picture of your assignment or download slide 14 to turn in by clicking file, download, pdf</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a:t>
            </a:r>
            <a:r>
              <a:rPr lang="en-CA" sz="2700" b="1" dirty="0" smtClean="0">
                <a:solidFill>
                  <a:schemeClr val="tx1">
                    <a:lumMod val="75000"/>
                    <a:lumOff val="25000"/>
                  </a:schemeClr>
                </a:solidFill>
                <a:latin typeface="Century Gothic" charset="0"/>
                <a:ea typeface="Century Gothic" charset="0"/>
                <a:cs typeface="Century Gothic" charset="0"/>
                <a:hlinkClick r:id="rId3"/>
              </a:rPr>
              <a:t>www.flvs.net</a:t>
            </a:r>
            <a:r>
              <a:rPr lang="en-CA" sz="2700" b="1" dirty="0" smtClean="0">
                <a:solidFill>
                  <a:schemeClr val="tx1">
                    <a:lumMod val="75000"/>
                    <a:lumOff val="25000"/>
                  </a:schemeClr>
                </a:solidFill>
                <a:latin typeface="Century Gothic" charset="0"/>
                <a:ea typeface="Century Gothic" charset="0"/>
                <a:cs typeface="Century Gothic" charset="0"/>
              </a:rPr>
              <a:t> and log in (use student credentials to log in)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gradebook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1.02 fitness assessment</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add file</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When the dialog box opens go to your download folder, click on the file, click open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Put the checkmark in the box above the “Save for Later” blue button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the blue “Submit for Grading” Button </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You should get a thank you for submitting message and the assignment should show blue in the gradebook</a:t>
            </a:r>
            <a:endParaRPr lang="en-CA" sz="31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822258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All Done!!!</a:t>
            </a:r>
            <a:br>
              <a:rPr lang="en-CA" sz="8800" b="1" dirty="0" smtClean="0">
                <a:solidFill>
                  <a:schemeClr val="tx1">
                    <a:lumMod val="75000"/>
                    <a:lumOff val="25000"/>
                  </a:schemeClr>
                </a:solidFill>
                <a:latin typeface="Century Gothic" charset="0"/>
                <a:ea typeface="Century Gothic" charset="0"/>
                <a:cs typeface="Century Gothic" charset="0"/>
              </a:rPr>
            </a:br>
            <a:r>
              <a:rPr lang="en-CA" sz="8800" b="1" dirty="0" smtClean="0">
                <a:solidFill>
                  <a:schemeClr val="tx1">
                    <a:lumMod val="75000"/>
                    <a:lumOff val="25000"/>
                  </a:schemeClr>
                </a:solidFill>
                <a:latin typeface="Century Gothic" charset="0"/>
                <a:ea typeface="Century Gothic" charset="0"/>
                <a:cs typeface="Century Gothic" charset="0"/>
              </a:rPr>
              <a:t>Together We Can!</a:t>
            </a:r>
            <a:endParaRPr lang="en-CA" sz="88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86" y="3569294"/>
            <a:ext cx="2959428" cy="2543829"/>
          </a:xfrm>
          <a:prstGeom prst="rect">
            <a:avLst/>
          </a:prstGeom>
        </p:spPr>
      </p:pic>
    </p:spTree>
    <p:extLst>
      <p:ext uri="{BB962C8B-B14F-4D97-AF65-F5344CB8AC3E}">
        <p14:creationId xmlns:p14="http://schemas.microsoft.com/office/powerpoint/2010/main" val="80050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learned/review: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989365" cy="3394354"/>
          </a:xfrm>
        </p:spPr>
        <p:txBody>
          <a:bodyPr>
            <a:normAutofit lnSpcReduction="10000"/>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r>
              <a:rPr lang="en-US" dirty="0"/>
              <a:t>identify the importance of warm-up and cool-down activities and how they help me perform</a:t>
            </a:r>
          </a:p>
          <a:p>
            <a:r>
              <a:rPr lang="en-US" dirty="0"/>
              <a:t>improve my physical fitness by helping others improve their fitness</a:t>
            </a:r>
          </a:p>
          <a:p>
            <a:r>
              <a:rPr lang="en-US" dirty="0"/>
              <a:t>discover ways to improve my physical fitness by measuring my fitness levels</a:t>
            </a:r>
          </a:p>
          <a:p>
            <a:r>
              <a:rPr lang="en-US" dirty="0"/>
              <a:t>relate formal and informal assessments to how they help my body</a:t>
            </a: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228000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35386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73326"/>
            <a:ext cx="12192000" cy="757118"/>
          </a:xfrm>
        </p:spPr>
        <p:txBody>
          <a:bodyPr>
            <a:normAutofit fontScale="90000"/>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rgbClr val="0070C0"/>
                </a:solidFill>
                <a:latin typeface="Century Gothic" charset="0"/>
                <a:ea typeface="Century Gothic" charset="0"/>
                <a:cs typeface="Century Gothic" charset="0"/>
              </a:rPr>
              <a:t>Bye See You Next Week At Our Regularly Scheduled Time!</a:t>
            </a:r>
            <a:endParaRPr lang="en-CA" b="1" dirty="0">
              <a:solidFill>
                <a:srgbClr val="0070C0"/>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899637"/>
            <a:ext cx="10678297" cy="4900585"/>
          </a:xfrm>
        </p:spPr>
        <p:txBody>
          <a:bodyPr>
            <a:normAutofit fontScale="92500" lnSpcReduction="10000"/>
          </a:bodyPr>
          <a:lstStyle/>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Next week we will be discussing Locomotor Movement!! </a:t>
            </a:r>
          </a:p>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Be Prepared To Get Fit With Us!!!</a:t>
            </a:r>
          </a:p>
          <a:p>
            <a:pPr marL="0" indent="0">
              <a:spcAft>
                <a:spcPts val="1200"/>
              </a:spcAft>
              <a:buNone/>
            </a:pPr>
            <a:r>
              <a:rPr lang="en-CA" sz="2700" dirty="0" smtClean="0">
                <a:solidFill>
                  <a:srgbClr val="00B050"/>
                </a:solidFill>
                <a:latin typeface="Century Gothic" charset="0"/>
                <a:ea typeface="Century Gothic" charset="0"/>
                <a:cs typeface="Century Gothic" charset="0"/>
              </a:rPr>
              <a:t>K-   </a:t>
            </a:r>
            <a:r>
              <a:rPr lang="en-US" dirty="0" smtClean="0">
                <a:solidFill>
                  <a:srgbClr val="00B050"/>
                </a:solidFill>
              </a:rPr>
              <a:t>9:30-10:00 </a:t>
            </a:r>
            <a:r>
              <a:rPr lang="en-US" dirty="0">
                <a:solidFill>
                  <a:srgbClr val="00B05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1</a:t>
            </a:r>
            <a:r>
              <a:rPr lang="en-CA" sz="2700" baseline="30000" dirty="0" smtClean="0">
                <a:solidFill>
                  <a:schemeClr val="tx1">
                    <a:lumMod val="75000"/>
                    <a:lumOff val="25000"/>
                  </a:schemeClr>
                </a:solidFill>
                <a:latin typeface="Century Gothic" charset="0"/>
                <a:ea typeface="Century Gothic" charset="0"/>
                <a:cs typeface="Century Gothic" charset="0"/>
              </a:rPr>
              <a:t>st</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11:15-11:45 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00B0F0"/>
                </a:solidFill>
                <a:latin typeface="Century Gothic" charset="0"/>
                <a:ea typeface="Century Gothic" charset="0"/>
                <a:cs typeface="Century Gothic" charset="0"/>
              </a:rPr>
              <a:t>2</a:t>
            </a:r>
            <a:r>
              <a:rPr lang="en-CA" sz="2700" baseline="30000" dirty="0" smtClean="0">
                <a:solidFill>
                  <a:srgbClr val="00B0F0"/>
                </a:solidFill>
                <a:latin typeface="Century Gothic" charset="0"/>
                <a:ea typeface="Century Gothic" charset="0"/>
                <a:cs typeface="Century Gothic" charset="0"/>
              </a:rPr>
              <a:t>nd</a:t>
            </a:r>
            <a:r>
              <a:rPr lang="en-CA" sz="2700" dirty="0" smtClean="0">
                <a:solidFill>
                  <a:srgbClr val="00B0F0"/>
                </a:solidFill>
                <a:latin typeface="Century Gothic" charset="0"/>
                <a:ea typeface="Century Gothic" charset="0"/>
                <a:cs typeface="Century Gothic" charset="0"/>
              </a:rPr>
              <a:t>- </a:t>
            </a:r>
            <a:r>
              <a:rPr lang="en-US" dirty="0" smtClean="0">
                <a:solidFill>
                  <a:srgbClr val="00B0F0"/>
                </a:solidFill>
              </a:rPr>
              <a:t>10:15-10:45 </a:t>
            </a:r>
            <a:r>
              <a:rPr lang="en-US" dirty="0">
                <a:solidFill>
                  <a:srgbClr val="00B0F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3</a:t>
            </a:r>
            <a:r>
              <a:rPr lang="en-CA" sz="2700" baseline="30000" dirty="0" smtClean="0">
                <a:solidFill>
                  <a:schemeClr val="tx1">
                    <a:lumMod val="75000"/>
                    <a:lumOff val="25000"/>
                  </a:schemeClr>
                </a:solidFill>
                <a:latin typeface="Century Gothic" charset="0"/>
                <a:ea typeface="Century Gothic" charset="0"/>
                <a:cs typeface="Century Gothic" charset="0"/>
              </a:rPr>
              <a:t>rd</a:t>
            </a:r>
            <a:r>
              <a:rPr lang="en-CA" sz="2700" dirty="0" smtClean="0">
                <a:solidFill>
                  <a:schemeClr val="tx1">
                    <a:lumMod val="75000"/>
                    <a:lumOff val="25000"/>
                  </a:schemeClr>
                </a:solidFill>
                <a:latin typeface="Century Gothic" charset="0"/>
                <a:ea typeface="Century Gothic" charset="0"/>
                <a:cs typeface="Century Gothic" charset="0"/>
              </a:rPr>
              <a:t>-  1</a:t>
            </a:r>
            <a:r>
              <a:rPr lang="en-US" dirty="0" smtClean="0"/>
              <a:t>:00-1:30 </a:t>
            </a:r>
            <a:r>
              <a:rPr lang="en-US" dirty="0"/>
              <a:t>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FF0000"/>
                </a:solidFill>
                <a:latin typeface="Century Gothic" charset="0"/>
                <a:ea typeface="Century Gothic" charset="0"/>
                <a:cs typeface="Century Gothic" charset="0"/>
              </a:rPr>
              <a:t>4</a:t>
            </a:r>
            <a:r>
              <a:rPr lang="en-CA" sz="2700" baseline="30000" dirty="0" smtClean="0">
                <a:solidFill>
                  <a:srgbClr val="FF0000"/>
                </a:solidFill>
                <a:latin typeface="Century Gothic" charset="0"/>
                <a:ea typeface="Century Gothic" charset="0"/>
                <a:cs typeface="Century Gothic" charset="0"/>
              </a:rPr>
              <a:t>th</a:t>
            </a:r>
            <a:r>
              <a:rPr lang="en-CA" sz="2700" dirty="0" smtClean="0">
                <a:solidFill>
                  <a:srgbClr val="FF0000"/>
                </a:solidFill>
                <a:latin typeface="Century Gothic" charset="0"/>
                <a:ea typeface="Century Gothic" charset="0"/>
                <a:cs typeface="Century Gothic" charset="0"/>
              </a:rPr>
              <a:t>-  </a:t>
            </a:r>
            <a:r>
              <a:rPr lang="en-US" dirty="0">
                <a:solidFill>
                  <a:srgbClr val="FF0000"/>
                </a:solidFill>
              </a:rPr>
              <a:t>1:45-2:15 PE</a:t>
            </a:r>
            <a:endParaRPr lang="en-CA" sz="2700" dirty="0" smtClean="0">
              <a:solidFill>
                <a:srgbClr val="FF0000"/>
              </a:solidFill>
              <a:latin typeface="Century Gothic" charset="0"/>
              <a:ea typeface="Century Gothic" charset="0"/>
              <a:cs typeface="Century Gothic" charset="0"/>
            </a:endParaRP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5</a:t>
            </a:r>
            <a:r>
              <a:rPr lang="en-CA" sz="2700" baseline="30000" dirty="0" smtClean="0">
                <a:solidFill>
                  <a:schemeClr val="tx1">
                    <a:lumMod val="75000"/>
                    <a:lumOff val="25000"/>
                  </a:schemeClr>
                </a:solidFill>
                <a:latin typeface="Century Gothic" charset="0"/>
                <a:ea typeface="Century Gothic" charset="0"/>
                <a:cs typeface="Century Gothic" charset="0"/>
              </a:rPr>
              <a:t>th</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2:30-3:00 PE</a:t>
            </a: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416" y="3690937"/>
            <a:ext cx="4864608" cy="2779097"/>
          </a:xfrm>
          <a:prstGeom prst="rect">
            <a:avLst/>
          </a:prstGeom>
        </p:spPr>
      </p:pic>
      <p:sp>
        <p:nvSpPr>
          <p:cNvPr id="9" name="Rectangle 8"/>
          <p:cNvSpPr/>
          <p:nvPr/>
        </p:nvSpPr>
        <p:spPr>
          <a:xfrm>
            <a:off x="5766816" y="2842439"/>
            <a:ext cx="6144768" cy="646331"/>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Don’t Forget To Join….. By clicking on the remind link for your class on the class announcement page!</a:t>
            </a:r>
            <a:endParaRPr lang="en-US"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36736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8" y="1802962"/>
            <a:ext cx="8795240" cy="402423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Fitness Assessment….</a:t>
            </a:r>
          </a:p>
          <a:p>
            <a:pPr algn="ctr"/>
            <a:endParaRPr lang="en-CA" sz="3800" b="1" dirty="0" smtClean="0">
              <a:latin typeface="Century Gothic" charset="0"/>
              <a:ea typeface="Century Gothic" charset="0"/>
              <a:cs typeface="Century Gothic" charset="0"/>
            </a:endParaRPr>
          </a:p>
          <a:p>
            <a:pPr algn="ctr"/>
            <a:r>
              <a:rPr lang="en-US" sz="4000" dirty="0"/>
              <a:t>“Being active in different ways and challenging yourself to try something new can be difficult. Creating routines to better help you do these things can help. Remember that it can take time to learn new skills or sports, so do not get discouraged if you are not good at something right away. That is what practice is for!.”</a:t>
            </a:r>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learn/review: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989365" cy="3394354"/>
          </a:xfrm>
        </p:spPr>
        <p:txBody>
          <a:bodyPr>
            <a:normAutofit lnSpcReduction="10000"/>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r>
              <a:rPr lang="en-US" dirty="0"/>
              <a:t>identify the importance of warm-up and cool-down activities and how they help me perform</a:t>
            </a:r>
          </a:p>
          <a:p>
            <a:r>
              <a:rPr lang="en-US" dirty="0"/>
              <a:t>improve my physical fitness by helping others improve their fitness</a:t>
            </a:r>
          </a:p>
          <a:p>
            <a:r>
              <a:rPr lang="en-US" dirty="0"/>
              <a:t>discover ways to improve my physical fitness by measuring my fitness levels</a:t>
            </a:r>
          </a:p>
          <a:p>
            <a:r>
              <a:rPr lang="en-US" dirty="0"/>
              <a:t>relate formal and informal assessments to how they help my body</a:t>
            </a: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30549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2280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4</a:t>
            </a:r>
            <a:r>
              <a:rPr lang="en-CA" baseline="30000" dirty="0" smtClean="0">
                <a:solidFill>
                  <a:schemeClr val="tx1">
                    <a:lumMod val="75000"/>
                    <a:lumOff val="25000"/>
                  </a:schemeClr>
                </a:solidFill>
                <a:latin typeface="Century Gothic" charset="0"/>
                <a:ea typeface="Century Gothic" charset="0"/>
                <a:cs typeface="Century Gothic" charset="0"/>
              </a:rPr>
              <a:t>th</a:t>
            </a:r>
            <a:r>
              <a:rPr lang="en-CA" dirty="0" smtClean="0">
                <a:solidFill>
                  <a:schemeClr val="tx1">
                    <a:lumMod val="75000"/>
                    <a:lumOff val="25000"/>
                  </a:schemeClr>
                </a:solidFill>
                <a:latin typeface="Century Gothic" charset="0"/>
                <a:ea typeface="Century Gothic" charset="0"/>
                <a:cs typeface="Century Gothic" charset="0"/>
              </a:rPr>
              <a:t> Grade Grade </a:t>
            </a:r>
            <a:r>
              <a:rPr lang="en-CA" dirty="0">
                <a:solidFill>
                  <a:schemeClr val="tx1">
                    <a:lumMod val="75000"/>
                    <a:lumOff val="25000"/>
                  </a:schemeClr>
                </a:solidFill>
                <a:latin typeface="Century Gothic" charset="0"/>
                <a:ea typeface="Century Gothic" charset="0"/>
                <a:cs typeface="Century Gothic" charset="0"/>
              </a:rPr>
              <a:t>Standards</a:t>
            </a:r>
          </a:p>
        </p:txBody>
      </p:sp>
      <p:sp>
        <p:nvSpPr>
          <p:cNvPr id="5" name="Content Placeholder 2"/>
          <p:cNvSpPr>
            <a:spLocks noGrp="1"/>
          </p:cNvSpPr>
          <p:nvPr>
            <p:ph idx="1"/>
          </p:nvPr>
        </p:nvSpPr>
        <p:spPr>
          <a:xfrm>
            <a:off x="352540" y="1626801"/>
            <a:ext cx="11353800" cy="1908879"/>
          </a:xfrm>
        </p:spPr>
        <p:txBody>
          <a:bodyPr>
            <a:normAutofit/>
          </a:bodyPr>
          <a:lstStyle/>
          <a:p>
            <a:r>
              <a:rPr lang="en-CA" sz="1800" b="1" dirty="0">
                <a:latin typeface="Century Gothic" panose="020B0502020202020204" pitchFamily="34" charset="0"/>
              </a:rPr>
              <a:t>PE.4.C.2.7</a:t>
            </a:r>
            <a:r>
              <a:rPr lang="en-CA" sz="1800" dirty="0">
                <a:latin typeface="Century Gothic" panose="020B0502020202020204" pitchFamily="34" charset="0"/>
              </a:rPr>
              <a:t> Identify proper warm-up and cool-down techniques and reasons for using them.  </a:t>
            </a:r>
          </a:p>
          <a:p>
            <a:r>
              <a:rPr lang="en-CA" sz="1800" b="1" dirty="0">
                <a:latin typeface="Century Gothic" panose="020B0502020202020204" pitchFamily="34" charset="0"/>
              </a:rPr>
              <a:t>PE.4.L.4.4</a:t>
            </a:r>
            <a:r>
              <a:rPr lang="en-CA" sz="1800" dirty="0">
                <a:latin typeface="Century Gothic" panose="020B0502020202020204" pitchFamily="34" charset="0"/>
              </a:rPr>
              <a:t> Identify ways to participate in selected physical activities for the purpose of improving physical fitness. </a:t>
            </a:r>
          </a:p>
          <a:p>
            <a:r>
              <a:rPr lang="en-CA" sz="1800" b="1" dirty="0">
                <a:latin typeface="Century Gothic" panose="020B0502020202020204" pitchFamily="34" charset="0"/>
              </a:rPr>
              <a:t>PE.4.L.4.5</a:t>
            </a:r>
            <a:r>
              <a:rPr lang="en-CA" sz="1800" dirty="0">
                <a:latin typeface="Century Gothic" panose="020B0502020202020204" pitchFamily="34" charset="0"/>
              </a:rPr>
              <a:t> Identify ways to participate in formal and informal fitness assessments.</a:t>
            </a:r>
          </a:p>
          <a:p>
            <a:pPr marL="0" indent="0">
              <a:spcAft>
                <a:spcPts val="1200"/>
              </a:spcAft>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098655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1365504"/>
            <a:ext cx="9471101" cy="5141124"/>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entury Gothic" charset="0"/>
                <a:ea typeface="Century Gothic" charset="0"/>
                <a:cs typeface="Century Gothic" charset="0"/>
              </a:rPr>
              <a:t>Our lesson covered a lot this week:</a:t>
            </a:r>
          </a:p>
          <a:p>
            <a:pPr algn="ctr"/>
            <a:endParaRPr lang="en-US" sz="4000" b="1" dirty="0" smtClean="0">
              <a:latin typeface="Century Gothic" charset="0"/>
              <a:ea typeface="Century Gothic" charset="0"/>
              <a:cs typeface="Century Gothic" charset="0"/>
            </a:endParaRPr>
          </a:p>
          <a:p>
            <a:pPr marL="742950" indent="-742950">
              <a:buFont typeface="+mj-lt"/>
              <a:buAutoNum type="arabicPeriod"/>
            </a:pPr>
            <a:r>
              <a:rPr lang="en-US" sz="4000" b="1" dirty="0" smtClean="0">
                <a:latin typeface="Century Gothic" charset="0"/>
                <a:ea typeface="Century Gothic" charset="0"/>
                <a:cs typeface="Century Gothic" charset="0"/>
              </a:rPr>
              <a:t>We learned different warm up exercises like planks, crunches, step ups, mountain climbers helps reduce injuries. </a:t>
            </a:r>
          </a:p>
          <a:p>
            <a:pPr marL="742950" indent="-742950">
              <a:buFont typeface="+mj-lt"/>
              <a:buAutoNum type="arabicPeriod"/>
            </a:pPr>
            <a:r>
              <a:rPr lang="en-US" sz="4000" b="1" dirty="0" smtClean="0">
                <a:latin typeface="Century Gothic" charset="0"/>
                <a:ea typeface="Century Gothic" charset="0"/>
                <a:cs typeface="Century Gothic" charset="0"/>
              </a:rPr>
              <a:t>We learned that we need to loosen up.  When we measure our fitness levels, you can determine how fit you are, and then set goals to improve your personal fitness. predictions about their performance. </a:t>
            </a:r>
          </a:p>
          <a:p>
            <a:pPr marL="742950" indent="-742950">
              <a:buFont typeface="+mj-lt"/>
              <a:buAutoNum type="arabicPeriod"/>
            </a:pPr>
            <a:r>
              <a:rPr lang="en-US" sz="4000" b="1" dirty="0" smtClean="0">
                <a:latin typeface="Century Gothic" charset="0"/>
                <a:ea typeface="Century Gothic" charset="0"/>
                <a:cs typeface="Century Gothic" charset="0"/>
              </a:rPr>
              <a:t>We learned about dynamic stretches (stretch muscles without holding a stretch) and static stretches (held for a period of time)</a:t>
            </a:r>
          </a:p>
          <a:p>
            <a:pPr marL="742950" indent="-742950">
              <a:buFont typeface="+mj-lt"/>
              <a:buAutoNum type="arabicPeriod"/>
            </a:pPr>
            <a:r>
              <a:rPr lang="en-US" sz="4000" b="1" dirty="0" smtClean="0">
                <a:latin typeface="Century Gothic" charset="0"/>
                <a:ea typeface="Century Gothic" charset="0"/>
                <a:cs typeface="Century Gothic" charset="0"/>
              </a:rPr>
              <a:t>We learned to make sure to exercise with enough space to avoid injury.</a:t>
            </a:r>
          </a:p>
          <a:p>
            <a:pPr marL="742950" indent="-742950">
              <a:buFont typeface="+mj-lt"/>
              <a:buAutoNum type="arabicPeriod"/>
            </a:pPr>
            <a:r>
              <a:rPr lang="en-US" sz="4000" b="1" dirty="0" smtClean="0">
                <a:latin typeface="Century Gothic" charset="0"/>
                <a:ea typeface="Century Gothic" charset="0"/>
                <a:cs typeface="Century Gothic" charset="0"/>
              </a:rPr>
              <a:t>We learned about muscular strength-how much force you can apply against something. Athletes use muscular strength when they jump over or lift something.</a:t>
            </a:r>
          </a:p>
          <a:p>
            <a:pPr marL="742950" indent="-742950">
              <a:buFont typeface="+mj-lt"/>
              <a:buAutoNum type="arabicPeriod"/>
            </a:pPr>
            <a:r>
              <a:rPr lang="en-US" sz="4000" b="1" dirty="0" smtClean="0">
                <a:latin typeface="Century Gothic" charset="0"/>
                <a:ea typeface="Century Gothic" charset="0"/>
                <a:cs typeface="Century Gothic" charset="0"/>
              </a:rPr>
              <a:t>We learned about muscular endurance- when your muscles exert a force over a period of time, like a wall sit.</a:t>
            </a:r>
          </a:p>
          <a:p>
            <a:pPr marL="742950" indent="-742950">
              <a:buFont typeface="+mj-lt"/>
              <a:buAutoNum type="arabicPeriod"/>
            </a:pPr>
            <a:r>
              <a:rPr lang="en-US" sz="4000" b="1" dirty="0" smtClean="0">
                <a:latin typeface="Century Gothic" charset="0"/>
                <a:ea typeface="Century Gothic" charset="0"/>
                <a:cs typeface="Century Gothic" charset="0"/>
              </a:rPr>
              <a:t>We learned we can also exercise our brains with puzzles or riddles and this is important for brain health</a:t>
            </a:r>
          </a:p>
          <a:p>
            <a:pPr marL="742950" indent="-742950">
              <a:buFont typeface="+mj-lt"/>
              <a:buAutoNum type="arabicPeriod"/>
            </a:pPr>
            <a:r>
              <a:rPr lang="en-US" sz="4000" b="1" dirty="0" smtClean="0">
                <a:latin typeface="Century Gothic" charset="0"/>
                <a:ea typeface="Century Gothic" charset="0"/>
                <a:cs typeface="Century Gothic" charset="0"/>
              </a:rPr>
              <a:t>We learned about controlled breathing to get oxygen into the lungs (inhale and exhale).</a:t>
            </a:r>
          </a:p>
          <a:p>
            <a:pPr marL="742950" indent="-742950">
              <a:buFont typeface="+mj-lt"/>
              <a:buAutoNum type="arabicPeriod"/>
            </a:pPr>
            <a:r>
              <a:rPr lang="en-US" sz="4000" b="1" dirty="0" smtClean="0">
                <a:latin typeface="Century Gothic" charset="0"/>
                <a:ea typeface="Century Gothic" charset="0"/>
                <a:cs typeface="Century Gothic" charset="0"/>
              </a:rPr>
              <a:t>We learned about the importance of cool down stretches which cools down the major muscles used during exercise.</a:t>
            </a:r>
          </a:p>
          <a:p>
            <a:pPr marL="571500" indent="-571500">
              <a:buFont typeface="Arial" panose="020B0604020202020204" pitchFamily="34" charset="0"/>
              <a:buChar char="•"/>
            </a:pPr>
            <a:endParaRPr lang="en-US" sz="4000" b="1" dirty="0">
              <a:latin typeface="Century Gothic" charset="0"/>
              <a:ea typeface="Century Gothic" charset="0"/>
              <a:cs typeface="Century Gothic" charset="0"/>
            </a:endParaRPr>
          </a:p>
          <a:p>
            <a:pPr algn="ctr"/>
            <a:r>
              <a:rPr lang="en-US" sz="4000" b="1" dirty="0" smtClean="0">
                <a:latin typeface="Century Gothic" charset="0"/>
                <a:ea typeface="Century Gothic" charset="0"/>
                <a:cs typeface="Century Gothic" charset="0"/>
              </a:rPr>
              <a:t>Let’s Practice And Have Some Fun!</a:t>
            </a:r>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97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02</a:t>
            </a:r>
          </a:p>
        </p:txBody>
      </p:sp>
      <p:sp>
        <p:nvSpPr>
          <p:cNvPr id="4" name="Text Placeholder 3"/>
          <p:cNvSpPr>
            <a:spLocks noGrp="1"/>
          </p:cNvSpPr>
          <p:nvPr>
            <p:ph type="body" sz="quarter" idx="15"/>
          </p:nvPr>
        </p:nvSpPr>
        <p:spPr>
          <a:xfrm>
            <a:off x="3527688" y="723148"/>
            <a:ext cx="4899875" cy="914400"/>
          </a:xfrm>
        </p:spPr>
        <p:txBody>
          <a:bodyPr/>
          <a:lstStyle/>
          <a:p>
            <a:r>
              <a:rPr lang="en-CA" dirty="0"/>
              <a:t>Which way to warm up?</a:t>
            </a:r>
          </a:p>
        </p:txBody>
      </p:sp>
      <p:pic>
        <p:nvPicPr>
          <p:cNvPr id="3076" name="Picture 4" descr="https://trackcit.s3-us-west-2.amazonaws.com/resources/57875/versions/57875-2017-9-5-16-8-thumb.jpg?stopcache=1512421582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935" y="1548485"/>
            <a:ext cx="2458753" cy="16391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a:xfrm>
            <a:off x="-3202631" y="4245399"/>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Core Stretch—Static Stretching</a:t>
            </a:r>
          </a:p>
        </p:txBody>
      </p:sp>
      <p:sp>
        <p:nvSpPr>
          <p:cNvPr id="11" name="Text Placeholder 3"/>
          <p:cNvSpPr txBox="1">
            <a:spLocks/>
          </p:cNvSpPr>
          <p:nvPr/>
        </p:nvSpPr>
        <p:spPr>
          <a:xfrm>
            <a:off x="-4694752" y="1377350"/>
            <a:ext cx="598370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Flutter kick—Activity </a:t>
            </a:r>
          </a:p>
          <a:p>
            <a:r>
              <a:rPr lang="en-CA" sz="2400" dirty="0"/>
              <a:t>Specific Warm-Up</a:t>
            </a:r>
          </a:p>
        </p:txBody>
      </p:sp>
      <p:sp>
        <p:nvSpPr>
          <p:cNvPr id="12" name="Text Placeholder 3"/>
          <p:cNvSpPr txBox="1">
            <a:spLocks/>
          </p:cNvSpPr>
          <p:nvPr/>
        </p:nvSpPr>
        <p:spPr>
          <a:xfrm>
            <a:off x="-3894353" y="2849200"/>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Arm Circles—Dynamic Stretching</a:t>
            </a:r>
          </a:p>
        </p:txBody>
      </p:sp>
      <p:pic>
        <p:nvPicPr>
          <p:cNvPr id="3078" name="Picture 6" descr="https://trackcit.s3-us-west-2.amazonaws.com/resources/35405/versions/35405-2017-6-4-18-44-thumb.jpg?stopcache=15124217040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571" y="1447237"/>
            <a:ext cx="2538028" cy="16920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rackcit.s3-us-west-2.amazonaws.com/resources/29059/versions/29059-2017-5-4-15-59-thumb.jpg?stopcache=15124218444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854" y="4216758"/>
            <a:ext cx="2447567" cy="16317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rackcit.s3-us-west-2.amazonaws.com/resources/68567/versions/68567-2017-10-1-17-22-thumb.jpg?stopcache=1512421941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4173" y="3097570"/>
            <a:ext cx="2286000" cy="22383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3"/>
          <p:cNvSpPr txBox="1">
            <a:spLocks/>
          </p:cNvSpPr>
          <p:nvPr/>
        </p:nvSpPr>
        <p:spPr>
          <a:xfrm>
            <a:off x="-3610922" y="5159799"/>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Jog on the Spot—Whole-</a:t>
            </a:r>
          </a:p>
          <a:p>
            <a:r>
              <a:rPr lang="en-CA" sz="2400" dirty="0"/>
              <a:t>body movement</a:t>
            </a:r>
          </a:p>
        </p:txBody>
      </p:sp>
    </p:spTree>
    <p:extLst>
      <p:ext uri="{BB962C8B-B14F-4D97-AF65-F5344CB8AC3E}">
        <p14:creationId xmlns:p14="http://schemas.microsoft.com/office/powerpoint/2010/main" val="47176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393" y="1427748"/>
            <a:ext cx="5680481" cy="5014588"/>
          </a:xfrm>
          <a:prstGeom prst="rect">
            <a:avLst/>
          </a:prstGeom>
          <a:solidFill>
            <a:schemeClr val="accent6">
              <a:lumMod val="40000"/>
              <a:lumOff val="60000"/>
            </a:schemeClr>
          </a:solidFill>
          <a:ln>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047874" y="1427748"/>
            <a:ext cx="5680481" cy="5014588"/>
          </a:xfrm>
          <a:prstGeom prst="rect">
            <a:avLst/>
          </a:prstGeom>
          <a:solidFill>
            <a:schemeClr val="accent6">
              <a:lumMod val="40000"/>
              <a:lumOff val="60000"/>
            </a:schemeClr>
          </a:solidFill>
          <a:ln>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02</a:t>
            </a:r>
          </a:p>
        </p:txBody>
      </p:sp>
      <p:sp>
        <p:nvSpPr>
          <p:cNvPr id="4" name="Text Placeholder 3"/>
          <p:cNvSpPr>
            <a:spLocks noGrp="1"/>
          </p:cNvSpPr>
          <p:nvPr>
            <p:ph type="body" sz="quarter" idx="15"/>
          </p:nvPr>
        </p:nvSpPr>
        <p:spPr>
          <a:xfrm>
            <a:off x="2730675" y="723148"/>
            <a:ext cx="7853818" cy="772110"/>
          </a:xfrm>
        </p:spPr>
        <p:txBody>
          <a:bodyPr/>
          <a:lstStyle/>
          <a:p>
            <a:r>
              <a:rPr lang="en-CA" dirty="0"/>
              <a:t>Building </a:t>
            </a:r>
            <a:r>
              <a:rPr lang="en-CA" dirty="0" smtClean="0"/>
              <a:t>Strength-Muscular Strength Power</a:t>
            </a:r>
            <a:endParaRPr lang="en-CA" dirty="0"/>
          </a:p>
        </p:txBody>
      </p:sp>
      <p:pic>
        <p:nvPicPr>
          <p:cNvPr id="5122" name="Picture 2" descr="https://trackcit.s3-us-west-2.amazonaws.com/resources/29305/versions/29305-2017-6-4-20-10-thumb.jpg?stopcache=15124236338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1745" y="1295234"/>
            <a:ext cx="2286000" cy="1724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p:cNvSpPr txBox="1">
            <a:spLocks/>
          </p:cNvSpPr>
          <p:nvPr/>
        </p:nvSpPr>
        <p:spPr>
          <a:xfrm>
            <a:off x="6374397" y="1435770"/>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Helps to Build a Different Fitness Component</a:t>
            </a:r>
          </a:p>
        </p:txBody>
      </p:sp>
      <p:sp>
        <p:nvSpPr>
          <p:cNvPr id="10" name="Text Placeholder 3"/>
          <p:cNvSpPr txBox="1">
            <a:spLocks/>
          </p:cNvSpPr>
          <p:nvPr/>
        </p:nvSpPr>
        <p:spPr>
          <a:xfrm>
            <a:off x="693916" y="1435770"/>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Helps to Build Strength</a:t>
            </a:r>
          </a:p>
        </p:txBody>
      </p:sp>
      <p:pic>
        <p:nvPicPr>
          <p:cNvPr id="5124" name="Picture 4" descr="https://trackcit.s3-us-west-2.amazonaws.com/resources/68654/versions/68654-2017-10-1-18-19-thumb.jpg?stopcache=1512424031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1745" y="3310772"/>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rackcit.s3-us-west-2.amazonaws.com/resources/68648/versions/68648-2017-10-1-18-16-thumb.jpg?stopcache=1512424031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4317" y="5126286"/>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trackcit.s3-us-west-2.amazonaws.com/resources/65776/versions/65776-2017-10-2-14-54-thumb.jpg?stopcache=15124240884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196" y="3328352"/>
            <a:ext cx="22860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trackcit.s3-us-west-2.amazonaws.com/resources/41081/versions/41081-2017-7-2-14-24-thumb.jpg?stopcache=15124241151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4868" y="1495258"/>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trackcit.s3-us-west-2.amazonaws.com/resources/30725/versions/30725-2017-6-2-17-27-thumb.jpg?stopcache=15124241151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37" y="3310772"/>
            <a:ext cx="22860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trackcit.s3-us-west-2.amazonaws.com/resources/29651/versions/29651-2017-6-4-14-33-thumb.jpg?stopcache=15124241151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4448" y="6008182"/>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s://trackcit.s3-us-west-2.amazonaws.com/resources/68623/versions/68623-2017-10-1-15-7-thumb.jpg?stopcache=15124241837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4448" y="-587459"/>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2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 name="Picture 20" descr="https://trackcit.s3-us-west-2.amazonaws.com/resources/66583/versions/66583-2017-11-1-13-12-thumb.jpg?stopcache=1512423361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970" y="4649894"/>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trackcit.s3-us-west-2.amazonaws.com/resources/66585/versions/66585-2017-11-1-13-9-thumb.jpg?stopcache=15124233615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78" y="5352615"/>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02</a:t>
            </a:r>
          </a:p>
        </p:txBody>
      </p:sp>
      <p:sp>
        <p:nvSpPr>
          <p:cNvPr id="4" name="Text Placeholder 3"/>
          <p:cNvSpPr>
            <a:spLocks noGrp="1"/>
          </p:cNvSpPr>
          <p:nvPr>
            <p:ph type="body" sz="quarter" idx="15"/>
          </p:nvPr>
        </p:nvSpPr>
        <p:spPr>
          <a:xfrm>
            <a:off x="3527688" y="723148"/>
            <a:ext cx="7300733" cy="914400"/>
          </a:xfrm>
        </p:spPr>
        <p:txBody>
          <a:bodyPr/>
          <a:lstStyle/>
          <a:p>
            <a:r>
              <a:rPr lang="en-CA" dirty="0" smtClean="0"/>
              <a:t>Match the correct exercise: Long </a:t>
            </a:r>
            <a:r>
              <a:rPr lang="en-CA" dirty="0"/>
              <a:t>Lean Machine</a:t>
            </a:r>
          </a:p>
        </p:txBody>
      </p:sp>
      <p:pic>
        <p:nvPicPr>
          <p:cNvPr id="4098" name="Picture 2" descr="https://trackcit.s3-us-west-2.amazonaws.com/resources/58907/versions/58907-2017-9-3-15-4-thumb.png?stopcache=15124229877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32" y="825437"/>
            <a:ext cx="1649390" cy="16493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rackcit.s3-us-west-2.amazonaws.com/resources/58906/versions/58906-2017-9-3-22-10-thumb.png?stopcache=15124229989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99" y="3138370"/>
            <a:ext cx="1511523" cy="15115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rackcit.s3-us-west-2.amazonaws.com/resources/58905/versions/58905-2017-9-3-15-2-thumb.png?stopcache=15124229989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1671" y="4856842"/>
            <a:ext cx="1698354" cy="16983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trackcit.s3-us-west-2.amazonaws.com/resources/58904/versions/58904-2017-9-3-15-2-thumb.png?stopcache=15124229989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1818" y="3154096"/>
            <a:ext cx="1702745" cy="170274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trackcit.s3-us-west-2.amazonaws.com/resources/58903/versions/58903-2017-9-3-15-0-thumb.png?stopcache=15124229989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5995" y="1440092"/>
            <a:ext cx="1464678" cy="146467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779544" y="1667427"/>
            <a:ext cx="610353" cy="0"/>
          </a:xfrm>
          <a:prstGeom prst="straightConnector1">
            <a:avLst/>
          </a:prstGeom>
          <a:ln w="38100">
            <a:solidFill>
              <a:srgbClr val="3366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92520" y="3841091"/>
            <a:ext cx="610353" cy="0"/>
          </a:xfrm>
          <a:prstGeom prst="straightConnector1">
            <a:avLst/>
          </a:prstGeom>
          <a:ln w="38100">
            <a:solidFill>
              <a:srgbClr val="3366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138108" y="4280773"/>
            <a:ext cx="610353" cy="0"/>
          </a:xfrm>
          <a:prstGeom prst="straightConnector1">
            <a:avLst/>
          </a:prstGeom>
          <a:ln w="38100">
            <a:solidFill>
              <a:srgbClr val="3366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817210" y="2197114"/>
            <a:ext cx="610353" cy="0"/>
          </a:xfrm>
          <a:prstGeom prst="straightConnector1">
            <a:avLst/>
          </a:prstGeom>
          <a:ln w="38100">
            <a:solidFill>
              <a:srgbClr val="3366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55436" y="5851271"/>
            <a:ext cx="610353" cy="0"/>
          </a:xfrm>
          <a:prstGeom prst="straightConnector1">
            <a:avLst/>
          </a:prstGeom>
          <a:ln w="38100">
            <a:solidFill>
              <a:srgbClr val="336633"/>
            </a:solidFill>
            <a:tailEnd type="triangle"/>
          </a:ln>
        </p:spPr>
        <p:style>
          <a:lnRef idx="1">
            <a:schemeClr val="accent1"/>
          </a:lnRef>
          <a:fillRef idx="0">
            <a:schemeClr val="accent1"/>
          </a:fillRef>
          <a:effectRef idx="0">
            <a:schemeClr val="accent1"/>
          </a:effectRef>
          <a:fontRef idx="minor">
            <a:schemeClr val="tx1"/>
          </a:fontRef>
        </p:style>
      </p:cxnSp>
      <p:pic>
        <p:nvPicPr>
          <p:cNvPr id="4112" name="Picture 16" descr="https://trackcit.s3-us-west-2.amazonaws.com/resources/55783/versions/55783-2017-9-2-13-40-thumb.jpg?stopcache=15124232755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90448" y="1403240"/>
            <a:ext cx="2136323" cy="1415314"/>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s://trackcit.s3-us-west-2.amazonaws.com/resources/65652/versions/65652-2017-10-5-20-8-thumb.jpg?stopcache=15124233642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3997" y="279339"/>
            <a:ext cx="1977917" cy="1565852"/>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s://trackcit.s3-us-west-2.amazonaws.com/resources/29059/versions/29059-2017-5-4-15-59-thumb.jpg?stopcache=15124236338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5545" y="3242057"/>
            <a:ext cx="2014993" cy="134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813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1284</Words>
  <Application>Microsoft Office PowerPoint</Application>
  <PresentationFormat>Widescreen</PresentationFormat>
  <Paragraphs>197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Linotte SemBold</vt:lpstr>
      <vt:lpstr>1_Office Theme</vt:lpstr>
      <vt:lpstr>PowerPoint Presentation</vt:lpstr>
      <vt:lpstr>Be Fit, Have Fun</vt:lpstr>
      <vt:lpstr>  Today we will learn/review: </vt:lpstr>
      <vt:lpstr> Rate My Self Lesson Check In</vt:lpstr>
      <vt:lpstr> 4th Grade Grade Standards</vt:lpstr>
      <vt:lpstr>Be Fit, Have Fun</vt:lpstr>
      <vt:lpstr>PowerPoint Presentation</vt:lpstr>
      <vt:lpstr>PowerPoint Presentation</vt:lpstr>
      <vt:lpstr>PowerPoint Presentation</vt:lpstr>
      <vt:lpstr>PowerPoint Presentation</vt:lpstr>
      <vt:lpstr>PowerPoint Presentation</vt:lpstr>
      <vt:lpstr> Your Turn!! The next few slides will cover 1.02 fitness assessment.  You will turn them IN TODAY for a GRADE!!!  YAY…. But first…. Be ready to take a picture with your phone or the snipping tool. Or grab mom/dad to help you out!! </vt:lpstr>
      <vt:lpstr> Be Fit, Have Fun!</vt:lpstr>
      <vt:lpstr>PowerPoint Presentation</vt:lpstr>
      <vt:lpstr> Assignment…..</vt:lpstr>
      <vt:lpstr> All Done!!! Together We Can!</vt:lpstr>
      <vt:lpstr>  Today we will learned/review: </vt:lpstr>
      <vt:lpstr> Rate My Self Lesson Check In</vt:lpstr>
      <vt:lpstr> Bye See You Next Week At Our Regularly Scheduled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138</cp:revision>
  <dcterms:created xsi:type="dcterms:W3CDTF">2017-01-05T20:31:36Z</dcterms:created>
  <dcterms:modified xsi:type="dcterms:W3CDTF">2020-09-29T11:26:47Z</dcterms:modified>
  <cp:contentStatus/>
</cp:coreProperties>
</file>