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5"/>
  </p:notesMasterIdLst>
  <p:sldIdLst>
    <p:sldId id="256" r:id="rId2"/>
    <p:sldId id="267" r:id="rId3"/>
    <p:sldId id="268" r:id="rId4"/>
    <p:sldId id="269" r:id="rId5"/>
    <p:sldId id="270" r:id="rId6"/>
    <p:sldId id="258" r:id="rId7"/>
    <p:sldId id="271" r:id="rId8"/>
    <p:sldId id="260" r:id="rId9"/>
    <p:sldId id="265" r:id="rId10"/>
    <p:sldId id="272" r:id="rId11"/>
    <p:sldId id="259" r:id="rId12"/>
    <p:sldId id="273" r:id="rId13"/>
    <p:sldId id="264" r:id="rId14"/>
    <p:sldId id="262" r:id="rId15"/>
    <p:sldId id="274" r:id="rId16"/>
    <p:sldId id="275" r:id="rId17"/>
    <p:sldId id="276" r:id="rId18"/>
    <p:sldId id="277" r:id="rId19"/>
    <p:sldId id="278" r:id="rId20"/>
    <p:sldId id="279" r:id="rId21"/>
    <p:sldId id="283"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 Elliott" initials="AE" lastIdx="13" clrIdx="0">
    <p:extLst>
      <p:ext uri="{19B8F6BF-5375-455C-9EA6-DF929625EA0E}">
        <p15:presenceInfo xmlns:p15="http://schemas.microsoft.com/office/powerpoint/2012/main" userId="Alexa Elli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663398"/>
    <a:srgbClr val="C9640A"/>
    <a:srgbClr val="19921C"/>
    <a:srgbClr val="7F7F7F"/>
    <a:srgbClr val="A6A6A6"/>
    <a:srgbClr val="F9F6E9"/>
    <a:srgbClr val="6633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84615" autoAdjust="0"/>
  </p:normalViewPr>
  <p:slideViewPr>
    <p:cSldViewPr snapToGrid="0">
      <p:cViewPr varScale="1">
        <p:scale>
          <a:sx n="97" d="100"/>
          <a:sy n="97" d="100"/>
        </p:scale>
        <p:origin x="102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8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402CD-0BA0-48BF-9188-DDB1C4C4C93D}" type="datetimeFigureOut">
              <a:rPr lang="en-CA" smtClean="0"/>
              <a:t>2020-09-29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CCD2B-8F71-408F-B0B3-56BF3E3B3104}" type="slidenum">
              <a:rPr lang="en-CA" smtClean="0"/>
              <a:t>‹#›</a:t>
            </a:fld>
            <a:endParaRPr lang="en-CA"/>
          </a:p>
        </p:txBody>
      </p:sp>
    </p:spTree>
    <p:extLst>
      <p:ext uri="{BB962C8B-B14F-4D97-AF65-F5344CB8AC3E}">
        <p14:creationId xmlns:p14="http://schemas.microsoft.com/office/powerpoint/2010/main" val="161587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latin typeface="Century Gothic" panose="020B0502020202020204" pitchFamily="34" charset="0"/>
              </a:rPr>
              <a:t>PE.1.C.2.7</a:t>
            </a:r>
            <a:r>
              <a:rPr lang="en-CA" dirty="0">
                <a:latin typeface="Century Gothic" panose="020B0502020202020204" pitchFamily="34" charset="0"/>
              </a:rPr>
              <a:t> - Identify dominant hand/foot for use with throwing/dribbling/striking/kicking skills.</a:t>
            </a:r>
          </a:p>
          <a:p>
            <a:r>
              <a:rPr lang="en-CA" b="1" dirty="0">
                <a:latin typeface="Century Gothic" panose="020B0502020202020204" pitchFamily="34" charset="0"/>
              </a:rPr>
              <a:t>PE.1.L.4.4</a:t>
            </a:r>
            <a:r>
              <a:rPr lang="en-CA" dirty="0">
                <a:latin typeface="Century Gothic" panose="020B0502020202020204" pitchFamily="34" charset="0"/>
              </a:rPr>
              <a:t> - Identify the difference in the activity of the heart during rest and while physically active.</a:t>
            </a:r>
          </a:p>
          <a:p>
            <a:r>
              <a:rPr lang="en-CA" b="1" dirty="0">
                <a:latin typeface="Century Gothic" panose="020B0502020202020204" pitchFamily="34" charset="0"/>
              </a:rPr>
              <a:t>PE.1.L.4.5</a:t>
            </a:r>
            <a:r>
              <a:rPr lang="en-CA" dirty="0">
                <a:latin typeface="Century Gothic" panose="020B0502020202020204" pitchFamily="34" charset="0"/>
              </a:rPr>
              <a:t> - Discuss the physiological signs of physical activity.</a:t>
            </a:r>
          </a:p>
          <a:p>
            <a:r>
              <a:rPr lang="en-US" b="1" dirty="0">
                <a:latin typeface="Century Gothic" panose="020B0502020202020204" pitchFamily="34" charset="0"/>
              </a:rPr>
              <a:t>PE.1.L.3.5</a:t>
            </a:r>
            <a:r>
              <a:rPr lang="en-US" dirty="0">
                <a:latin typeface="Century Gothic" panose="020B0502020202020204" pitchFamily="34" charset="0"/>
              </a:rPr>
              <a:t> - Set physical activity goals.</a:t>
            </a:r>
          </a:p>
        </p:txBody>
      </p:sp>
      <p:sp>
        <p:nvSpPr>
          <p:cNvPr id="4" name="Slide Number Placeholder 3"/>
          <p:cNvSpPr>
            <a:spLocks noGrp="1"/>
          </p:cNvSpPr>
          <p:nvPr>
            <p:ph type="sldNum" sz="quarter" idx="10"/>
          </p:nvPr>
        </p:nvSpPr>
        <p:spPr/>
        <p:txBody>
          <a:bodyPr/>
          <a:lstStyle/>
          <a:p>
            <a:fld id="{A45CCD2B-8F71-408F-B0B3-56BF3E3B3104}" type="slidenum">
              <a:rPr lang="en-CA" smtClean="0"/>
              <a:t>1</a:t>
            </a:fld>
            <a:endParaRPr lang="en-CA"/>
          </a:p>
        </p:txBody>
      </p:sp>
    </p:spTree>
    <p:extLst>
      <p:ext uri="{BB962C8B-B14F-4D97-AF65-F5344CB8AC3E}">
        <p14:creationId xmlns:p14="http://schemas.microsoft.com/office/powerpoint/2010/main" val="3359791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10</a:t>
            </a:fld>
            <a:endParaRPr lang="en-CA"/>
          </a:p>
        </p:txBody>
      </p:sp>
    </p:spTree>
    <p:extLst>
      <p:ext uri="{BB962C8B-B14F-4D97-AF65-F5344CB8AC3E}">
        <p14:creationId xmlns:p14="http://schemas.microsoft.com/office/powerpoint/2010/main" val="61927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latin typeface="Century Gothic" panose="020B0502020202020204" pitchFamily="34" charset="0"/>
              </a:rPr>
              <a:t>Students</a:t>
            </a:r>
            <a:r>
              <a:rPr lang="en-CA" b="0" baseline="0" dirty="0">
                <a:latin typeface="Century Gothic" panose="020B0502020202020204" pitchFamily="34" charset="0"/>
              </a:rPr>
              <a:t> will: Discuss the different signs that the body shows during activity (sweating, faster heartbeat, faster breathing, thirsty, warm) versus at rest (not sweating, slow heartbeat, slow breathing, normal temperature). </a:t>
            </a:r>
            <a:endParaRPr lang="en-CA" b="0" dirty="0">
              <a:latin typeface="Century Gothic" panose="020B0502020202020204" pitchFamily="34" charset="0"/>
            </a:endParaRPr>
          </a:p>
          <a:p>
            <a:endParaRPr lang="en-CA" b="1" dirty="0">
              <a:latin typeface="Century Gothic" panose="020B0502020202020204" pitchFamily="34" charset="0"/>
            </a:endParaRPr>
          </a:p>
          <a:p>
            <a:r>
              <a:rPr lang="en-CA" b="1" dirty="0">
                <a:latin typeface="Century Gothic" panose="020B0502020202020204" pitchFamily="34" charset="0"/>
              </a:rPr>
              <a:t>PE.1.L.4.4</a:t>
            </a:r>
            <a:r>
              <a:rPr lang="en-CA" dirty="0">
                <a:latin typeface="Century Gothic" panose="020B0502020202020204" pitchFamily="34" charset="0"/>
              </a:rPr>
              <a:t> - Identify the difference in the activity of the heart during rest and while physically active.</a:t>
            </a:r>
          </a:p>
          <a:p>
            <a:r>
              <a:rPr lang="en-CA" b="1" dirty="0">
                <a:latin typeface="Century Gothic" panose="020B0502020202020204" pitchFamily="34" charset="0"/>
              </a:rPr>
              <a:t>PE.1.L.4.5</a:t>
            </a:r>
            <a:r>
              <a:rPr lang="en-CA" dirty="0">
                <a:latin typeface="Century Gothic" panose="020B0502020202020204" pitchFamily="34" charset="0"/>
              </a:rPr>
              <a:t> - Discuss the physiological signs of physical activity.</a:t>
            </a:r>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11</a:t>
            </a:fld>
            <a:endParaRPr lang="en-CA"/>
          </a:p>
        </p:txBody>
      </p:sp>
    </p:spTree>
    <p:extLst>
      <p:ext uri="{BB962C8B-B14F-4D97-AF65-F5344CB8AC3E}">
        <p14:creationId xmlns:p14="http://schemas.microsoft.com/office/powerpoint/2010/main" val="291088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12</a:t>
            </a:fld>
            <a:endParaRPr lang="en-CA"/>
          </a:p>
        </p:txBody>
      </p:sp>
    </p:spTree>
    <p:extLst>
      <p:ext uri="{BB962C8B-B14F-4D97-AF65-F5344CB8AC3E}">
        <p14:creationId xmlns:p14="http://schemas.microsoft.com/office/powerpoint/2010/main" val="1085685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entury Gothic" panose="020B0502020202020204" pitchFamily="34" charset="0"/>
              </a:rPr>
              <a:t>Students will: </a:t>
            </a:r>
            <a:r>
              <a:rPr lang="en-US" b="0" baseline="0" dirty="0">
                <a:latin typeface="Century Gothic" panose="020B0502020202020204" pitchFamily="34" charset="0"/>
              </a:rPr>
              <a:t>drag in the correct word to fill in the blanks.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Century Gothic" panose="020B0502020202020204" pitchFamily="34" charset="0"/>
              </a:rPr>
              <a:t>A - achievable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Century Gothic" panose="020B0502020202020204" pitchFamily="34" charset="0"/>
              </a:rPr>
              <a:t>R - rewarding</a:t>
            </a:r>
            <a:br>
              <a:rPr lang="en-US" b="0" baseline="0" dirty="0">
                <a:latin typeface="Century Gothic" panose="020B0502020202020204" pitchFamily="34" charset="0"/>
              </a:rPr>
            </a:br>
            <a:r>
              <a:rPr lang="en-US" b="0" baseline="0" dirty="0">
                <a:latin typeface="Century Gothic" panose="020B0502020202020204" pitchFamily="34" charset="0"/>
              </a:rPr>
              <a:t>M - meaningful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Century Gothic" panose="020B0502020202020204" pitchFamily="34" charset="0"/>
              </a:rPr>
              <a:t>S - safe</a:t>
            </a:r>
            <a:endParaRPr lang="en-US"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entury Gothic" panose="020B0502020202020204" pitchFamily="34" charset="0"/>
              </a:rPr>
              <a:t>PE.1.L.3.5</a:t>
            </a:r>
            <a:r>
              <a:rPr lang="en-US" dirty="0">
                <a:latin typeface="Century Gothic" panose="020B0502020202020204" pitchFamily="34" charset="0"/>
              </a:rPr>
              <a:t> - Set physical activity goals.</a:t>
            </a:r>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13</a:t>
            </a:fld>
            <a:endParaRPr lang="en-CA"/>
          </a:p>
        </p:txBody>
      </p:sp>
    </p:spTree>
    <p:extLst>
      <p:ext uri="{BB962C8B-B14F-4D97-AF65-F5344CB8AC3E}">
        <p14:creationId xmlns:p14="http://schemas.microsoft.com/office/powerpoint/2010/main" val="2419588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Students</a:t>
            </a:r>
            <a:r>
              <a:rPr lang="en-CA" baseline="0" dirty="0"/>
              <a:t> will:</a:t>
            </a:r>
            <a:r>
              <a:rPr lang="en-CA" dirty="0"/>
              <a:t> vote (by stamping) if they think this is</a:t>
            </a:r>
            <a:r>
              <a:rPr lang="en-CA" baseline="0" dirty="0"/>
              <a:t> a goal that is within ARMS (achievable, rewarding, meaningful, safe) reach. </a:t>
            </a:r>
          </a:p>
          <a:p>
            <a:r>
              <a:rPr lang="en-CA" baseline="0" dirty="0"/>
              <a:t>Teacher will: explain this goal is not within ARMS reach. An ocean is far to big to be able to swam straight across.</a:t>
            </a:r>
          </a:p>
          <a:p>
            <a:endParaRPr lang="en-CA" baseline="0" dirty="0"/>
          </a:p>
          <a:p>
            <a:r>
              <a:rPr lang="en-CA" b="1" dirty="0"/>
              <a:t>PE.1.L.3.5 </a:t>
            </a:r>
            <a:r>
              <a:rPr lang="en-CA" b="0" dirty="0"/>
              <a:t>-</a:t>
            </a:r>
            <a:r>
              <a:rPr lang="en-CA" dirty="0"/>
              <a:t> Set physical activity goals.</a:t>
            </a:r>
          </a:p>
        </p:txBody>
      </p:sp>
      <p:sp>
        <p:nvSpPr>
          <p:cNvPr id="4" name="Slide Number Placeholder 3"/>
          <p:cNvSpPr>
            <a:spLocks noGrp="1"/>
          </p:cNvSpPr>
          <p:nvPr>
            <p:ph type="sldNum" sz="quarter" idx="10"/>
          </p:nvPr>
        </p:nvSpPr>
        <p:spPr/>
        <p:txBody>
          <a:bodyPr/>
          <a:lstStyle/>
          <a:p>
            <a:fld id="{A45CCD2B-8F71-408F-B0B3-56BF3E3B3104}" type="slidenum">
              <a:rPr lang="en-CA" smtClean="0"/>
              <a:t>14</a:t>
            </a:fld>
            <a:endParaRPr lang="en-CA"/>
          </a:p>
        </p:txBody>
      </p:sp>
    </p:spTree>
    <p:extLst>
      <p:ext uri="{BB962C8B-B14F-4D97-AF65-F5344CB8AC3E}">
        <p14:creationId xmlns:p14="http://schemas.microsoft.com/office/powerpoint/2010/main" val="704556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15</a:t>
            </a:fld>
            <a:endParaRPr lang="en-CA"/>
          </a:p>
        </p:txBody>
      </p:sp>
    </p:spTree>
    <p:extLst>
      <p:ext uri="{BB962C8B-B14F-4D97-AF65-F5344CB8AC3E}">
        <p14:creationId xmlns:p14="http://schemas.microsoft.com/office/powerpoint/2010/main" val="249082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16</a:t>
            </a:fld>
            <a:endParaRPr lang="en-CA"/>
          </a:p>
        </p:txBody>
      </p:sp>
    </p:spTree>
    <p:extLst>
      <p:ext uri="{BB962C8B-B14F-4D97-AF65-F5344CB8AC3E}">
        <p14:creationId xmlns:p14="http://schemas.microsoft.com/office/powerpoint/2010/main" val="3119067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17</a:t>
            </a:fld>
            <a:endParaRPr lang="en-CA"/>
          </a:p>
        </p:txBody>
      </p:sp>
    </p:spTree>
    <p:extLst>
      <p:ext uri="{BB962C8B-B14F-4D97-AF65-F5344CB8AC3E}">
        <p14:creationId xmlns:p14="http://schemas.microsoft.com/office/powerpoint/2010/main" val="2496332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18</a:t>
            </a:fld>
            <a:endParaRPr lang="en-CA"/>
          </a:p>
        </p:txBody>
      </p:sp>
    </p:spTree>
    <p:extLst>
      <p:ext uri="{BB962C8B-B14F-4D97-AF65-F5344CB8AC3E}">
        <p14:creationId xmlns:p14="http://schemas.microsoft.com/office/powerpoint/2010/main" val="3263061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19</a:t>
            </a:fld>
            <a:endParaRPr lang="en-CA"/>
          </a:p>
        </p:txBody>
      </p:sp>
    </p:spTree>
    <p:extLst>
      <p:ext uri="{BB962C8B-B14F-4D97-AF65-F5344CB8AC3E}">
        <p14:creationId xmlns:p14="http://schemas.microsoft.com/office/powerpoint/2010/main" val="14556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a:t>
            </a:fld>
            <a:endParaRPr lang="en-CA"/>
          </a:p>
        </p:txBody>
      </p:sp>
    </p:spTree>
    <p:extLst>
      <p:ext uri="{BB962C8B-B14F-4D97-AF65-F5344CB8AC3E}">
        <p14:creationId xmlns:p14="http://schemas.microsoft.com/office/powerpoint/2010/main" val="735126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20</a:t>
            </a:fld>
            <a:endParaRPr lang="en-CA"/>
          </a:p>
        </p:txBody>
      </p:sp>
    </p:spTree>
    <p:extLst>
      <p:ext uri="{BB962C8B-B14F-4D97-AF65-F5344CB8AC3E}">
        <p14:creationId xmlns:p14="http://schemas.microsoft.com/office/powerpoint/2010/main" val="2406889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DAC2F056-393D-4557-946A-92B84D3DE115}" type="slidenum">
              <a:rPr lang="en-CA" smtClean="0"/>
              <a:t>21</a:t>
            </a:fld>
            <a:endParaRPr lang="en-CA"/>
          </a:p>
        </p:txBody>
      </p:sp>
    </p:spTree>
    <p:extLst>
      <p:ext uri="{BB962C8B-B14F-4D97-AF65-F5344CB8AC3E}">
        <p14:creationId xmlns:p14="http://schemas.microsoft.com/office/powerpoint/2010/main" val="1847818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22</a:t>
            </a:fld>
            <a:endParaRPr lang="en-CA"/>
          </a:p>
        </p:txBody>
      </p:sp>
    </p:spTree>
    <p:extLst>
      <p:ext uri="{BB962C8B-B14F-4D97-AF65-F5344CB8AC3E}">
        <p14:creationId xmlns:p14="http://schemas.microsoft.com/office/powerpoint/2010/main" val="3660433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23</a:t>
            </a:fld>
            <a:endParaRPr lang="en-CA"/>
          </a:p>
        </p:txBody>
      </p:sp>
    </p:spTree>
    <p:extLst>
      <p:ext uri="{BB962C8B-B14F-4D97-AF65-F5344CB8AC3E}">
        <p14:creationId xmlns:p14="http://schemas.microsoft.com/office/powerpoint/2010/main" val="241603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DAC2F056-393D-4557-946A-92B84D3DE115}" type="slidenum">
              <a:rPr lang="en-CA" smtClean="0"/>
              <a:t>3</a:t>
            </a:fld>
            <a:endParaRPr lang="en-CA"/>
          </a:p>
        </p:txBody>
      </p:sp>
    </p:spTree>
    <p:extLst>
      <p:ext uri="{BB962C8B-B14F-4D97-AF65-F5344CB8AC3E}">
        <p14:creationId xmlns:p14="http://schemas.microsoft.com/office/powerpoint/2010/main" val="17141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4</a:t>
            </a:fld>
            <a:endParaRPr lang="en-CA"/>
          </a:p>
        </p:txBody>
      </p:sp>
    </p:spTree>
    <p:extLst>
      <p:ext uri="{BB962C8B-B14F-4D97-AF65-F5344CB8AC3E}">
        <p14:creationId xmlns:p14="http://schemas.microsoft.com/office/powerpoint/2010/main" val="226655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5</a:t>
            </a:fld>
            <a:endParaRPr lang="en-CA"/>
          </a:p>
        </p:txBody>
      </p:sp>
    </p:spTree>
    <p:extLst>
      <p:ext uri="{BB962C8B-B14F-4D97-AF65-F5344CB8AC3E}">
        <p14:creationId xmlns:p14="http://schemas.microsoft.com/office/powerpoint/2010/main" val="42191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Students will:</a:t>
            </a:r>
            <a:r>
              <a:rPr lang="en-US" baseline="0" dirty="0">
                <a:latin typeface="Century Gothic" panose="020B0502020202020204" pitchFamily="34" charset="0"/>
              </a:rPr>
              <a:t> </a:t>
            </a:r>
            <a:r>
              <a:rPr lang="en-US" dirty="0">
                <a:latin typeface="Century Gothic" panose="020B0502020202020204" pitchFamily="34" charset="0"/>
              </a:rPr>
              <a:t>vote (by stamping) on what they</a:t>
            </a:r>
            <a:r>
              <a:rPr lang="en-US" baseline="0" dirty="0">
                <a:latin typeface="Century Gothic" panose="020B0502020202020204" pitchFamily="34" charset="0"/>
              </a:rPr>
              <a:t> observed to be their dominant hand.</a:t>
            </a:r>
          </a:p>
          <a:p>
            <a:endParaRPr lang="en-US" baseline="0" dirty="0">
              <a:latin typeface="Century Gothic" panose="020B0502020202020204" pitchFamily="34" charset="0"/>
            </a:endParaRPr>
          </a:p>
          <a:p>
            <a:r>
              <a:rPr lang="en-US" baseline="0" dirty="0">
                <a:latin typeface="Century Gothic" panose="020B0502020202020204" pitchFamily="34" charset="0"/>
              </a:rPr>
              <a:t>Teacher will: Discuss the role of a ‘dominant hand’ and how it is useful to know what yours is.</a:t>
            </a:r>
          </a:p>
          <a:p>
            <a:r>
              <a:rPr lang="en-US" baseline="0" dirty="0">
                <a:latin typeface="Century Gothic" panose="020B0502020202020204" pitchFamily="34" charset="0"/>
              </a:rPr>
              <a:t>Teacher will: Clarify that not everyone is the same, and that you may like one hand (or foot) to do one thing and a different one to do another, and that is perfectly fine.</a:t>
            </a:r>
          </a:p>
          <a:p>
            <a:endParaRPr lang="en-US"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entury Gothic" panose="020B0502020202020204" pitchFamily="34" charset="0"/>
              </a:rPr>
              <a:t>PE.1.C.2.7</a:t>
            </a:r>
            <a:r>
              <a:rPr lang="en-CA" dirty="0">
                <a:latin typeface="Century Gothic" panose="020B0502020202020204" pitchFamily="34" charset="0"/>
              </a:rPr>
              <a:t> - Identify dominant hand/foot for use with throwing/dribbling/striking/kicking skills.</a:t>
            </a: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6</a:t>
            </a:fld>
            <a:endParaRPr lang="en-CA"/>
          </a:p>
        </p:txBody>
      </p:sp>
    </p:spTree>
    <p:extLst>
      <p:ext uri="{BB962C8B-B14F-4D97-AF65-F5344CB8AC3E}">
        <p14:creationId xmlns:p14="http://schemas.microsoft.com/office/powerpoint/2010/main" val="1081402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7</a:t>
            </a:fld>
            <a:endParaRPr lang="en-CA"/>
          </a:p>
        </p:txBody>
      </p:sp>
    </p:spTree>
    <p:extLst>
      <p:ext uri="{BB962C8B-B14F-4D97-AF65-F5344CB8AC3E}">
        <p14:creationId xmlns:p14="http://schemas.microsoft.com/office/powerpoint/2010/main" val="153094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latin typeface="Century Gothic" panose="020B0502020202020204" pitchFamily="34" charset="0"/>
              </a:rPr>
              <a:t>Students will: sort the images into</a:t>
            </a:r>
            <a:r>
              <a:rPr lang="en-CA" b="0" baseline="0" dirty="0">
                <a:latin typeface="Century Gothic" panose="020B0502020202020204" pitchFamily="34" charset="0"/>
              </a:rPr>
              <a:t> the active and not active box. </a:t>
            </a:r>
            <a:r>
              <a:rPr lang="en-CA" b="1" baseline="0" dirty="0">
                <a:latin typeface="Century Gothic" panose="020B0502020202020204" pitchFamily="34" charset="0"/>
              </a:rPr>
              <a:t>Active</a:t>
            </a:r>
            <a:r>
              <a:rPr lang="en-CA" b="0" baseline="0" dirty="0">
                <a:latin typeface="Century Gothic" panose="020B0502020202020204" pitchFamily="34" charset="0"/>
              </a:rPr>
              <a:t> being for </a:t>
            </a:r>
            <a:r>
              <a:rPr lang="en-CA" b="0" i="1" baseline="0" dirty="0">
                <a:latin typeface="Century Gothic" panose="020B0502020202020204" pitchFamily="34" charset="0"/>
              </a:rPr>
              <a:t>signs you may see when you have been physically active </a:t>
            </a:r>
            <a:r>
              <a:rPr lang="en-CA" b="0" i="0" baseline="0" dirty="0">
                <a:latin typeface="Century Gothic" panose="020B0502020202020204" pitchFamily="34" charset="0"/>
              </a:rPr>
              <a:t>and </a:t>
            </a:r>
            <a:r>
              <a:rPr lang="en-CA" b="1" i="0" baseline="0" dirty="0">
                <a:latin typeface="Century Gothic" panose="020B0502020202020204" pitchFamily="34" charset="0"/>
              </a:rPr>
              <a:t>Not Active </a:t>
            </a:r>
            <a:r>
              <a:rPr lang="en-CA" b="0" i="0" baseline="0" dirty="0">
                <a:latin typeface="Century Gothic" panose="020B0502020202020204" pitchFamily="34" charset="0"/>
              </a:rPr>
              <a:t>being for </a:t>
            </a:r>
            <a:r>
              <a:rPr lang="en-CA" b="0" i="1" baseline="0" dirty="0">
                <a:latin typeface="Century Gothic" panose="020B0502020202020204" pitchFamily="34" charset="0"/>
              </a:rPr>
              <a:t>signs you will see if someone has not been active</a:t>
            </a:r>
            <a:r>
              <a:rPr lang="en-CA" b="0" i="0" baseline="0" dirty="0">
                <a:latin typeface="Century Gothic" panose="020B0502020202020204" pitchFamily="34" charset="0"/>
              </a:rPr>
              <a:t>.</a:t>
            </a:r>
            <a:endParaRPr lang="en-CA" b="0" dirty="0">
              <a:latin typeface="Century Gothic" panose="020B0502020202020204" pitchFamily="34" charset="0"/>
            </a:endParaRPr>
          </a:p>
          <a:p>
            <a:endParaRPr lang="en-CA" b="1" dirty="0">
              <a:latin typeface="Century Gothic" panose="020B0502020202020204" pitchFamily="34" charset="0"/>
            </a:endParaRPr>
          </a:p>
          <a:p>
            <a:r>
              <a:rPr lang="en-CA" b="1" dirty="0">
                <a:latin typeface="Century Gothic" panose="020B0502020202020204" pitchFamily="34" charset="0"/>
              </a:rPr>
              <a:t>PE.1.L.4.4</a:t>
            </a:r>
            <a:r>
              <a:rPr lang="en-CA" dirty="0">
                <a:latin typeface="Century Gothic" panose="020B0502020202020204" pitchFamily="34" charset="0"/>
              </a:rPr>
              <a:t> - Identify the difference in the activity of the heart during rest and while physically active.</a:t>
            </a:r>
          </a:p>
          <a:p>
            <a:r>
              <a:rPr lang="en-CA" b="1" dirty="0">
                <a:latin typeface="Century Gothic" panose="020B0502020202020204" pitchFamily="34" charset="0"/>
              </a:rPr>
              <a:t>PE.1.L.4.5</a:t>
            </a:r>
            <a:r>
              <a:rPr lang="en-CA" dirty="0">
                <a:latin typeface="Century Gothic" panose="020B0502020202020204" pitchFamily="34" charset="0"/>
              </a:rPr>
              <a:t> - Discuss the physiological signs of physical activity.</a:t>
            </a:r>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8</a:t>
            </a:fld>
            <a:endParaRPr lang="en-CA"/>
          </a:p>
        </p:txBody>
      </p:sp>
    </p:spTree>
    <p:extLst>
      <p:ext uri="{BB962C8B-B14F-4D97-AF65-F5344CB8AC3E}">
        <p14:creationId xmlns:p14="http://schemas.microsoft.com/office/powerpoint/2010/main" val="92442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baseline="0" dirty="0">
                <a:latin typeface="Century Gothic" panose="020B0502020202020204" pitchFamily="34" charset="0"/>
              </a:rPr>
              <a:t>Students will: circle or stamp the word that will correctly fill in the blank.</a:t>
            </a:r>
            <a:endParaRPr lang="en-CA" b="0" dirty="0">
              <a:latin typeface="Century Gothic" panose="020B0502020202020204" pitchFamily="34" charset="0"/>
            </a:endParaRPr>
          </a:p>
          <a:p>
            <a:endParaRPr lang="en-CA" b="1" dirty="0">
              <a:latin typeface="Century Gothic" panose="020B0502020202020204" pitchFamily="34" charset="0"/>
            </a:endParaRPr>
          </a:p>
          <a:p>
            <a:r>
              <a:rPr lang="en-CA" b="1" dirty="0">
                <a:latin typeface="Century Gothic" panose="020B0502020202020204" pitchFamily="34" charset="0"/>
              </a:rPr>
              <a:t>PE.1.L.4.4</a:t>
            </a:r>
            <a:r>
              <a:rPr lang="en-CA" dirty="0">
                <a:latin typeface="Century Gothic" panose="020B0502020202020204" pitchFamily="34" charset="0"/>
              </a:rPr>
              <a:t> - Identify the difference in the activity of the heart during rest and while physically active.</a:t>
            </a:r>
          </a:p>
          <a:p>
            <a:r>
              <a:rPr lang="en-CA" b="1" dirty="0">
                <a:latin typeface="Century Gothic" panose="020B0502020202020204" pitchFamily="34" charset="0"/>
              </a:rPr>
              <a:t>PE.1.L.4.5</a:t>
            </a:r>
            <a:r>
              <a:rPr lang="en-CA" dirty="0">
                <a:latin typeface="Century Gothic" panose="020B0502020202020204" pitchFamily="34" charset="0"/>
              </a:rPr>
              <a:t> - Discuss the physiological signs of physical activity.</a:t>
            </a:r>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9</a:t>
            </a:fld>
            <a:endParaRPr lang="en-CA"/>
          </a:p>
        </p:txBody>
      </p:sp>
    </p:spTree>
    <p:extLst>
      <p:ext uri="{BB962C8B-B14F-4D97-AF65-F5344CB8AC3E}">
        <p14:creationId xmlns:p14="http://schemas.microsoft.com/office/powerpoint/2010/main" val="2223687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206952"/>
            <a:ext cx="6942138" cy="4628092"/>
          </a:xfrm>
          <a:prstGeom prst="rect">
            <a:avLst/>
          </a:prstGeom>
        </p:spPr>
      </p:pic>
      <p:sp>
        <p:nvSpPr>
          <p:cNvPr id="4" name="TextBox 3"/>
          <p:cNvSpPr txBox="1"/>
          <p:nvPr userDrawn="1"/>
        </p:nvSpPr>
        <p:spPr>
          <a:xfrm>
            <a:off x="7051632" y="3092275"/>
            <a:ext cx="3889270" cy="954107"/>
          </a:xfrm>
          <a:prstGeom prst="rect">
            <a:avLst/>
          </a:prstGeom>
          <a:noFill/>
        </p:spPr>
        <p:txBody>
          <a:bodyPr wrap="square" rtlCol="0">
            <a:spAutoFit/>
          </a:bodyPr>
          <a:lstStyle/>
          <a:p>
            <a:r>
              <a:rPr lang="en-US" sz="2800" dirty="0">
                <a:solidFill>
                  <a:schemeClr val="bg1">
                    <a:lumMod val="50000"/>
                  </a:schemeClr>
                </a:solidFill>
                <a:latin typeface="Century Gothic" panose="020B0502020202020204" pitchFamily="34" charset="0"/>
                <a:cs typeface="Arial" panose="020B0604020202020204" pitchFamily="34" charset="0"/>
              </a:rPr>
              <a:t>1</a:t>
            </a:r>
            <a:r>
              <a:rPr lang="en-US" sz="2800" baseline="30000" dirty="0">
                <a:solidFill>
                  <a:schemeClr val="bg1">
                    <a:lumMod val="50000"/>
                  </a:schemeClr>
                </a:solidFill>
                <a:latin typeface="Century Gothic" panose="020B0502020202020204" pitchFamily="34" charset="0"/>
                <a:cs typeface="Arial" panose="020B0604020202020204" pitchFamily="34" charset="0"/>
              </a:rPr>
              <a:t>st</a:t>
            </a:r>
            <a:r>
              <a:rPr lang="en-US" sz="2800" dirty="0">
                <a:solidFill>
                  <a:schemeClr val="bg1">
                    <a:lumMod val="50000"/>
                  </a:schemeClr>
                </a:solidFill>
                <a:latin typeface="Century Gothic" panose="020B0502020202020204" pitchFamily="34" charset="0"/>
                <a:cs typeface="Arial" panose="020B0604020202020204" pitchFamily="34" charset="0"/>
              </a:rPr>
              <a:t> Grade</a:t>
            </a:r>
          </a:p>
          <a:p>
            <a:r>
              <a:rPr lang="en-US" sz="2800" dirty="0">
                <a:solidFill>
                  <a:schemeClr val="bg1">
                    <a:lumMod val="50000"/>
                  </a:schemeClr>
                </a:solidFill>
                <a:latin typeface="Century Gothic" panose="020B0502020202020204" pitchFamily="34" charset="0"/>
                <a:cs typeface="Arial" panose="020B0604020202020204" pitchFamily="34" charset="0"/>
              </a:rPr>
              <a:t>Module       : Lesson </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2791" y="1486781"/>
            <a:ext cx="2100753" cy="1725618"/>
          </a:xfrm>
          <a:prstGeom prst="rect">
            <a:avLst/>
          </a:prstGeom>
        </p:spPr>
      </p:pic>
      <p:sp>
        <p:nvSpPr>
          <p:cNvPr id="6" name="TextBox 5"/>
          <p:cNvSpPr txBox="1"/>
          <p:nvPr userDrawn="1"/>
        </p:nvSpPr>
        <p:spPr>
          <a:xfrm>
            <a:off x="7051632" y="1046706"/>
            <a:ext cx="3469066" cy="523220"/>
          </a:xfrm>
          <a:prstGeom prst="rect">
            <a:avLst/>
          </a:prstGeom>
          <a:noFill/>
        </p:spPr>
        <p:txBody>
          <a:bodyPr wrap="square" rtlCol="0">
            <a:spAutoFit/>
          </a:bodyPr>
          <a:lstStyle/>
          <a:p>
            <a:r>
              <a:rPr lang="en-US" sz="2800" b="1" dirty="0">
                <a:solidFill>
                  <a:schemeClr val="bg1">
                    <a:lumMod val="50000"/>
                  </a:schemeClr>
                </a:solidFill>
                <a:latin typeface="Century Gothic" panose="020B0502020202020204" pitchFamily="34" charset="0"/>
                <a:cs typeface="Arial" panose="020B0604020202020204" pitchFamily="34" charset="0"/>
              </a:rPr>
              <a:t>Elementary</a:t>
            </a:r>
          </a:p>
        </p:txBody>
      </p:sp>
      <p:sp>
        <p:nvSpPr>
          <p:cNvPr id="8" name="Rectangle 7"/>
          <p:cNvSpPr/>
          <p:nvPr userDrawn="1"/>
        </p:nvSpPr>
        <p:spPr>
          <a:xfrm>
            <a:off x="6705169" y="1569926"/>
            <a:ext cx="6463624" cy="1412309"/>
          </a:xfrm>
          <a:prstGeom prst="rect">
            <a:avLst/>
          </a:prstGeom>
          <a:solidFill>
            <a:srgbClr val="19921C"/>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62439" t="43612" r="11938" b="49549"/>
          <a:stretch/>
        </p:blipFill>
        <p:spPr>
          <a:xfrm>
            <a:off x="6743807" y="1604187"/>
            <a:ext cx="6542167" cy="1349406"/>
          </a:xfrm>
          <a:prstGeom prst="rect">
            <a:avLst/>
          </a:prstGeom>
        </p:spPr>
      </p:pic>
      <p:sp>
        <p:nvSpPr>
          <p:cNvPr id="11" name="Triangle 4"/>
          <p:cNvSpPr/>
          <p:nvPr userDrawn="1"/>
        </p:nvSpPr>
        <p:spPr>
          <a:xfrm rot="2796988">
            <a:off x="6721186" y="2992595"/>
            <a:ext cx="322985" cy="161125"/>
          </a:xfrm>
          <a:prstGeom prst="triangle">
            <a:avLst>
              <a:gd name="adj" fmla="val 46419"/>
            </a:avLst>
          </a:prstGeom>
          <a:solidFill>
            <a:srgbClr val="19921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sp>
        <p:nvSpPr>
          <p:cNvPr id="15" name="Text Placeholder 13"/>
          <p:cNvSpPr>
            <a:spLocks noGrp="1"/>
          </p:cNvSpPr>
          <p:nvPr>
            <p:ph type="body" sz="quarter" idx="14" hasCustomPrompt="1"/>
          </p:nvPr>
        </p:nvSpPr>
        <p:spPr>
          <a:xfrm>
            <a:off x="8485730"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XX</a:t>
            </a:r>
          </a:p>
        </p:txBody>
      </p:sp>
      <p:sp>
        <p:nvSpPr>
          <p:cNvPr id="16" name="Text Placeholder 13"/>
          <p:cNvSpPr>
            <a:spLocks noGrp="1"/>
          </p:cNvSpPr>
          <p:nvPr>
            <p:ph type="body" sz="quarter" idx="15" hasCustomPrompt="1"/>
          </p:nvPr>
        </p:nvSpPr>
        <p:spPr>
          <a:xfrm>
            <a:off x="10483177"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XX</a:t>
            </a:r>
          </a:p>
        </p:txBody>
      </p:sp>
      <p:sp>
        <p:nvSpPr>
          <p:cNvPr id="17" name="Text Placeholder 16"/>
          <p:cNvSpPr>
            <a:spLocks noGrp="1"/>
          </p:cNvSpPr>
          <p:nvPr>
            <p:ph type="body" sz="quarter" idx="17" hasCustomPrompt="1"/>
          </p:nvPr>
        </p:nvSpPr>
        <p:spPr>
          <a:xfrm>
            <a:off x="6942138" y="1971675"/>
            <a:ext cx="5373687" cy="914400"/>
          </a:xfrm>
          <a:prstGeom prst="rect">
            <a:avLst/>
          </a:prstGeom>
        </p:spPr>
        <p:txBody>
          <a:bodyPr/>
          <a:lstStyle>
            <a:lvl1pPr marL="0" indent="0">
              <a:buNone/>
              <a:defRPr sz="4000">
                <a:solidFill>
                  <a:schemeClr val="bg1"/>
                </a:solidFill>
                <a:latin typeface="Century Gothic" panose="020B0502020202020204" pitchFamily="34" charset="0"/>
              </a:defRPr>
            </a:lvl1pPr>
          </a:lstStyle>
          <a:p>
            <a:pPr lvl="0"/>
            <a:r>
              <a:rPr lang="en-US" dirty="0"/>
              <a:t>SUBJECT</a:t>
            </a:r>
            <a:endParaRPr lang="en-CA" dirty="0"/>
          </a:p>
        </p:txBody>
      </p:sp>
    </p:spTree>
    <p:extLst>
      <p:ext uri="{BB962C8B-B14F-4D97-AF65-F5344CB8AC3E}">
        <p14:creationId xmlns:p14="http://schemas.microsoft.com/office/powerpoint/2010/main" val="14451372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F9F6E9"/>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2450" y="-140500"/>
            <a:ext cx="12452005" cy="701714"/>
            <a:chOff x="-62450" y="-60290"/>
            <a:chExt cx="12452005" cy="701714"/>
          </a:xfrm>
          <a:solidFill>
            <a:srgbClr val="19921C"/>
          </a:solidFill>
        </p:grpSpPr>
        <p:sp>
          <p:nvSpPr>
            <p:cNvPr id="3" name="Rectangle 2"/>
            <p:cNvSpPr/>
            <p:nvPr/>
          </p:nvSpPr>
          <p:spPr>
            <a:xfrm>
              <a:off x="-62450" y="-60290"/>
              <a:ext cx="12452005" cy="701714"/>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62" t="45661" r="11727" b="48896"/>
            <a:stretch/>
          </p:blipFill>
          <p:spPr>
            <a:xfrm>
              <a:off x="0" y="0"/>
              <a:ext cx="12327106" cy="623023"/>
            </a:xfrm>
            <a:prstGeom prst="rect">
              <a:avLst/>
            </a:prstGeom>
            <a:grpFill/>
          </p:spPr>
        </p:pic>
      </p:grpSp>
      <p:sp>
        <p:nvSpPr>
          <p:cNvPr id="13" name="Text Placeholder 12"/>
          <p:cNvSpPr>
            <a:spLocks noGrp="1"/>
          </p:cNvSpPr>
          <p:nvPr>
            <p:ph type="body" sz="quarter" idx="11" hasCustomPrompt="1"/>
          </p:nvPr>
        </p:nvSpPr>
        <p:spPr>
          <a:xfrm>
            <a:off x="9309497" y="6442336"/>
            <a:ext cx="2076450" cy="287337"/>
          </a:xfrm>
          <a:prstGeom prst="rect">
            <a:avLst/>
          </a:prstGeom>
        </p:spPr>
        <p:txBody>
          <a:bodyPr/>
          <a:lstStyle>
            <a:lvl1pPr marL="0" indent="0">
              <a:buNone/>
              <a:defRPr sz="1400" baseline="0">
                <a:solidFill>
                  <a:srgbClr val="A6A6A6"/>
                </a:solidFill>
                <a:latin typeface="Century Gothic" panose="020B0502020202020204" pitchFamily="34" charset="0"/>
              </a:defRPr>
            </a:lvl1pPr>
            <a:lvl2pPr>
              <a:defRPr sz="1400"/>
            </a:lvl2pPr>
            <a:lvl3pPr>
              <a:defRPr sz="1400"/>
            </a:lvl3pPr>
            <a:lvl4pPr>
              <a:defRPr sz="1400"/>
            </a:lvl4pPr>
            <a:lvl5pPr>
              <a:defRPr sz="1200"/>
            </a:lvl5pPr>
          </a:lstStyle>
          <a:p>
            <a:pPr lvl="0"/>
            <a:r>
              <a:rPr lang="en-US" dirty="0"/>
              <a:t>Module XX: Lesson XX</a:t>
            </a:r>
          </a:p>
        </p:txBody>
      </p:sp>
      <p:sp>
        <p:nvSpPr>
          <p:cNvPr id="16" name="Text Placeholder 15"/>
          <p:cNvSpPr>
            <a:spLocks noGrp="1"/>
          </p:cNvSpPr>
          <p:nvPr>
            <p:ph type="body" sz="quarter" idx="12" hasCustomPrompt="1"/>
          </p:nvPr>
        </p:nvSpPr>
        <p:spPr>
          <a:xfrm>
            <a:off x="386367" y="35284"/>
            <a:ext cx="5514975" cy="516729"/>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en-US" dirty="0"/>
              <a:t>SUBJECT</a:t>
            </a:r>
            <a:endParaRPr lang="en-CA" dirty="0"/>
          </a:p>
        </p:txBody>
      </p:sp>
      <p:sp>
        <p:nvSpPr>
          <p:cNvPr id="9" name="Text Placeholder 11"/>
          <p:cNvSpPr>
            <a:spLocks noGrp="1"/>
          </p:cNvSpPr>
          <p:nvPr>
            <p:ph type="body" sz="quarter" idx="15" hasCustomPrompt="1"/>
          </p:nvPr>
        </p:nvSpPr>
        <p:spPr>
          <a:xfrm>
            <a:off x="4131003" y="603103"/>
            <a:ext cx="4065097" cy="914400"/>
          </a:xfrm>
          <a:prstGeom prst="rect">
            <a:avLst/>
          </a:prstGeom>
        </p:spPr>
        <p:txBody>
          <a:bodyPr/>
          <a:lstStyle>
            <a:lvl1pPr marL="0" indent="0" algn="ctr">
              <a:buNone/>
              <a:defRPr>
                <a:solidFill>
                  <a:srgbClr val="663398"/>
                </a:solidFill>
                <a:latin typeface="Century Gothic" panose="020B0502020202020204" pitchFamily="34" charset="0"/>
              </a:defRPr>
            </a:lvl1pPr>
          </a:lstStyle>
          <a:p>
            <a:pPr lvl="0"/>
            <a:r>
              <a:rPr lang="en-US" dirty="0"/>
              <a:t>HEADER</a:t>
            </a:r>
            <a:endParaRPr lang="en-CA" dirty="0"/>
          </a:p>
        </p:txBody>
      </p:sp>
    </p:spTree>
    <p:extLst>
      <p:ext uri="{BB962C8B-B14F-4D97-AF65-F5344CB8AC3E}">
        <p14:creationId xmlns:p14="http://schemas.microsoft.com/office/powerpoint/2010/main" val="132764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2450" y="-140500"/>
            <a:ext cx="12452005" cy="701714"/>
            <a:chOff x="-62450" y="-60290"/>
            <a:chExt cx="12452005" cy="701714"/>
          </a:xfrm>
          <a:solidFill>
            <a:srgbClr val="19921C"/>
          </a:solidFill>
        </p:grpSpPr>
        <p:sp>
          <p:nvSpPr>
            <p:cNvPr id="3" name="Rectangle 2"/>
            <p:cNvSpPr/>
            <p:nvPr/>
          </p:nvSpPr>
          <p:spPr>
            <a:xfrm>
              <a:off x="-62450" y="-60290"/>
              <a:ext cx="12452005" cy="701714"/>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62" t="45661" r="11727" b="48896"/>
            <a:stretch/>
          </p:blipFill>
          <p:spPr>
            <a:xfrm>
              <a:off x="0" y="0"/>
              <a:ext cx="12327106" cy="623023"/>
            </a:xfrm>
            <a:prstGeom prst="rect">
              <a:avLst/>
            </a:prstGeom>
            <a:grpFill/>
          </p:spPr>
        </p:pic>
      </p:grpSp>
      <p:sp>
        <p:nvSpPr>
          <p:cNvPr id="7" name="Text Placeholder 15"/>
          <p:cNvSpPr>
            <a:spLocks noGrp="1"/>
          </p:cNvSpPr>
          <p:nvPr>
            <p:ph type="body" sz="quarter" idx="12" hasCustomPrompt="1"/>
          </p:nvPr>
        </p:nvSpPr>
        <p:spPr>
          <a:xfrm>
            <a:off x="386367" y="35284"/>
            <a:ext cx="5514975" cy="516729"/>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en-US" dirty="0"/>
              <a:t>SUBJECT</a:t>
            </a:r>
            <a:endParaRPr lang="en-CA" dirty="0"/>
          </a:p>
        </p:txBody>
      </p:sp>
      <p:sp>
        <p:nvSpPr>
          <p:cNvPr id="9" name="Text Placeholder 12"/>
          <p:cNvSpPr>
            <a:spLocks noGrp="1"/>
          </p:cNvSpPr>
          <p:nvPr>
            <p:ph type="body" sz="quarter" idx="11" hasCustomPrompt="1"/>
          </p:nvPr>
        </p:nvSpPr>
        <p:spPr>
          <a:xfrm>
            <a:off x="9309497" y="6442336"/>
            <a:ext cx="2076450" cy="287337"/>
          </a:xfrm>
          <a:prstGeom prst="rect">
            <a:avLst/>
          </a:prstGeom>
        </p:spPr>
        <p:txBody>
          <a:bodyPr/>
          <a:lstStyle>
            <a:lvl1pPr marL="0" indent="0">
              <a:buNone/>
              <a:defRPr sz="1400" baseline="0">
                <a:solidFill>
                  <a:srgbClr val="A6A6A6"/>
                </a:solidFill>
                <a:latin typeface="Century Gothic" panose="020B0502020202020204" pitchFamily="34" charset="0"/>
              </a:defRPr>
            </a:lvl1pPr>
            <a:lvl2pPr>
              <a:defRPr sz="1400"/>
            </a:lvl2pPr>
            <a:lvl3pPr>
              <a:defRPr sz="1400"/>
            </a:lvl3pPr>
            <a:lvl4pPr>
              <a:defRPr sz="1400"/>
            </a:lvl4pPr>
            <a:lvl5pPr>
              <a:defRPr sz="1200"/>
            </a:lvl5pPr>
          </a:lstStyle>
          <a:p>
            <a:pPr lvl="0"/>
            <a:r>
              <a:rPr lang="en-US" dirty="0"/>
              <a:t>Module XX: Lesson XX</a:t>
            </a:r>
          </a:p>
        </p:txBody>
      </p:sp>
      <p:sp>
        <p:nvSpPr>
          <p:cNvPr id="11" name="Text Placeholder 11"/>
          <p:cNvSpPr>
            <a:spLocks noGrp="1"/>
          </p:cNvSpPr>
          <p:nvPr>
            <p:ph type="body" sz="quarter" idx="15" hasCustomPrompt="1"/>
          </p:nvPr>
        </p:nvSpPr>
        <p:spPr>
          <a:xfrm>
            <a:off x="4131003" y="600600"/>
            <a:ext cx="4065097" cy="914400"/>
          </a:xfrm>
          <a:prstGeom prst="rect">
            <a:avLst/>
          </a:prstGeom>
        </p:spPr>
        <p:txBody>
          <a:bodyPr/>
          <a:lstStyle>
            <a:lvl1pPr marL="0" indent="0" algn="ctr">
              <a:buNone/>
              <a:defRPr>
                <a:solidFill>
                  <a:srgbClr val="663399"/>
                </a:solidFill>
                <a:latin typeface="Century Gothic" panose="020B0502020202020204" pitchFamily="34" charset="0"/>
              </a:defRPr>
            </a:lvl1pPr>
          </a:lstStyle>
          <a:p>
            <a:pPr lvl="0"/>
            <a:r>
              <a:rPr lang="en-US" dirty="0"/>
              <a:t>HEADER</a:t>
            </a:r>
            <a:endParaRPr lang="en-CA" dirty="0"/>
          </a:p>
        </p:txBody>
      </p:sp>
    </p:spTree>
    <p:extLst>
      <p:ext uri="{BB962C8B-B14F-4D97-AF65-F5344CB8AC3E}">
        <p14:creationId xmlns:p14="http://schemas.microsoft.com/office/powerpoint/2010/main" val="252232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27444AD-11D6-49A2-BD3C-551D918EB5E5}" type="datetimeFigureOut">
              <a:rPr lang="en-CA" smtClean="0"/>
              <a:t>2020-09-29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4015361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5719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vOuSZWJJfaCHL0KTk8HiTRY41ybUvP-nlfngxNgK_L4/copy?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family.gonoodle.com/activities/wake-up?utm_content=teacher&amp;utm_medium=42599557&amp;utm_campaign=share_link&amp;utm_term=wake-up&amp;utm_source=clipboard"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hyperlink" Target="https://youtu.be/C7XalMH7W-s" TargetMode="External"/><Relationship Id="rId4" Type="http://schemas.openxmlformats.org/officeDocument/2006/relationships/hyperlink" Target="https://youtu.be/Sjrs8bRHHh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flvs.ne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CA" dirty="0"/>
              <a:t>01	</a:t>
            </a:r>
          </a:p>
        </p:txBody>
      </p:sp>
      <p:sp>
        <p:nvSpPr>
          <p:cNvPr id="3" name="Text Placeholder 2"/>
          <p:cNvSpPr>
            <a:spLocks noGrp="1"/>
          </p:cNvSpPr>
          <p:nvPr>
            <p:ph type="body" sz="quarter" idx="15"/>
          </p:nvPr>
        </p:nvSpPr>
        <p:spPr/>
        <p:txBody>
          <a:bodyPr/>
          <a:lstStyle/>
          <a:p>
            <a:r>
              <a:rPr lang="en-CA" dirty="0"/>
              <a:t>02</a:t>
            </a:r>
          </a:p>
        </p:txBody>
      </p:sp>
      <p:sp>
        <p:nvSpPr>
          <p:cNvPr id="5" name="Text Placeholder 4"/>
          <p:cNvSpPr>
            <a:spLocks noGrp="1"/>
          </p:cNvSpPr>
          <p:nvPr>
            <p:ph type="body" sz="quarter" idx="17"/>
          </p:nvPr>
        </p:nvSpPr>
        <p:spPr>
          <a:xfrm>
            <a:off x="6942138" y="1971675"/>
            <a:ext cx="5701200" cy="914400"/>
          </a:xfrm>
        </p:spPr>
        <p:txBody>
          <a:bodyPr/>
          <a:lstStyle/>
          <a:p>
            <a:r>
              <a:rPr lang="en-CA" b="1" dirty="0">
                <a:latin typeface="Century Gothic" panose="020B0502020202020204" pitchFamily="34" charset="0"/>
              </a:rPr>
              <a:t>PHYSICAL EDUCATION</a:t>
            </a:r>
          </a:p>
        </p:txBody>
      </p:sp>
      <p:sp>
        <p:nvSpPr>
          <p:cNvPr id="6" name="TextBox 5"/>
          <p:cNvSpPr txBox="1"/>
          <p:nvPr/>
        </p:nvSpPr>
        <p:spPr>
          <a:xfrm>
            <a:off x="7085308" y="4015528"/>
            <a:ext cx="4870914" cy="523220"/>
          </a:xfrm>
          <a:prstGeom prst="rect">
            <a:avLst/>
          </a:prstGeom>
          <a:noFill/>
        </p:spPr>
        <p:txBody>
          <a:bodyPr wrap="square" rtlCol="0">
            <a:spAutoFit/>
          </a:bodyPr>
          <a:lstStyle/>
          <a:p>
            <a:r>
              <a:rPr lang="en-US" sz="2800" b="1" dirty="0" smtClean="0">
                <a:solidFill>
                  <a:schemeClr val="bg1">
                    <a:lumMod val="50000"/>
                  </a:schemeClr>
                </a:solidFill>
                <a:latin typeface="Century Gothic" charset="0"/>
                <a:ea typeface="Century Gothic" charset="0"/>
                <a:cs typeface="Century Gothic" charset="0"/>
              </a:rPr>
              <a:t>Fitness Assessment</a:t>
            </a:r>
          </a:p>
        </p:txBody>
      </p:sp>
      <p:sp>
        <p:nvSpPr>
          <p:cNvPr id="7" name="TextBox 6"/>
          <p:cNvSpPr txBox="1"/>
          <p:nvPr/>
        </p:nvSpPr>
        <p:spPr>
          <a:xfrm>
            <a:off x="7100054" y="4561216"/>
            <a:ext cx="4870914" cy="954107"/>
          </a:xfrm>
          <a:prstGeom prst="rect">
            <a:avLst/>
          </a:prstGeom>
          <a:noFill/>
        </p:spPr>
        <p:txBody>
          <a:bodyPr wrap="square" rtlCol="0">
            <a:spAutoFit/>
          </a:bodyPr>
          <a:lstStyle/>
          <a:p>
            <a:r>
              <a:rPr lang="en-US" sz="2800" b="1" dirty="0" smtClean="0">
                <a:solidFill>
                  <a:schemeClr val="bg1">
                    <a:lumMod val="50000"/>
                  </a:schemeClr>
                </a:solidFill>
                <a:latin typeface="Century Gothic" charset="0"/>
                <a:ea typeface="Century Gothic" charset="0"/>
                <a:cs typeface="Century Gothic" charset="0"/>
                <a:hlinkClick r:id="rId3"/>
              </a:rPr>
              <a:t>Click </a:t>
            </a:r>
            <a:r>
              <a:rPr lang="en-US" sz="2800" b="1" dirty="0" smtClean="0">
                <a:solidFill>
                  <a:schemeClr val="bg1">
                    <a:lumMod val="50000"/>
                  </a:schemeClr>
                </a:solidFill>
                <a:latin typeface="Century Gothic" charset="0"/>
                <a:ea typeface="Century Gothic" charset="0"/>
                <a:cs typeface="Century Gothic" charset="0"/>
                <a:hlinkClick r:id="rId3"/>
              </a:rPr>
              <a:t>On ME to </a:t>
            </a:r>
            <a:r>
              <a:rPr lang="en-US" sz="2800" b="1" dirty="0" smtClean="0">
                <a:solidFill>
                  <a:schemeClr val="bg1">
                    <a:lumMod val="50000"/>
                  </a:schemeClr>
                </a:solidFill>
                <a:latin typeface="Century Gothic" charset="0"/>
                <a:ea typeface="Century Gothic" charset="0"/>
                <a:cs typeface="Century Gothic" charset="0"/>
                <a:hlinkClick r:id="rId3"/>
              </a:rPr>
              <a:t>download the presentation</a:t>
            </a:r>
            <a:r>
              <a:rPr lang="en-US" sz="2800" b="1" dirty="0" smtClean="0">
                <a:solidFill>
                  <a:schemeClr val="bg1">
                    <a:lumMod val="50000"/>
                  </a:schemeClr>
                </a:solidFill>
                <a:latin typeface="Century Gothic" charset="0"/>
                <a:ea typeface="Century Gothic" charset="0"/>
                <a:cs typeface="Century Gothic" charset="0"/>
                <a:hlinkClick r:id="rId3"/>
              </a:rPr>
              <a:t>….</a:t>
            </a:r>
            <a:endParaRPr lang="en-US" sz="2800" b="1" dirty="0" smtClean="0">
              <a:solidFill>
                <a:schemeClr val="bg1">
                  <a:lumMod val="50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84590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805329"/>
            <a:ext cx="9402279" cy="689175"/>
          </a:xfrm>
        </p:spPr>
        <p:txBody>
          <a:bodyPr/>
          <a:lstStyle/>
          <a:p>
            <a:r>
              <a:rPr lang="en-CA" dirty="0" smtClean="0">
                <a:latin typeface="Century Gothic" charset="0"/>
                <a:ea typeface="Century Gothic" charset="0"/>
                <a:cs typeface="Century Gothic" charset="0"/>
              </a:rPr>
              <a:t>Be Fit, Have Fun</a:t>
            </a:r>
            <a:endParaRPr lang="en-CA" dirty="0">
              <a:latin typeface="Century Gothic" charset="0"/>
              <a:ea typeface="Century Gothic" charset="0"/>
              <a:cs typeface="Century Gothic" charset="0"/>
            </a:endParaRPr>
          </a:p>
        </p:txBody>
      </p:sp>
      <p:sp>
        <p:nvSpPr>
          <p:cNvPr id="8" name="Title 1"/>
          <p:cNvSpPr txBox="1">
            <a:spLocks/>
          </p:cNvSpPr>
          <p:nvPr/>
        </p:nvSpPr>
        <p:spPr>
          <a:xfrm>
            <a:off x="259307" y="2011681"/>
            <a:ext cx="7321363" cy="4024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000" b="1" dirty="0" smtClean="0">
                <a:latin typeface="Century Gothic" charset="0"/>
                <a:ea typeface="Century Gothic" charset="0"/>
                <a:cs typeface="Century Gothic" charset="0"/>
              </a:rPr>
              <a:t>My Body At Rest</a:t>
            </a:r>
          </a:p>
          <a:p>
            <a:pPr algn="ctr"/>
            <a:endParaRPr lang="en-CA" sz="2000" b="1" dirty="0">
              <a:latin typeface="Century Gothic" charset="0"/>
              <a:ea typeface="Century Gothic" charset="0"/>
              <a:cs typeface="Century Gothic" charset="0"/>
            </a:endParaRPr>
          </a:p>
          <a:p>
            <a:r>
              <a:rPr lang="en-CA" sz="2000" b="1" dirty="0" smtClean="0">
                <a:latin typeface="Century Gothic" charset="0"/>
                <a:ea typeface="Century Gothic" charset="0"/>
                <a:cs typeface="Century Gothic" charset="0"/>
              </a:rPr>
              <a:t>While you are asleep, your body is catching up from the day’s hard work!  Sleep is VERY IMPORTANT to the body!  It helps our bodies recover!  Rest is important to allow your body to relax and grow.</a:t>
            </a:r>
          </a:p>
          <a:p>
            <a:pPr algn="ctr"/>
            <a:endParaRPr lang="en-CA" sz="3800" b="1" dirty="0" smtClean="0">
              <a:latin typeface="Century Gothic" charset="0"/>
              <a:ea typeface="Century Gothic" charset="0"/>
              <a:cs typeface="Century Gothic" charset="0"/>
            </a:endParaRPr>
          </a:p>
          <a:p>
            <a:pPr algn="ctr"/>
            <a:endParaRPr lang="en-CA" sz="4000" dirty="0" smtClean="0">
              <a:latin typeface="Century Gothic" charset="0"/>
              <a:ea typeface="Century Gothic" charset="0"/>
              <a:cs typeface="Century Gothic" charset="0"/>
            </a:endParaRPr>
          </a:p>
        </p:txBody>
      </p:sp>
      <p:pic>
        <p:nvPicPr>
          <p:cNvPr id="2" name="Picture 1" descr="Sleep difficulties in children exposed to trauma | Trauma ..."/>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40630" y="2771468"/>
            <a:ext cx="3542103" cy="2360971"/>
          </a:xfrm>
          <a:prstGeom prst="rect">
            <a:avLst/>
          </a:prstGeom>
        </p:spPr>
      </p:pic>
    </p:spTree>
    <p:extLst>
      <p:ext uri="{BB962C8B-B14F-4D97-AF65-F5344CB8AC3E}">
        <p14:creationId xmlns:p14="http://schemas.microsoft.com/office/powerpoint/2010/main" val="2265978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02</a:t>
            </a:r>
          </a:p>
        </p:txBody>
      </p:sp>
      <p:sp>
        <p:nvSpPr>
          <p:cNvPr id="4" name="Text Placeholder 3"/>
          <p:cNvSpPr>
            <a:spLocks noGrp="1"/>
          </p:cNvSpPr>
          <p:nvPr>
            <p:ph type="body" sz="quarter" idx="15"/>
          </p:nvPr>
        </p:nvSpPr>
        <p:spPr/>
        <p:txBody>
          <a:bodyPr/>
          <a:lstStyle/>
          <a:p>
            <a:r>
              <a:rPr lang="en-CA" dirty="0"/>
              <a:t>Class Discussion</a:t>
            </a:r>
          </a:p>
        </p:txBody>
      </p:sp>
      <p:sp>
        <p:nvSpPr>
          <p:cNvPr id="6" name="TextBox 5"/>
          <p:cNvSpPr txBox="1"/>
          <p:nvPr/>
        </p:nvSpPr>
        <p:spPr>
          <a:xfrm>
            <a:off x="789490" y="1003722"/>
            <a:ext cx="9075175" cy="1138773"/>
          </a:xfrm>
          <a:prstGeom prst="rect">
            <a:avLst/>
          </a:prstGeom>
          <a:noFill/>
        </p:spPr>
        <p:txBody>
          <a:bodyPr wrap="square" rtlCol="0">
            <a:spAutoFit/>
          </a:bodyPr>
          <a:lstStyle/>
          <a:p>
            <a:r>
              <a:rPr lang="en-CA" sz="3400" dirty="0">
                <a:latin typeface="Century Gothic" panose="020B0502020202020204" pitchFamily="34" charset="0"/>
              </a:rPr>
              <a:t>What are the different signs your body shows when you are active versus at rest? </a:t>
            </a:r>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68161" y="3886004"/>
            <a:ext cx="3841336" cy="2700000"/>
          </a:xfrm>
          <a:prstGeom prst="rect">
            <a:avLst/>
          </a:prstGeom>
        </p:spPr>
      </p:pic>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9422" y="3886004"/>
            <a:ext cx="4050000" cy="2700000"/>
          </a:xfrm>
          <a:prstGeom prst="rect">
            <a:avLst/>
          </a:prstGeom>
        </p:spPr>
      </p:pic>
      <p:sp>
        <p:nvSpPr>
          <p:cNvPr id="9" name="TextBox 8"/>
          <p:cNvSpPr txBox="1"/>
          <p:nvPr/>
        </p:nvSpPr>
        <p:spPr>
          <a:xfrm>
            <a:off x="580103" y="2295522"/>
            <a:ext cx="4267201" cy="615553"/>
          </a:xfrm>
          <a:prstGeom prst="rect">
            <a:avLst/>
          </a:prstGeom>
          <a:noFill/>
        </p:spPr>
        <p:txBody>
          <a:bodyPr wrap="square" rtlCol="0">
            <a:spAutoFit/>
          </a:bodyPr>
          <a:lstStyle/>
          <a:p>
            <a:r>
              <a:rPr lang="en-CA" sz="3400" dirty="0" smtClean="0">
                <a:latin typeface="Century Gothic" panose="020B0502020202020204" pitchFamily="34" charset="0"/>
              </a:rPr>
              <a:t>Heart beats slower</a:t>
            </a:r>
            <a:endParaRPr lang="en-CA" sz="3400" dirty="0">
              <a:latin typeface="Century Gothic" panose="020B0502020202020204" pitchFamily="34" charset="0"/>
            </a:endParaRPr>
          </a:p>
        </p:txBody>
      </p:sp>
      <p:sp>
        <p:nvSpPr>
          <p:cNvPr id="10" name="TextBox 9"/>
          <p:cNvSpPr txBox="1"/>
          <p:nvPr/>
        </p:nvSpPr>
        <p:spPr>
          <a:xfrm>
            <a:off x="580103" y="2809647"/>
            <a:ext cx="4267201" cy="615553"/>
          </a:xfrm>
          <a:prstGeom prst="rect">
            <a:avLst/>
          </a:prstGeom>
          <a:noFill/>
        </p:spPr>
        <p:txBody>
          <a:bodyPr wrap="square" rtlCol="0">
            <a:spAutoFit/>
          </a:bodyPr>
          <a:lstStyle/>
          <a:p>
            <a:r>
              <a:rPr lang="en-CA" sz="3400" dirty="0" smtClean="0">
                <a:latin typeface="Century Gothic" panose="020B0502020202020204" pitchFamily="34" charset="0"/>
              </a:rPr>
              <a:t>Heart beats faster</a:t>
            </a:r>
            <a:endParaRPr lang="en-CA" sz="3400" dirty="0">
              <a:latin typeface="Century Gothic" panose="020B0502020202020204" pitchFamily="34" charset="0"/>
            </a:endParaRPr>
          </a:p>
        </p:txBody>
      </p:sp>
      <p:sp>
        <p:nvSpPr>
          <p:cNvPr id="11" name="TextBox 10"/>
          <p:cNvSpPr txBox="1"/>
          <p:nvPr/>
        </p:nvSpPr>
        <p:spPr>
          <a:xfrm>
            <a:off x="5255228" y="2237840"/>
            <a:ext cx="4267201" cy="615553"/>
          </a:xfrm>
          <a:prstGeom prst="rect">
            <a:avLst/>
          </a:prstGeom>
          <a:noFill/>
        </p:spPr>
        <p:txBody>
          <a:bodyPr wrap="square" rtlCol="0">
            <a:spAutoFit/>
          </a:bodyPr>
          <a:lstStyle/>
          <a:p>
            <a:r>
              <a:rPr lang="en-CA" sz="3400" dirty="0" smtClean="0">
                <a:latin typeface="Century Gothic" panose="020B0502020202020204" pitchFamily="34" charset="0"/>
              </a:rPr>
              <a:t>Breathing harder </a:t>
            </a:r>
            <a:endParaRPr lang="en-CA" sz="3400" dirty="0">
              <a:latin typeface="Century Gothic" panose="020B0502020202020204" pitchFamily="34" charset="0"/>
            </a:endParaRPr>
          </a:p>
        </p:txBody>
      </p:sp>
      <p:sp>
        <p:nvSpPr>
          <p:cNvPr id="12" name="TextBox 11"/>
          <p:cNvSpPr txBox="1"/>
          <p:nvPr/>
        </p:nvSpPr>
        <p:spPr>
          <a:xfrm>
            <a:off x="5255227" y="2867329"/>
            <a:ext cx="4267201" cy="615553"/>
          </a:xfrm>
          <a:prstGeom prst="rect">
            <a:avLst/>
          </a:prstGeom>
          <a:noFill/>
        </p:spPr>
        <p:txBody>
          <a:bodyPr wrap="square" rtlCol="0">
            <a:spAutoFit/>
          </a:bodyPr>
          <a:lstStyle/>
          <a:p>
            <a:r>
              <a:rPr lang="en-CA" sz="3400" dirty="0" smtClean="0">
                <a:latin typeface="Century Gothic" panose="020B0502020202020204" pitchFamily="34" charset="0"/>
              </a:rPr>
              <a:t>Breathing normal </a:t>
            </a:r>
            <a:endParaRPr lang="en-CA" sz="3400" dirty="0">
              <a:latin typeface="Century Gothic" panose="020B0502020202020204" pitchFamily="34" charset="0"/>
            </a:endParaRPr>
          </a:p>
        </p:txBody>
      </p:sp>
      <p:sp>
        <p:nvSpPr>
          <p:cNvPr id="13" name="TextBox 12"/>
          <p:cNvSpPr txBox="1"/>
          <p:nvPr/>
        </p:nvSpPr>
        <p:spPr>
          <a:xfrm>
            <a:off x="528656" y="3323772"/>
            <a:ext cx="4267201" cy="615553"/>
          </a:xfrm>
          <a:prstGeom prst="rect">
            <a:avLst/>
          </a:prstGeom>
          <a:noFill/>
        </p:spPr>
        <p:txBody>
          <a:bodyPr wrap="square" rtlCol="0">
            <a:spAutoFit/>
          </a:bodyPr>
          <a:lstStyle/>
          <a:p>
            <a:r>
              <a:rPr lang="en-CA" sz="3400" dirty="0" smtClean="0">
                <a:latin typeface="Century Gothic" panose="020B0502020202020204" pitchFamily="34" charset="0"/>
              </a:rPr>
              <a:t>Body cools down</a:t>
            </a:r>
            <a:endParaRPr lang="en-CA" sz="3400" dirty="0">
              <a:latin typeface="Century Gothic" panose="020B0502020202020204" pitchFamily="34" charset="0"/>
            </a:endParaRPr>
          </a:p>
        </p:txBody>
      </p:sp>
      <p:sp>
        <p:nvSpPr>
          <p:cNvPr id="14" name="TextBox 13"/>
          <p:cNvSpPr txBox="1"/>
          <p:nvPr/>
        </p:nvSpPr>
        <p:spPr>
          <a:xfrm>
            <a:off x="5262905" y="3348356"/>
            <a:ext cx="5129793" cy="615553"/>
          </a:xfrm>
          <a:prstGeom prst="rect">
            <a:avLst/>
          </a:prstGeom>
          <a:noFill/>
        </p:spPr>
        <p:txBody>
          <a:bodyPr wrap="square" rtlCol="0">
            <a:spAutoFit/>
          </a:bodyPr>
          <a:lstStyle/>
          <a:p>
            <a:r>
              <a:rPr lang="en-CA" sz="3400" dirty="0" smtClean="0">
                <a:latin typeface="Century Gothic" panose="020B0502020202020204" pitchFamily="34" charset="0"/>
              </a:rPr>
              <a:t>Sweaty &amp; skin warmer</a:t>
            </a:r>
            <a:endParaRPr lang="en-CA" sz="3400" dirty="0">
              <a:latin typeface="Century Gothic" panose="020B0502020202020204" pitchFamily="34" charset="0"/>
            </a:endParaRPr>
          </a:p>
        </p:txBody>
      </p:sp>
    </p:spTree>
    <p:extLst>
      <p:ext uri="{BB962C8B-B14F-4D97-AF65-F5344CB8AC3E}">
        <p14:creationId xmlns:p14="http://schemas.microsoft.com/office/powerpoint/2010/main" val="68093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805329"/>
            <a:ext cx="9402279" cy="689175"/>
          </a:xfrm>
        </p:spPr>
        <p:txBody>
          <a:bodyPr/>
          <a:lstStyle/>
          <a:p>
            <a:r>
              <a:rPr lang="en-CA" dirty="0" smtClean="0">
                <a:latin typeface="Century Gothic" charset="0"/>
                <a:ea typeface="Century Gothic" charset="0"/>
                <a:cs typeface="Century Gothic" charset="0"/>
              </a:rPr>
              <a:t>Be Fit, Have Fun</a:t>
            </a:r>
            <a:endParaRPr lang="en-CA" dirty="0">
              <a:latin typeface="Century Gothic" charset="0"/>
              <a:ea typeface="Century Gothic" charset="0"/>
              <a:cs typeface="Century Gothic" charset="0"/>
            </a:endParaRPr>
          </a:p>
        </p:txBody>
      </p:sp>
      <p:sp>
        <p:nvSpPr>
          <p:cNvPr id="8" name="Title 1"/>
          <p:cNvSpPr txBox="1">
            <a:spLocks/>
          </p:cNvSpPr>
          <p:nvPr/>
        </p:nvSpPr>
        <p:spPr>
          <a:xfrm>
            <a:off x="259307" y="2011681"/>
            <a:ext cx="7321363" cy="4024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000" b="1" dirty="0" smtClean="0">
                <a:latin typeface="Century Gothic" charset="0"/>
                <a:ea typeface="Century Gothic" charset="0"/>
                <a:cs typeface="Century Gothic" charset="0"/>
              </a:rPr>
              <a:t>Set Up For Success</a:t>
            </a:r>
          </a:p>
          <a:p>
            <a:pPr algn="ctr"/>
            <a:endParaRPr lang="en-CA" sz="2000" b="1" dirty="0">
              <a:latin typeface="Century Gothic" charset="0"/>
              <a:ea typeface="Century Gothic" charset="0"/>
              <a:cs typeface="Century Gothic" charset="0"/>
            </a:endParaRPr>
          </a:p>
          <a:p>
            <a:r>
              <a:rPr lang="en-CA" sz="2000" b="1" dirty="0" smtClean="0">
                <a:latin typeface="Century Gothic" charset="0"/>
                <a:ea typeface="Century Gothic" charset="0"/>
                <a:cs typeface="Century Gothic" charset="0"/>
              </a:rPr>
              <a:t>A Goal is something that you want to get better at and need to work at to achieve.  Setting a good goal is not an easy task.  Sometimes it may be easy to think of a goal, but it need to be a goal that you an achieve.</a:t>
            </a:r>
          </a:p>
          <a:p>
            <a:endParaRPr lang="en-CA" sz="2000" b="1" dirty="0">
              <a:latin typeface="Century Gothic" charset="0"/>
              <a:ea typeface="Century Gothic" charset="0"/>
              <a:cs typeface="Century Gothic" charset="0"/>
            </a:endParaRPr>
          </a:p>
          <a:p>
            <a:r>
              <a:rPr lang="en-CA" sz="2000" b="1" dirty="0" smtClean="0">
                <a:latin typeface="Century Gothic" charset="0"/>
                <a:ea typeface="Century Gothic" charset="0"/>
                <a:cs typeface="Century Gothic" charset="0"/>
              </a:rPr>
              <a:t>When you set a goal, you want it to be within ARMS reach</a:t>
            </a:r>
          </a:p>
          <a:p>
            <a:endParaRPr lang="en-CA" sz="2000" b="1" dirty="0">
              <a:latin typeface="Century Gothic" charset="0"/>
              <a:ea typeface="Century Gothic" charset="0"/>
              <a:cs typeface="Century Gothic" charset="0"/>
            </a:endParaRPr>
          </a:p>
          <a:p>
            <a:r>
              <a:rPr lang="en-CA" sz="2000" b="1" dirty="0" smtClean="0">
                <a:latin typeface="Century Gothic" charset="0"/>
                <a:ea typeface="Century Gothic" charset="0"/>
                <a:cs typeface="Century Gothic" charset="0"/>
              </a:rPr>
              <a:t>Let’s review…</a:t>
            </a:r>
          </a:p>
          <a:p>
            <a:pPr algn="ctr"/>
            <a:endParaRPr lang="en-CA" sz="3800" b="1" dirty="0" smtClean="0">
              <a:latin typeface="Century Gothic" charset="0"/>
              <a:ea typeface="Century Gothic" charset="0"/>
              <a:cs typeface="Century Gothic" charset="0"/>
            </a:endParaRPr>
          </a:p>
          <a:p>
            <a:pPr algn="ctr"/>
            <a:endParaRPr lang="en-CA" sz="4000" dirty="0" smtClean="0">
              <a:latin typeface="Century Gothic" charset="0"/>
              <a:ea typeface="Century Gothic" charset="0"/>
              <a:cs typeface="Century Gothic" charset="0"/>
            </a:endParaRPr>
          </a:p>
        </p:txBody>
      </p:sp>
      <p:pic>
        <p:nvPicPr>
          <p:cNvPr id="9" name="Picture 8"/>
          <p:cNvPicPr>
            <a:picLocks noChangeAspect="1"/>
          </p:cNvPicPr>
          <p:nvPr/>
        </p:nvPicPr>
        <p:blipFill rotWithShape="1">
          <a:blip r:embed="rId4" cstate="hqprint">
            <a:extLst>
              <a:ext uri="{28A0092B-C50C-407E-A947-70E740481C1C}">
                <a14:useLocalDpi xmlns:a14="http://schemas.microsoft.com/office/drawing/2010/main" val="0"/>
              </a:ext>
            </a:extLst>
          </a:blip>
          <a:srcRect b="13201"/>
          <a:stretch/>
        </p:blipFill>
        <p:spPr>
          <a:xfrm>
            <a:off x="8034784" y="1378954"/>
            <a:ext cx="4027565" cy="5055752"/>
          </a:xfrm>
          <a:prstGeom prst="rect">
            <a:avLst/>
          </a:prstGeom>
        </p:spPr>
      </p:pic>
    </p:spTree>
    <p:extLst>
      <p:ext uri="{BB962C8B-B14F-4D97-AF65-F5344CB8AC3E}">
        <p14:creationId xmlns:p14="http://schemas.microsoft.com/office/powerpoint/2010/main" val="1240479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612571" y="5790481"/>
            <a:ext cx="2672862" cy="6155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2612571" y="3840454"/>
            <a:ext cx="2672862" cy="6155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02</a:t>
            </a:r>
          </a:p>
        </p:txBody>
      </p:sp>
      <p:sp>
        <p:nvSpPr>
          <p:cNvPr id="4" name="Text Placeholder 3"/>
          <p:cNvSpPr>
            <a:spLocks noGrp="1"/>
          </p:cNvSpPr>
          <p:nvPr>
            <p:ph type="body" sz="quarter" idx="15"/>
          </p:nvPr>
        </p:nvSpPr>
        <p:spPr/>
        <p:txBody>
          <a:bodyPr/>
          <a:lstStyle/>
          <a:p>
            <a:r>
              <a:rPr lang="en-CA" dirty="0"/>
              <a:t>Setting Good Goals</a:t>
            </a:r>
          </a:p>
        </p:txBody>
      </p:sp>
      <p:sp>
        <p:nvSpPr>
          <p:cNvPr id="5" name="TextBox 4"/>
          <p:cNvSpPr txBox="1"/>
          <p:nvPr/>
        </p:nvSpPr>
        <p:spPr>
          <a:xfrm>
            <a:off x="570270" y="1317522"/>
            <a:ext cx="10953135" cy="1138773"/>
          </a:xfrm>
          <a:prstGeom prst="rect">
            <a:avLst/>
          </a:prstGeom>
          <a:noFill/>
        </p:spPr>
        <p:txBody>
          <a:bodyPr wrap="square" rtlCol="0">
            <a:spAutoFit/>
          </a:bodyPr>
          <a:lstStyle/>
          <a:p>
            <a:r>
              <a:rPr lang="en-CA" sz="3400" dirty="0">
                <a:latin typeface="Century Gothic" panose="020B0502020202020204" pitchFamily="34" charset="0"/>
              </a:rPr>
              <a:t>A good goal is within ARMS reach. What does ARMS stand for?</a:t>
            </a:r>
          </a:p>
        </p:txBody>
      </p:sp>
      <p:sp>
        <p:nvSpPr>
          <p:cNvPr id="6" name="TextBox 5"/>
          <p:cNvSpPr txBox="1"/>
          <p:nvPr/>
        </p:nvSpPr>
        <p:spPr>
          <a:xfrm>
            <a:off x="1804218" y="5790482"/>
            <a:ext cx="717918" cy="615553"/>
          </a:xfrm>
          <a:prstGeom prst="rect">
            <a:avLst/>
          </a:prstGeom>
          <a:noFill/>
        </p:spPr>
        <p:txBody>
          <a:bodyPr wrap="square" rtlCol="0">
            <a:spAutoFit/>
          </a:bodyPr>
          <a:lstStyle/>
          <a:p>
            <a:r>
              <a:rPr lang="en-CA" sz="3400" dirty="0">
                <a:latin typeface="Century Gothic" panose="020B0502020202020204" pitchFamily="34" charset="0"/>
              </a:rPr>
              <a:t>S - </a:t>
            </a:r>
          </a:p>
        </p:txBody>
      </p:sp>
      <p:sp>
        <p:nvSpPr>
          <p:cNvPr id="7" name="TextBox 6"/>
          <p:cNvSpPr txBox="1"/>
          <p:nvPr/>
        </p:nvSpPr>
        <p:spPr>
          <a:xfrm>
            <a:off x="1804219" y="2865440"/>
            <a:ext cx="3652683" cy="615553"/>
          </a:xfrm>
          <a:prstGeom prst="rect">
            <a:avLst/>
          </a:prstGeom>
          <a:noFill/>
        </p:spPr>
        <p:txBody>
          <a:bodyPr wrap="square" rtlCol="0">
            <a:spAutoFit/>
          </a:bodyPr>
          <a:lstStyle/>
          <a:p>
            <a:r>
              <a:rPr lang="en-CA" sz="3400" dirty="0">
                <a:latin typeface="Century Gothic" panose="020B0502020202020204" pitchFamily="34" charset="0"/>
              </a:rPr>
              <a:t>A - Achievable </a:t>
            </a:r>
          </a:p>
        </p:txBody>
      </p:sp>
      <p:sp>
        <p:nvSpPr>
          <p:cNvPr id="8" name="TextBox 7"/>
          <p:cNvSpPr txBox="1"/>
          <p:nvPr/>
        </p:nvSpPr>
        <p:spPr>
          <a:xfrm>
            <a:off x="1804218" y="3840454"/>
            <a:ext cx="717918" cy="615553"/>
          </a:xfrm>
          <a:prstGeom prst="rect">
            <a:avLst/>
          </a:prstGeom>
          <a:noFill/>
        </p:spPr>
        <p:txBody>
          <a:bodyPr wrap="square" rtlCol="0">
            <a:spAutoFit/>
          </a:bodyPr>
          <a:lstStyle/>
          <a:p>
            <a:r>
              <a:rPr lang="en-CA" sz="3400" dirty="0">
                <a:latin typeface="Century Gothic" panose="020B0502020202020204" pitchFamily="34" charset="0"/>
              </a:rPr>
              <a:t>R - </a:t>
            </a:r>
          </a:p>
        </p:txBody>
      </p:sp>
      <p:sp>
        <p:nvSpPr>
          <p:cNvPr id="9" name="TextBox 8"/>
          <p:cNvSpPr txBox="1"/>
          <p:nvPr/>
        </p:nvSpPr>
        <p:spPr>
          <a:xfrm>
            <a:off x="1804218" y="4815468"/>
            <a:ext cx="3652684" cy="615553"/>
          </a:xfrm>
          <a:prstGeom prst="rect">
            <a:avLst/>
          </a:prstGeom>
          <a:noFill/>
        </p:spPr>
        <p:txBody>
          <a:bodyPr wrap="square" rtlCol="0">
            <a:spAutoFit/>
          </a:bodyPr>
          <a:lstStyle/>
          <a:p>
            <a:r>
              <a:rPr lang="en-CA" sz="3400" dirty="0">
                <a:latin typeface="Century Gothic" panose="020B0502020202020204" pitchFamily="34" charset="0"/>
              </a:rPr>
              <a:t>M - Meaningful</a:t>
            </a:r>
          </a:p>
        </p:txBody>
      </p:sp>
      <p:sp>
        <p:nvSpPr>
          <p:cNvPr id="12" name="TextBox 11"/>
          <p:cNvSpPr txBox="1"/>
          <p:nvPr/>
        </p:nvSpPr>
        <p:spPr>
          <a:xfrm>
            <a:off x="9461893" y="2557663"/>
            <a:ext cx="2730108" cy="615553"/>
          </a:xfrm>
          <a:prstGeom prst="rect">
            <a:avLst/>
          </a:prstGeom>
          <a:noFill/>
        </p:spPr>
        <p:txBody>
          <a:bodyPr wrap="square" rtlCol="0">
            <a:spAutoFit/>
          </a:bodyPr>
          <a:lstStyle/>
          <a:p>
            <a:r>
              <a:rPr lang="en-CA" sz="3400" dirty="0">
                <a:latin typeface="Century Gothic" panose="020B0502020202020204" pitchFamily="34" charset="0"/>
              </a:rPr>
              <a:t>Responsible</a:t>
            </a:r>
          </a:p>
        </p:txBody>
      </p:sp>
      <p:sp>
        <p:nvSpPr>
          <p:cNvPr id="13" name="TextBox 12"/>
          <p:cNvSpPr txBox="1"/>
          <p:nvPr/>
        </p:nvSpPr>
        <p:spPr>
          <a:xfrm>
            <a:off x="9586092" y="4536508"/>
            <a:ext cx="1523259" cy="615553"/>
          </a:xfrm>
          <a:prstGeom prst="rect">
            <a:avLst/>
          </a:prstGeom>
          <a:noFill/>
        </p:spPr>
        <p:txBody>
          <a:bodyPr wrap="square" rtlCol="0">
            <a:spAutoFit/>
          </a:bodyPr>
          <a:lstStyle/>
          <a:p>
            <a:r>
              <a:rPr lang="en-CA" sz="3400" dirty="0">
                <a:latin typeface="Century Gothic" panose="020B0502020202020204" pitchFamily="34" charset="0"/>
              </a:rPr>
              <a:t>Silly </a:t>
            </a:r>
          </a:p>
        </p:txBody>
      </p:sp>
      <p:sp>
        <p:nvSpPr>
          <p:cNvPr id="14" name="TextBox 13"/>
          <p:cNvSpPr txBox="1"/>
          <p:nvPr/>
        </p:nvSpPr>
        <p:spPr>
          <a:xfrm>
            <a:off x="9461892" y="3920955"/>
            <a:ext cx="1981701" cy="615553"/>
          </a:xfrm>
          <a:prstGeom prst="rect">
            <a:avLst/>
          </a:prstGeom>
          <a:noFill/>
        </p:spPr>
        <p:txBody>
          <a:bodyPr wrap="square" rtlCol="0">
            <a:spAutoFit/>
          </a:bodyPr>
          <a:lstStyle/>
          <a:p>
            <a:r>
              <a:rPr lang="en-CA" sz="3400" dirty="0">
                <a:latin typeface="Century Gothic" panose="020B0502020202020204" pitchFamily="34" charset="0"/>
              </a:rPr>
              <a:t>Safe </a:t>
            </a:r>
          </a:p>
        </p:txBody>
      </p:sp>
      <p:sp>
        <p:nvSpPr>
          <p:cNvPr id="15" name="TextBox 14"/>
          <p:cNvSpPr txBox="1"/>
          <p:nvPr/>
        </p:nvSpPr>
        <p:spPr>
          <a:xfrm>
            <a:off x="9461892" y="3295435"/>
            <a:ext cx="2480734" cy="615553"/>
          </a:xfrm>
          <a:prstGeom prst="rect">
            <a:avLst/>
          </a:prstGeom>
          <a:noFill/>
        </p:spPr>
        <p:txBody>
          <a:bodyPr wrap="square" rtlCol="0">
            <a:spAutoFit/>
          </a:bodyPr>
          <a:lstStyle/>
          <a:p>
            <a:r>
              <a:rPr lang="en-CA" sz="3400" dirty="0">
                <a:latin typeface="Century Gothic" panose="020B0502020202020204" pitchFamily="34" charset="0"/>
              </a:rPr>
              <a:t>Rewarding </a:t>
            </a:r>
          </a:p>
        </p:txBody>
      </p:sp>
      <p:pic>
        <p:nvPicPr>
          <p:cNvPr id="18" name="Picture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19974" y="2153719"/>
            <a:ext cx="3883473" cy="2590203"/>
          </a:xfrm>
          <a:prstGeom prst="rect">
            <a:avLst/>
          </a:prstGeom>
        </p:spPr>
      </p:pic>
    </p:spTree>
    <p:extLst>
      <p:ext uri="{BB962C8B-B14F-4D97-AF65-F5344CB8AC3E}">
        <p14:creationId xmlns:p14="http://schemas.microsoft.com/office/powerpoint/2010/main" val="312508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582956"/>
            <a:ext cx="12192000" cy="1275044"/>
          </a:xfrm>
          <a:prstGeom prst="rect">
            <a:avLst/>
          </a:prstGeom>
          <a:solidFill>
            <a:srgbClr val="F7F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02</a:t>
            </a:r>
          </a:p>
        </p:txBody>
      </p:sp>
      <p:sp>
        <p:nvSpPr>
          <p:cNvPr id="4" name="Text Placeholder 3"/>
          <p:cNvSpPr>
            <a:spLocks noGrp="1"/>
          </p:cNvSpPr>
          <p:nvPr>
            <p:ph type="body" sz="quarter" idx="15"/>
          </p:nvPr>
        </p:nvSpPr>
        <p:spPr/>
        <p:txBody>
          <a:bodyPr/>
          <a:lstStyle/>
          <a:p>
            <a:r>
              <a:rPr lang="en-CA" dirty="0"/>
              <a:t>Is this a good goal?</a:t>
            </a:r>
          </a:p>
        </p:txBody>
      </p:sp>
      <p:sp>
        <p:nvSpPr>
          <p:cNvPr id="5" name="Rectangle 4"/>
          <p:cNvSpPr/>
          <p:nvPr/>
        </p:nvSpPr>
        <p:spPr>
          <a:xfrm>
            <a:off x="0" y="4332530"/>
            <a:ext cx="12192000" cy="1256400"/>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atin typeface="Century Gothic" panose="020B0502020202020204" pitchFamily="34" charset="0"/>
            </a:endParaRPr>
          </a:p>
        </p:txBody>
      </p:sp>
      <p:cxnSp>
        <p:nvCxnSpPr>
          <p:cNvPr id="7" name="Straight Connector 6"/>
          <p:cNvCxnSpPr/>
          <p:nvPr/>
        </p:nvCxnSpPr>
        <p:spPr>
          <a:xfrm flipV="1">
            <a:off x="2748508" y="4338000"/>
            <a:ext cx="7392" cy="2520000"/>
          </a:xfrm>
          <a:prstGeom prst="line">
            <a:avLst/>
          </a:prstGeom>
          <a:ln w="38100">
            <a:solidFill>
              <a:srgbClr val="363636"/>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4683731"/>
            <a:ext cx="2792135" cy="553998"/>
          </a:xfrm>
          <a:prstGeom prst="rect">
            <a:avLst/>
          </a:prstGeom>
        </p:spPr>
        <p:txBody>
          <a:bodyPr wrap="square">
            <a:spAutoFit/>
          </a:bodyPr>
          <a:lstStyle/>
          <a:p>
            <a:pPr algn="ctr"/>
            <a:r>
              <a:rPr lang="en-CA" sz="3000" dirty="0">
                <a:solidFill>
                  <a:srgbClr val="353535"/>
                </a:solidFill>
                <a:latin typeface="Century Gothic" panose="020B0502020202020204" pitchFamily="34" charset="0"/>
              </a:rPr>
              <a:t>Yes</a:t>
            </a:r>
          </a:p>
        </p:txBody>
      </p:sp>
      <p:sp>
        <p:nvSpPr>
          <p:cNvPr id="9" name="Rectangle 8"/>
          <p:cNvSpPr/>
          <p:nvPr/>
        </p:nvSpPr>
        <p:spPr>
          <a:xfrm>
            <a:off x="0" y="5946466"/>
            <a:ext cx="2793475" cy="553998"/>
          </a:xfrm>
          <a:prstGeom prst="rect">
            <a:avLst/>
          </a:prstGeom>
        </p:spPr>
        <p:txBody>
          <a:bodyPr wrap="square">
            <a:spAutoFit/>
          </a:bodyPr>
          <a:lstStyle/>
          <a:p>
            <a:pPr algn="ctr"/>
            <a:r>
              <a:rPr lang="en-CA" sz="3000" dirty="0">
                <a:solidFill>
                  <a:srgbClr val="353535"/>
                </a:solidFill>
                <a:latin typeface="Century Gothic" panose="020B0502020202020204" pitchFamily="34" charset="0"/>
              </a:rPr>
              <a:t>No</a:t>
            </a:r>
          </a:p>
        </p:txBody>
      </p:sp>
      <p:sp>
        <p:nvSpPr>
          <p:cNvPr id="11" name="TextBox 10"/>
          <p:cNvSpPr txBox="1"/>
          <p:nvPr/>
        </p:nvSpPr>
        <p:spPr>
          <a:xfrm>
            <a:off x="5732206" y="1802439"/>
            <a:ext cx="5545394" cy="1138773"/>
          </a:xfrm>
          <a:prstGeom prst="rect">
            <a:avLst/>
          </a:prstGeom>
          <a:noFill/>
        </p:spPr>
        <p:txBody>
          <a:bodyPr wrap="square" rtlCol="0">
            <a:spAutoFit/>
          </a:bodyPr>
          <a:lstStyle/>
          <a:p>
            <a:r>
              <a:rPr lang="en-CA" sz="3400" dirty="0">
                <a:latin typeface="Century Gothic" panose="020B0502020202020204" pitchFamily="34" charset="0"/>
              </a:rPr>
              <a:t>I want to be able to swim across the ocean.</a:t>
            </a: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1253247"/>
            <a:ext cx="4627130" cy="3084753"/>
          </a:xfrm>
          <a:prstGeom prst="rect">
            <a:avLst/>
          </a:prstGeom>
        </p:spPr>
      </p:pic>
    </p:spTree>
    <p:extLst>
      <p:ext uri="{BB962C8B-B14F-4D97-AF65-F5344CB8AC3E}">
        <p14:creationId xmlns:p14="http://schemas.microsoft.com/office/powerpoint/2010/main" val="795203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2641278"/>
          </a:xfrm>
        </p:spPr>
        <p:txBody>
          <a:bodyPr>
            <a:normAutofit fontScale="90000"/>
          </a:body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Your Turn!!</a:t>
            </a:r>
            <a:br>
              <a:rPr lang="en-CA" sz="8800" b="1" dirty="0" smtClean="0">
                <a:solidFill>
                  <a:schemeClr val="tx1">
                    <a:lumMod val="75000"/>
                    <a:lumOff val="25000"/>
                  </a:schemeClr>
                </a:solidFill>
                <a:latin typeface="Century Gothic" charset="0"/>
                <a:ea typeface="Century Gothic" charset="0"/>
                <a:cs typeface="Century Gothic" charset="0"/>
              </a:rPr>
            </a:br>
            <a:r>
              <a:rPr lang="en-CA" sz="3600" b="1" dirty="0" smtClean="0">
                <a:solidFill>
                  <a:schemeClr val="tx1">
                    <a:lumMod val="75000"/>
                    <a:lumOff val="25000"/>
                  </a:schemeClr>
                </a:solidFill>
                <a:latin typeface="Century Gothic" charset="0"/>
                <a:ea typeface="Century Gothic" charset="0"/>
                <a:cs typeface="Century Gothic" charset="0"/>
              </a:rPr>
              <a:t>The next few slides will cover 1.02 fitness assessment.  You will turn them IN TODAY for a GRADE!!!  YAY….</a:t>
            </a:r>
            <a:br>
              <a:rPr lang="en-CA" sz="3600" b="1" dirty="0" smtClean="0">
                <a:solidFill>
                  <a:schemeClr val="tx1">
                    <a:lumMod val="75000"/>
                    <a:lumOff val="25000"/>
                  </a:schemeClr>
                </a:solidFill>
                <a:latin typeface="Century Gothic" charset="0"/>
                <a:ea typeface="Century Gothic" charset="0"/>
                <a:cs typeface="Century Gothic" charset="0"/>
              </a:rPr>
            </a:br>
            <a:r>
              <a:rPr lang="en-CA" sz="3600" b="1" dirty="0" smtClean="0">
                <a:solidFill>
                  <a:schemeClr val="tx1">
                    <a:lumMod val="75000"/>
                    <a:lumOff val="25000"/>
                  </a:schemeClr>
                </a:solidFill>
                <a:latin typeface="Century Gothic" charset="0"/>
                <a:ea typeface="Century Gothic" charset="0"/>
                <a:cs typeface="Century Gothic" charset="0"/>
              </a:rPr>
              <a:t>But first…. </a:t>
            </a:r>
            <a:r>
              <a:rPr lang="en-CA" sz="3600" b="1" dirty="0" smtClean="0">
                <a:solidFill>
                  <a:schemeClr val="tx1">
                    <a:lumMod val="75000"/>
                    <a:lumOff val="25000"/>
                  </a:schemeClr>
                </a:solidFill>
                <a:latin typeface="Century Gothic" charset="0"/>
                <a:ea typeface="Century Gothic" charset="0"/>
                <a:cs typeface="Century Gothic" charset="0"/>
                <a:hlinkClick r:id="rId3"/>
              </a:rPr>
              <a:t>Let’s stretch</a:t>
            </a:r>
            <a:r>
              <a:rPr lang="en-CA" sz="3600" b="1" dirty="0" smtClean="0">
                <a:solidFill>
                  <a:schemeClr val="tx1">
                    <a:lumMod val="75000"/>
                    <a:lumOff val="25000"/>
                  </a:schemeClr>
                </a:solidFill>
                <a:latin typeface="Century Gothic" charset="0"/>
                <a:ea typeface="Century Gothic" charset="0"/>
                <a:cs typeface="Century Gothic" charset="0"/>
              </a:rPr>
              <a:t>!!</a:t>
            </a:r>
            <a:endParaRPr lang="en-CA" sz="36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582" y="3861903"/>
            <a:ext cx="2503842" cy="2152222"/>
          </a:xfrm>
          <a:prstGeom prst="rect">
            <a:avLst/>
          </a:prstGeom>
        </p:spPr>
      </p:pic>
      <p:sp>
        <p:nvSpPr>
          <p:cNvPr id="9" name="Title 1"/>
          <p:cNvSpPr txBox="1">
            <a:spLocks/>
          </p:cNvSpPr>
          <p:nvPr/>
        </p:nvSpPr>
        <p:spPr>
          <a:xfrm>
            <a:off x="3669792" y="3445329"/>
            <a:ext cx="8229600" cy="2992047"/>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sz="3300" b="1" dirty="0" smtClean="0">
                <a:solidFill>
                  <a:schemeClr val="tx1">
                    <a:lumMod val="75000"/>
                    <a:lumOff val="25000"/>
                  </a:schemeClr>
                </a:solidFill>
                <a:latin typeface="Century Gothic" charset="0"/>
                <a:ea typeface="Century Gothic" charset="0"/>
                <a:cs typeface="Century Gothic" charset="0"/>
              </a:rPr>
              <a:t>While we are stretching….</a:t>
            </a:r>
          </a:p>
          <a:p>
            <a:pPr algn="ctr"/>
            <a:r>
              <a:rPr lang="en-CA" sz="3300" b="1" dirty="0" smtClean="0">
                <a:solidFill>
                  <a:schemeClr val="tx1">
                    <a:lumMod val="75000"/>
                    <a:lumOff val="25000"/>
                  </a:schemeClr>
                </a:solidFill>
                <a:latin typeface="Century Gothic" charset="0"/>
                <a:ea typeface="Century Gothic" charset="0"/>
                <a:cs typeface="Century Gothic" charset="0"/>
              </a:rPr>
              <a:t>Mom/Dad go grab:</a:t>
            </a:r>
          </a:p>
          <a:p>
            <a:pPr marL="457200" indent="-457200">
              <a:buFont typeface="Arial" panose="020B0604020202020204" pitchFamily="34" charset="0"/>
              <a:buChar char="•"/>
            </a:pPr>
            <a:r>
              <a:rPr lang="en-CA" sz="3300" b="1" dirty="0" smtClean="0">
                <a:solidFill>
                  <a:schemeClr val="tx1">
                    <a:lumMod val="75000"/>
                    <a:lumOff val="25000"/>
                  </a:schemeClr>
                </a:solidFill>
                <a:latin typeface="Century Gothic" charset="0"/>
                <a:ea typeface="Century Gothic" charset="0"/>
                <a:cs typeface="Century Gothic" charset="0"/>
              </a:rPr>
              <a:t>Some tape or 2 pillows to mark the spots</a:t>
            </a:r>
          </a:p>
          <a:p>
            <a:pPr marL="457200" indent="-457200">
              <a:buFont typeface="Arial" panose="020B0604020202020204" pitchFamily="34" charset="0"/>
              <a:buChar char="•"/>
            </a:pPr>
            <a:r>
              <a:rPr lang="en-CA" sz="3300" b="1" dirty="0" smtClean="0">
                <a:solidFill>
                  <a:schemeClr val="tx1">
                    <a:lumMod val="75000"/>
                    <a:lumOff val="25000"/>
                  </a:schemeClr>
                </a:solidFill>
                <a:latin typeface="Century Gothic" charset="0"/>
                <a:ea typeface="Century Gothic" charset="0"/>
                <a:cs typeface="Century Gothic" charset="0"/>
              </a:rPr>
              <a:t>Small stuffed animal or soft squishy ball</a:t>
            </a:r>
          </a:p>
          <a:p>
            <a:pPr marL="457200" indent="-457200">
              <a:buFont typeface="Arial" panose="020B0604020202020204" pitchFamily="34" charset="0"/>
              <a:buChar char="•"/>
            </a:pPr>
            <a:r>
              <a:rPr lang="en-CA" sz="3300" b="1" dirty="0" smtClean="0">
                <a:solidFill>
                  <a:schemeClr val="tx1">
                    <a:lumMod val="75000"/>
                    <a:lumOff val="25000"/>
                  </a:schemeClr>
                </a:solidFill>
                <a:latin typeface="Century Gothic" charset="0"/>
                <a:ea typeface="Century Gothic" charset="0"/>
                <a:cs typeface="Century Gothic" charset="0"/>
              </a:rPr>
              <a:t>Measuring Tape-</a:t>
            </a:r>
            <a:r>
              <a:rPr lang="en-CA" sz="3300" b="1" dirty="0" err="1" smtClean="0">
                <a:solidFill>
                  <a:schemeClr val="tx1">
                    <a:lumMod val="75000"/>
                    <a:lumOff val="25000"/>
                  </a:schemeClr>
                </a:solidFill>
                <a:latin typeface="Century Gothic" charset="0"/>
                <a:ea typeface="Century Gothic" charset="0"/>
                <a:cs typeface="Century Gothic" charset="0"/>
              </a:rPr>
              <a:t>dont</a:t>
            </a:r>
            <a:r>
              <a:rPr lang="en-CA" sz="3300" b="1" dirty="0" smtClean="0">
                <a:solidFill>
                  <a:schemeClr val="tx1">
                    <a:lumMod val="75000"/>
                    <a:lumOff val="25000"/>
                  </a:schemeClr>
                </a:solidFill>
                <a:latin typeface="Century Gothic" charset="0"/>
                <a:ea typeface="Century Gothic" charset="0"/>
                <a:cs typeface="Century Gothic" charset="0"/>
              </a:rPr>
              <a:t> have one? It’s ok…walk it out the results in parent feet </a:t>
            </a:r>
            <a:r>
              <a:rPr lang="en-CA" sz="3300" b="1" dirty="0" smtClean="0">
                <a:solidFill>
                  <a:schemeClr val="tx1">
                    <a:lumMod val="75000"/>
                    <a:lumOff val="25000"/>
                  </a:schemeClr>
                </a:solidFill>
                <a:latin typeface="Century Gothic" charset="0"/>
                <a:ea typeface="Century Gothic" charset="0"/>
                <a:cs typeface="Century Gothic" charset="0"/>
                <a:sym typeface="Wingdings" panose="05000000000000000000" pitchFamily="2" charset="2"/>
              </a:rPr>
              <a:t></a:t>
            </a:r>
            <a:endParaRPr lang="en-CA" sz="3300" b="1" dirty="0" smtClean="0">
              <a:solidFill>
                <a:schemeClr val="tx1">
                  <a:lumMod val="75000"/>
                  <a:lumOff val="25000"/>
                </a:schemeClr>
              </a:solidFill>
              <a:latin typeface="Century Gothic" charset="0"/>
              <a:ea typeface="Century Gothic" charset="0"/>
              <a:cs typeface="Century Gothic" charset="0"/>
            </a:endParaRPr>
          </a:p>
          <a:p>
            <a:pPr marL="457200" indent="-457200">
              <a:buFont typeface="Arial" panose="020B0604020202020204" pitchFamily="34" charset="0"/>
              <a:buChar char="•"/>
            </a:pPr>
            <a:r>
              <a:rPr lang="en-CA" sz="3300" b="1" dirty="0" smtClean="0">
                <a:solidFill>
                  <a:schemeClr val="tx1">
                    <a:lumMod val="75000"/>
                    <a:lumOff val="25000"/>
                  </a:schemeClr>
                </a:solidFill>
                <a:latin typeface="Century Gothic" charset="0"/>
                <a:ea typeface="Century Gothic" charset="0"/>
                <a:cs typeface="Century Gothic" charset="0"/>
              </a:rPr>
              <a:t>Your pre-printed 1.02 worksheet or a piece of paper, or this google slides presentation</a:t>
            </a:r>
            <a:endParaRPr lang="en-CA" sz="3300" b="1"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891362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16839"/>
            <a:ext cx="9402279" cy="632089"/>
          </a:xfrm>
        </p:spPr>
        <p:txBody>
          <a:bodyPr/>
          <a:lstStyle/>
          <a:p>
            <a:r>
              <a:rPr lang="en-CA" dirty="0" smtClean="0">
                <a:latin typeface="Century Gothic" charset="0"/>
                <a:ea typeface="Century Gothic" charset="0"/>
                <a:cs typeface="Century Gothic" charset="0"/>
              </a:rPr>
              <a:t>Safe Play, Be Fit, Have Fun</a:t>
            </a:r>
            <a:endParaRPr lang="en-CA" dirty="0">
              <a:latin typeface="Century Gothic" charset="0"/>
              <a:ea typeface="Century Gothic" charset="0"/>
              <a:cs typeface="Century Gothic" charset="0"/>
            </a:endParaRPr>
          </a:p>
        </p:txBody>
      </p:sp>
      <p:sp>
        <p:nvSpPr>
          <p:cNvPr id="8" name="Title 1"/>
          <p:cNvSpPr txBox="1">
            <a:spLocks/>
          </p:cNvSpPr>
          <p:nvPr/>
        </p:nvSpPr>
        <p:spPr>
          <a:xfrm>
            <a:off x="475488" y="1083974"/>
            <a:ext cx="107655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000" b="1" dirty="0" smtClean="0">
                <a:latin typeface="Century Gothic" charset="0"/>
                <a:ea typeface="Century Gothic" charset="0"/>
                <a:cs typeface="Century Gothic" charset="0"/>
              </a:rPr>
              <a:t>Fitness Challenge- Write your results in from the fitness challenge in the first Fitness Assessment Results….</a:t>
            </a:r>
            <a:endParaRPr lang="en-CA" sz="2000" b="1" dirty="0">
              <a:latin typeface="Century Gothic" charset="0"/>
              <a:ea typeface="Century Gothic" charset="0"/>
              <a:cs typeface="Century Gothic" charset="0"/>
            </a:endParaRPr>
          </a:p>
        </p:txBody>
      </p:sp>
      <p:pic>
        <p:nvPicPr>
          <p:cNvPr id="2" name="Picture 1"/>
          <p:cNvPicPr>
            <a:picLocks noChangeAspect="1"/>
          </p:cNvPicPr>
          <p:nvPr/>
        </p:nvPicPr>
        <p:blipFill>
          <a:blip r:embed="rId4"/>
          <a:stretch>
            <a:fillRect/>
          </a:stretch>
        </p:blipFill>
        <p:spPr>
          <a:xfrm>
            <a:off x="2786828" y="2271886"/>
            <a:ext cx="6719201" cy="2947490"/>
          </a:xfrm>
          <a:prstGeom prst="rect">
            <a:avLst/>
          </a:prstGeom>
        </p:spPr>
      </p:pic>
      <p:sp>
        <p:nvSpPr>
          <p:cNvPr id="12" name="Down Arrow 11"/>
          <p:cNvSpPr/>
          <p:nvPr/>
        </p:nvSpPr>
        <p:spPr>
          <a:xfrm>
            <a:off x="5708221" y="1789858"/>
            <a:ext cx="353568" cy="597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67629" y="3128416"/>
            <a:ext cx="2438400" cy="1569660"/>
          </a:xfrm>
          <a:prstGeom prst="rect">
            <a:avLst/>
          </a:prstGeom>
          <a:noFill/>
        </p:spPr>
        <p:txBody>
          <a:bodyPr wrap="square" lIns="91440" tIns="45720" rIns="91440" bIns="45720">
            <a:spAutoFit/>
          </a:bodyPr>
          <a:lstStyle/>
          <a:p>
            <a:pPr algn="ctr"/>
            <a:r>
              <a:rPr lang="en-US" sz="3200" dirty="0" smtClean="0">
                <a:ln w="0"/>
                <a:solidFill>
                  <a:srgbClr val="FF0000"/>
                </a:solidFill>
                <a:effectLst>
                  <a:outerShdw blurRad="38100" dist="19050" dir="2700000" algn="tl" rotWithShape="0">
                    <a:schemeClr val="dk1">
                      <a:alpha val="40000"/>
                    </a:schemeClr>
                  </a:outerShdw>
                </a:effectLst>
              </a:rPr>
              <a:t>For 2.05</a:t>
            </a:r>
          </a:p>
          <a:p>
            <a:pPr algn="ctr"/>
            <a:r>
              <a:rPr lang="en-US" sz="3200" b="0" cap="none" spc="0" dirty="0" smtClean="0">
                <a:ln w="0"/>
                <a:solidFill>
                  <a:srgbClr val="FF0000"/>
                </a:solidFill>
                <a:effectLst>
                  <a:outerShdw blurRad="38100" dist="19050" dir="2700000" algn="tl" rotWithShape="0">
                    <a:schemeClr val="dk1">
                      <a:alpha val="40000"/>
                    </a:schemeClr>
                  </a:outerShdw>
                </a:effectLst>
              </a:rPr>
              <a:t>Not This Time…</a:t>
            </a:r>
            <a:endParaRPr lang="en-US" sz="3200" b="0" cap="none" spc="0" dirty="0">
              <a:ln w="0"/>
              <a:solidFill>
                <a:srgbClr val="FF0000"/>
              </a:solidFill>
              <a:effectLst>
                <a:outerShdw blurRad="38100" dist="19050" dir="2700000" algn="tl" rotWithShape="0">
                  <a:schemeClr val="dk1">
                    <a:alpha val="40000"/>
                  </a:schemeClr>
                </a:outerShdw>
              </a:effectLst>
            </a:endParaRPr>
          </a:p>
        </p:txBody>
      </p:sp>
      <p:pic>
        <p:nvPicPr>
          <p:cNvPr id="13" name="Picture 12"/>
          <p:cNvPicPr>
            <a:picLocks noChangeAspect="1"/>
          </p:cNvPicPr>
          <p:nvPr/>
        </p:nvPicPr>
        <p:blipFill rotWithShape="1">
          <a:blip r:embed="rId5"/>
          <a:srcRect t="12968"/>
          <a:stretch/>
        </p:blipFill>
        <p:spPr>
          <a:xfrm>
            <a:off x="2710534" y="5072499"/>
            <a:ext cx="6795495" cy="1536772"/>
          </a:xfrm>
          <a:prstGeom prst="rect">
            <a:avLst/>
          </a:prstGeom>
        </p:spPr>
      </p:pic>
      <p:sp>
        <p:nvSpPr>
          <p:cNvPr id="11" name="Rectangle 10"/>
          <p:cNvSpPr/>
          <p:nvPr/>
        </p:nvSpPr>
        <p:spPr>
          <a:xfrm>
            <a:off x="4236038" y="2964307"/>
            <a:ext cx="2438400" cy="707886"/>
          </a:xfrm>
          <a:prstGeom prst="rect">
            <a:avLst/>
          </a:prstGeom>
          <a:noFill/>
        </p:spPr>
        <p:txBody>
          <a:bodyPr wrap="squar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Put number here…</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85533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85666"/>
            <a:ext cx="9402279" cy="571188"/>
          </a:xfrm>
        </p:spPr>
        <p:txBody>
          <a:bodyPr/>
          <a:lstStyle/>
          <a:p>
            <a:r>
              <a:rPr lang="en-CA" dirty="0" smtClean="0">
                <a:latin typeface="Century Gothic" charset="0"/>
                <a:ea typeface="Century Gothic" charset="0"/>
                <a:cs typeface="Century Gothic" charset="0"/>
              </a:rPr>
              <a:t>Safe Play, Be Fit, Have Fun</a:t>
            </a:r>
            <a:endParaRPr lang="en-CA" dirty="0">
              <a:latin typeface="Century Gothic" charset="0"/>
              <a:ea typeface="Century Gothic" charset="0"/>
              <a:cs typeface="Century Gothic" charset="0"/>
            </a:endParaRPr>
          </a:p>
        </p:txBody>
      </p:sp>
      <p:pic>
        <p:nvPicPr>
          <p:cNvPr id="3" name="Picture 2"/>
          <p:cNvPicPr>
            <a:picLocks noChangeAspect="1"/>
          </p:cNvPicPr>
          <p:nvPr/>
        </p:nvPicPr>
        <p:blipFill>
          <a:blip r:embed="rId4"/>
          <a:stretch>
            <a:fillRect/>
          </a:stretch>
        </p:blipFill>
        <p:spPr>
          <a:xfrm>
            <a:off x="1836420" y="1897779"/>
            <a:ext cx="7734300" cy="4733925"/>
          </a:xfrm>
          <a:prstGeom prst="rect">
            <a:avLst/>
          </a:prstGeom>
        </p:spPr>
      </p:pic>
      <p:sp>
        <p:nvSpPr>
          <p:cNvPr id="8" name="Rectangle 7"/>
          <p:cNvSpPr/>
          <p:nvPr/>
        </p:nvSpPr>
        <p:spPr>
          <a:xfrm>
            <a:off x="3918808" y="66568"/>
            <a:ext cx="6487462" cy="584775"/>
          </a:xfrm>
          <a:prstGeom prst="rect">
            <a:avLst/>
          </a:prstGeom>
          <a:noFill/>
        </p:spPr>
        <p:txBody>
          <a:bodyPr wrap="square" lIns="91440" tIns="45720" rIns="91440" bIns="45720">
            <a:spAutoFit/>
          </a:bodyPr>
          <a:lstStyle/>
          <a:p>
            <a:r>
              <a:rPr lang="en-US" sz="3200" dirty="0" smtClean="0">
                <a:ln w="0"/>
                <a:solidFill>
                  <a:srgbClr val="FF0000"/>
                </a:solidFill>
                <a:effectLst>
                  <a:outerShdw blurRad="38100" dist="19050" dir="2700000" algn="tl" rotWithShape="0">
                    <a:schemeClr val="dk1">
                      <a:alpha val="40000"/>
                    </a:schemeClr>
                  </a:outerShdw>
                </a:effectLst>
              </a:rPr>
              <a:t>Take a picture!! To Turn In…</a:t>
            </a:r>
            <a:endParaRPr lang="en-US" sz="32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16602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323088" y="541227"/>
            <a:ext cx="9402279" cy="1325563"/>
          </a:xfrm>
        </p:spPr>
        <p:txBody>
          <a:bodyPr/>
          <a:lstStyle/>
          <a:p>
            <a:r>
              <a:rPr lang="en-CA" dirty="0" smtClean="0">
                <a:latin typeface="Century Gothic" charset="0"/>
                <a:ea typeface="Century Gothic" charset="0"/>
                <a:cs typeface="Century Gothic" charset="0"/>
              </a:rPr>
              <a:t>Safe Play, Be Fit, Have Fun</a:t>
            </a:r>
            <a:endParaRPr lang="en-CA" dirty="0">
              <a:latin typeface="Century Gothic" charset="0"/>
              <a:ea typeface="Century Gothic" charset="0"/>
              <a:cs typeface="Century Gothic" charset="0"/>
            </a:endParaRPr>
          </a:p>
        </p:txBody>
      </p:sp>
      <p:sp>
        <p:nvSpPr>
          <p:cNvPr id="8" name="Title 1"/>
          <p:cNvSpPr txBox="1">
            <a:spLocks/>
          </p:cNvSpPr>
          <p:nvPr/>
        </p:nvSpPr>
        <p:spPr>
          <a:xfrm>
            <a:off x="475488" y="1487097"/>
            <a:ext cx="107655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000" b="1" dirty="0" smtClean="0">
                <a:latin typeface="Century Gothic" charset="0"/>
                <a:ea typeface="Century Gothic" charset="0"/>
                <a:cs typeface="Century Gothic" charset="0"/>
              </a:rPr>
              <a:t>Fitness Challenge- Write your results in from the fitness challenge in the first Fitness Assessment Results….</a:t>
            </a:r>
            <a:endParaRPr lang="en-CA" sz="2000" b="1" dirty="0">
              <a:latin typeface="Century Gothic" charset="0"/>
              <a:ea typeface="Century Gothic" charset="0"/>
              <a:cs typeface="Century Gothic" charset="0"/>
            </a:endParaRPr>
          </a:p>
        </p:txBody>
      </p:sp>
      <p:sp>
        <p:nvSpPr>
          <p:cNvPr id="16" name="Title 1"/>
          <p:cNvSpPr txBox="1">
            <a:spLocks/>
          </p:cNvSpPr>
          <p:nvPr/>
        </p:nvSpPr>
        <p:spPr>
          <a:xfrm>
            <a:off x="627888" y="2523745"/>
            <a:ext cx="5224272" cy="419404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en-CA" sz="2000" b="1" dirty="0" smtClean="0">
                <a:latin typeface="Century Gothic" charset="0"/>
                <a:ea typeface="Century Gothic" charset="0"/>
                <a:cs typeface="Century Gothic" charset="0"/>
              </a:rPr>
              <a:t>Hoping Challenge-spread out 2 pillow/tape on the floor walk out 20 feet. Jump on two feet from the first pillow/tape mark to the next as fast as you can. Have someone time you. Write your answer in the box.</a:t>
            </a:r>
          </a:p>
          <a:p>
            <a:pPr marL="457200" indent="-457200">
              <a:buAutoNum type="arabicPeriod"/>
            </a:pPr>
            <a:r>
              <a:rPr lang="en-CA" sz="2000" b="1" dirty="0" smtClean="0">
                <a:latin typeface="Century Gothic" charset="0"/>
                <a:ea typeface="Century Gothic" charset="0"/>
                <a:cs typeface="Century Gothic" charset="0"/>
              </a:rPr>
              <a:t>Catapult Throw- Stand a the pillow/tape mark throw the squishy ball or stuff animal as far as you can. Measure the distance in feet. Write your answer in the box.</a:t>
            </a:r>
          </a:p>
          <a:p>
            <a:pPr marL="457200" indent="-457200">
              <a:buAutoNum type="arabicPeriod"/>
            </a:pPr>
            <a:r>
              <a:rPr lang="en-CA" sz="2000" b="1" dirty="0" smtClean="0">
                <a:latin typeface="Century Gothic" charset="0"/>
                <a:ea typeface="Century Gothic" charset="0"/>
                <a:cs typeface="Century Gothic" charset="0"/>
              </a:rPr>
              <a:t>Lightning Dash- Spread out 2 pillows/tape mark on the floor 20 feet apart and sprint/jog as fast as you can to the other mark/pillow. Have someone time you. Write Your answer in the box.</a:t>
            </a:r>
          </a:p>
          <a:p>
            <a:pPr marL="457200" indent="-457200">
              <a:buFontTx/>
              <a:buAutoNum type="arabicPeriod"/>
            </a:pPr>
            <a:r>
              <a:rPr lang="en-CA" sz="2000" b="1" dirty="0" smtClean="0">
                <a:latin typeface="Century Gothic" charset="0"/>
                <a:ea typeface="Century Gothic" charset="0"/>
                <a:cs typeface="Century Gothic" charset="0"/>
              </a:rPr>
              <a:t>Camel Marathon-</a:t>
            </a:r>
            <a:r>
              <a:rPr lang="en-CA" sz="2000" b="1" dirty="0">
                <a:latin typeface="Century Gothic" charset="0"/>
                <a:ea typeface="Century Gothic" charset="0"/>
                <a:cs typeface="Century Gothic" charset="0"/>
              </a:rPr>
              <a:t>Spread out 2 pillows on the floor 20 feet apart and jog back and forth </a:t>
            </a:r>
            <a:r>
              <a:rPr lang="en-CA" sz="2000" b="1" dirty="0" smtClean="0">
                <a:latin typeface="Century Gothic" charset="0"/>
                <a:ea typeface="Century Gothic" charset="0"/>
                <a:cs typeface="Century Gothic" charset="0"/>
              </a:rPr>
              <a:t>and touch each cone for </a:t>
            </a:r>
            <a:r>
              <a:rPr lang="en-CA" sz="2000" b="1" dirty="0" smtClean="0">
                <a:latin typeface="Century Gothic" charset="0"/>
                <a:ea typeface="Century Gothic" charset="0"/>
                <a:cs typeface="Century Gothic" charset="0"/>
                <a:hlinkClick r:id="rId4"/>
              </a:rPr>
              <a:t>4 minutes</a:t>
            </a:r>
            <a:r>
              <a:rPr lang="en-CA" sz="2000" b="1" dirty="0" smtClean="0">
                <a:latin typeface="Century Gothic" charset="0"/>
                <a:ea typeface="Century Gothic" charset="0"/>
                <a:cs typeface="Century Gothic" charset="0"/>
              </a:rPr>
              <a:t>. </a:t>
            </a:r>
            <a:r>
              <a:rPr lang="en-CA" sz="2000" b="1" dirty="0">
                <a:latin typeface="Century Gothic" charset="0"/>
                <a:ea typeface="Century Gothic" charset="0"/>
                <a:cs typeface="Century Gothic" charset="0"/>
              </a:rPr>
              <a:t>Have someone </a:t>
            </a:r>
            <a:r>
              <a:rPr lang="en-CA" sz="2000" b="1" dirty="0" smtClean="0">
                <a:latin typeface="Century Gothic" charset="0"/>
                <a:ea typeface="Century Gothic" charset="0"/>
                <a:cs typeface="Century Gothic" charset="0"/>
              </a:rPr>
              <a:t>count how many times you can touch the cones in that time. Write </a:t>
            </a:r>
            <a:r>
              <a:rPr lang="en-CA" sz="2000" b="1" dirty="0">
                <a:latin typeface="Century Gothic" charset="0"/>
                <a:ea typeface="Century Gothic" charset="0"/>
                <a:cs typeface="Century Gothic" charset="0"/>
              </a:rPr>
              <a:t>Your answer in the box.</a:t>
            </a:r>
          </a:p>
          <a:p>
            <a:pPr marL="457200" indent="-457200">
              <a:buAutoNum type="arabicPeriod"/>
            </a:pPr>
            <a:r>
              <a:rPr lang="en-CA" sz="2000" b="1" dirty="0" smtClean="0">
                <a:latin typeface="Century Gothic" charset="0"/>
                <a:ea typeface="Century Gothic" charset="0"/>
                <a:cs typeface="Century Gothic" charset="0"/>
              </a:rPr>
              <a:t>Monkey Toe Touch-Sit on the floor with your legs straight out in front of you. Bend forward toward your toes. Reach as far as you can. Try not to bounce back and forth. Reach forward slowly and hold that stretch for 20 seconds. Have someone measure how far you can reach. </a:t>
            </a:r>
            <a:endParaRPr lang="en-CA" sz="2000" b="1" dirty="0">
              <a:latin typeface="Century Gothic" charset="0"/>
              <a:ea typeface="Century Gothic" charset="0"/>
              <a:cs typeface="Century Gothic" charset="0"/>
            </a:endParaRPr>
          </a:p>
        </p:txBody>
      </p:sp>
      <p:sp>
        <p:nvSpPr>
          <p:cNvPr id="17" name="Rectangle 16"/>
          <p:cNvSpPr/>
          <p:nvPr/>
        </p:nvSpPr>
        <p:spPr>
          <a:xfrm>
            <a:off x="6327648" y="2149878"/>
            <a:ext cx="5462016" cy="923330"/>
          </a:xfrm>
          <a:prstGeom prst="rect">
            <a:avLst/>
          </a:prstGeom>
          <a:noFill/>
        </p:spPr>
        <p:txBody>
          <a:bodyPr wrap="square" lIns="91440" tIns="45720" rIns="91440" bIns="45720">
            <a:spAutoFit/>
          </a:bodyPr>
          <a:lstStyle/>
          <a:p>
            <a:pPr algn="ctr"/>
            <a:r>
              <a:rPr lang="en-US" dirty="0" smtClean="0">
                <a:ln w="0"/>
                <a:solidFill>
                  <a:srgbClr val="FF0000"/>
                </a:solidFill>
                <a:effectLst>
                  <a:outerShdw blurRad="38100" dist="19050" dir="2700000" algn="tl" rotWithShape="0">
                    <a:schemeClr val="dk1">
                      <a:alpha val="40000"/>
                    </a:schemeClr>
                  </a:outerShdw>
                </a:effectLst>
              </a:rPr>
              <a:t>Don’t have a measuring tape? Mom/dad use your feet to record the distance…one foot in front of the other, count your feet.</a:t>
            </a:r>
            <a:endParaRPr lang="en-US" b="0" cap="none" spc="0" dirty="0">
              <a:ln w="0"/>
              <a:solidFill>
                <a:srgbClr val="FF0000"/>
              </a:solidFill>
              <a:effectLst>
                <a:outerShdw blurRad="38100" dist="19050" dir="2700000" algn="tl" rotWithShape="0">
                  <a:schemeClr val="dk1">
                    <a:alpha val="40000"/>
                  </a:schemeClr>
                </a:outerShdw>
              </a:effectLst>
            </a:endParaRPr>
          </a:p>
        </p:txBody>
      </p:sp>
      <p:sp>
        <p:nvSpPr>
          <p:cNvPr id="18" name="Rectangle 17"/>
          <p:cNvSpPr/>
          <p:nvPr/>
        </p:nvSpPr>
        <p:spPr>
          <a:xfrm>
            <a:off x="10399776" y="4089530"/>
            <a:ext cx="1792224" cy="369332"/>
          </a:xfrm>
          <a:prstGeom prst="rect">
            <a:avLst/>
          </a:prstGeom>
          <a:noFill/>
        </p:spPr>
        <p:txBody>
          <a:bodyPr wrap="square" lIns="91440" tIns="45720" rIns="91440" bIns="45720">
            <a:spAutoFit/>
          </a:bodyPr>
          <a:lstStyle/>
          <a:p>
            <a:pPr algn="ctr"/>
            <a:r>
              <a:rPr lang="en-US" dirty="0" smtClean="0">
                <a:ln w="0"/>
                <a:solidFill>
                  <a:srgbClr val="FF0000"/>
                </a:solidFill>
                <a:effectLst>
                  <a:outerShdw blurRad="38100" dist="19050" dir="2700000" algn="tl" rotWithShape="0">
                    <a:schemeClr val="dk1">
                      <a:alpha val="40000"/>
                    </a:schemeClr>
                  </a:outerShdw>
                </a:effectLst>
              </a:rPr>
              <a:t>5 parent feet</a:t>
            </a:r>
            <a:endParaRPr lang="en-US" b="0" cap="none" spc="0" dirty="0">
              <a:ln w="0"/>
              <a:solidFill>
                <a:srgbClr val="FF0000"/>
              </a:solidFill>
              <a:effectLst>
                <a:outerShdw blurRad="38100" dist="19050" dir="2700000" algn="tl" rotWithShape="0">
                  <a:schemeClr val="dk1">
                    <a:alpha val="40000"/>
                  </a:schemeClr>
                </a:outerShdw>
              </a:effectLst>
            </a:endParaRPr>
          </a:p>
        </p:txBody>
      </p:sp>
      <p:sp>
        <p:nvSpPr>
          <p:cNvPr id="19" name="Rectangle 18"/>
          <p:cNvSpPr/>
          <p:nvPr/>
        </p:nvSpPr>
        <p:spPr>
          <a:xfrm>
            <a:off x="10454640" y="5400170"/>
            <a:ext cx="1792224" cy="369332"/>
          </a:xfrm>
          <a:prstGeom prst="rect">
            <a:avLst/>
          </a:prstGeom>
          <a:noFill/>
        </p:spPr>
        <p:txBody>
          <a:bodyPr wrap="square" lIns="91440" tIns="45720" rIns="91440" bIns="45720">
            <a:spAutoFit/>
          </a:bodyPr>
          <a:lstStyle/>
          <a:p>
            <a:pPr algn="ctr"/>
            <a:r>
              <a:rPr lang="en-US" dirty="0">
                <a:ln w="0"/>
                <a:solidFill>
                  <a:srgbClr val="FF0000"/>
                </a:solidFill>
                <a:effectLst>
                  <a:outerShdw blurRad="38100" dist="19050" dir="2700000" algn="tl" rotWithShape="0">
                    <a:schemeClr val="dk1">
                      <a:alpha val="40000"/>
                    </a:schemeClr>
                  </a:outerShdw>
                </a:effectLst>
              </a:rPr>
              <a:t>3</a:t>
            </a:r>
            <a:r>
              <a:rPr lang="en-US" dirty="0" smtClean="0">
                <a:ln w="0"/>
                <a:solidFill>
                  <a:srgbClr val="FF0000"/>
                </a:solidFill>
                <a:effectLst>
                  <a:outerShdw blurRad="38100" dist="19050" dir="2700000" algn="tl" rotWithShape="0">
                    <a:schemeClr val="dk1">
                      <a:alpha val="40000"/>
                    </a:schemeClr>
                  </a:outerShdw>
                </a:effectLst>
              </a:rPr>
              <a:t> parent feet</a:t>
            </a:r>
            <a:endParaRPr lang="en-US" b="0" cap="none" spc="0" dirty="0">
              <a:ln w="0"/>
              <a:solidFill>
                <a:srgbClr val="FF0000"/>
              </a:solidFill>
              <a:effectLst>
                <a:outerShdw blurRad="38100" dist="19050" dir="2700000" algn="tl" rotWithShape="0">
                  <a:schemeClr val="dk1">
                    <a:alpha val="40000"/>
                  </a:schemeClr>
                </a:outerShdw>
              </a:effectLst>
            </a:endParaRPr>
          </a:p>
        </p:txBody>
      </p:sp>
      <p:sp>
        <p:nvSpPr>
          <p:cNvPr id="20" name="Rectangle 19"/>
          <p:cNvSpPr/>
          <p:nvPr/>
        </p:nvSpPr>
        <p:spPr>
          <a:xfrm>
            <a:off x="6480048" y="5959878"/>
            <a:ext cx="5462016" cy="369332"/>
          </a:xfrm>
          <a:prstGeom prst="rect">
            <a:avLst/>
          </a:prstGeom>
          <a:noFill/>
        </p:spPr>
        <p:txBody>
          <a:bodyPr wrap="square" lIns="91440" tIns="45720" rIns="91440" bIns="45720">
            <a:spAutoFit/>
          </a:bodyPr>
          <a:lstStyle/>
          <a:p>
            <a:pPr algn="ctr"/>
            <a:r>
              <a:rPr lang="en-US" dirty="0" smtClean="0">
                <a:ln w="0"/>
                <a:solidFill>
                  <a:srgbClr val="FF0000"/>
                </a:solidFill>
                <a:effectLst>
                  <a:outerShdw blurRad="38100" dist="19050" dir="2700000" algn="tl" rotWithShape="0">
                    <a:schemeClr val="dk1">
                      <a:alpha val="40000"/>
                    </a:schemeClr>
                  </a:outerShdw>
                </a:effectLst>
              </a:rPr>
              <a:t>Mr. </a:t>
            </a:r>
            <a:r>
              <a:rPr lang="en-US" dirty="0">
                <a:ln w="0"/>
                <a:solidFill>
                  <a:srgbClr val="FF0000"/>
                </a:solidFill>
                <a:effectLst>
                  <a:outerShdw blurRad="38100" dist="19050" dir="2700000" algn="tl" rotWithShape="0">
                    <a:schemeClr val="dk1">
                      <a:alpha val="40000"/>
                    </a:schemeClr>
                  </a:outerShdw>
                </a:effectLst>
              </a:rPr>
              <a:t>Timer  </a:t>
            </a:r>
            <a:r>
              <a:rPr lang="en-US" dirty="0">
                <a:ln w="0"/>
                <a:solidFill>
                  <a:srgbClr val="FF0000"/>
                </a:solidFill>
                <a:effectLst>
                  <a:outerShdw blurRad="38100" dist="19050" dir="2700000" algn="tl" rotWithShape="0">
                    <a:schemeClr val="dk1">
                      <a:alpha val="40000"/>
                    </a:schemeClr>
                  </a:outerShdw>
                </a:effectLst>
                <a:hlinkClick r:id="rId5"/>
              </a:rPr>
              <a:t>https://</a:t>
            </a:r>
            <a:r>
              <a:rPr lang="en-US" dirty="0" smtClean="0">
                <a:ln w="0"/>
                <a:solidFill>
                  <a:srgbClr val="FF0000"/>
                </a:solidFill>
                <a:effectLst>
                  <a:outerShdw blurRad="38100" dist="19050" dir="2700000" algn="tl" rotWithShape="0">
                    <a:schemeClr val="dk1">
                      <a:alpha val="40000"/>
                    </a:schemeClr>
                  </a:outerShdw>
                </a:effectLst>
                <a:hlinkClick r:id="rId5"/>
              </a:rPr>
              <a:t>youtu.be/C7XalMH7W-s</a:t>
            </a:r>
            <a:r>
              <a:rPr lang="en-US" dirty="0" smtClean="0">
                <a:ln w="0"/>
                <a:solidFill>
                  <a:srgbClr val="FF0000"/>
                </a:solidFill>
                <a:effectLst>
                  <a:outerShdw blurRad="38100" dist="19050" dir="2700000" algn="tl" rotWithShape="0">
                    <a:schemeClr val="dk1">
                      <a:alpha val="40000"/>
                    </a:schemeClr>
                  </a:outerShdw>
                </a:effectLst>
              </a:rPr>
              <a:t> </a:t>
            </a:r>
            <a:endParaRPr lang="en-US" b="0" cap="none" spc="0" dirty="0">
              <a:ln w="0"/>
              <a:solidFill>
                <a:srgbClr val="FF0000"/>
              </a:solidFill>
              <a:effectLst>
                <a:outerShdw blurRad="38100" dist="19050" dir="2700000" algn="tl" rotWithShape="0">
                  <a:schemeClr val="dk1">
                    <a:alpha val="40000"/>
                  </a:schemeClr>
                </a:outerShdw>
              </a:effectLst>
            </a:endParaRPr>
          </a:p>
        </p:txBody>
      </p:sp>
      <p:pic>
        <p:nvPicPr>
          <p:cNvPr id="23" name="Picture 22"/>
          <p:cNvPicPr>
            <a:picLocks noChangeAspect="1"/>
          </p:cNvPicPr>
          <p:nvPr/>
        </p:nvPicPr>
        <p:blipFill rotWithShape="1">
          <a:blip r:embed="rId6"/>
          <a:srcRect r="41795"/>
          <a:stretch/>
        </p:blipFill>
        <p:spPr>
          <a:xfrm>
            <a:off x="7624693" y="2859840"/>
            <a:ext cx="2906048" cy="2190154"/>
          </a:xfrm>
          <a:prstGeom prst="rect">
            <a:avLst/>
          </a:prstGeom>
        </p:spPr>
      </p:pic>
      <p:pic>
        <p:nvPicPr>
          <p:cNvPr id="24" name="Picture 23"/>
          <p:cNvPicPr>
            <a:picLocks noChangeAspect="1"/>
          </p:cNvPicPr>
          <p:nvPr/>
        </p:nvPicPr>
        <p:blipFill rotWithShape="1">
          <a:blip r:embed="rId7"/>
          <a:srcRect t="12968" r="41317"/>
          <a:stretch/>
        </p:blipFill>
        <p:spPr>
          <a:xfrm>
            <a:off x="7605632" y="4966828"/>
            <a:ext cx="2925109" cy="993050"/>
          </a:xfrm>
          <a:prstGeom prst="rect">
            <a:avLst/>
          </a:prstGeom>
        </p:spPr>
      </p:pic>
      <p:sp>
        <p:nvSpPr>
          <p:cNvPr id="25" name="Rectangle 24"/>
          <p:cNvSpPr/>
          <p:nvPr/>
        </p:nvSpPr>
        <p:spPr>
          <a:xfrm>
            <a:off x="8714920" y="3345425"/>
            <a:ext cx="2149725" cy="338554"/>
          </a:xfrm>
          <a:prstGeom prst="rect">
            <a:avLst/>
          </a:prstGeom>
          <a:noFill/>
        </p:spPr>
        <p:txBody>
          <a:bodyPr wrap="square" lIns="91440" tIns="45720" rIns="91440" bIns="45720">
            <a:spAutoFit/>
          </a:bodyPr>
          <a:lstStyle/>
          <a:p>
            <a:pPr algn="ctr"/>
            <a:r>
              <a:rPr lang="en-US" sz="1600" dirty="0" smtClean="0">
                <a:ln w="0"/>
                <a:effectLst>
                  <a:outerShdw blurRad="38100" dist="19050" dir="2700000" algn="tl" rotWithShape="0">
                    <a:schemeClr val="dk1">
                      <a:alpha val="40000"/>
                    </a:schemeClr>
                  </a:outerShdw>
                </a:effectLst>
              </a:rPr>
              <a:t>Put number here…</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26" name="Rectangle 25"/>
          <p:cNvSpPr/>
          <p:nvPr/>
        </p:nvSpPr>
        <p:spPr>
          <a:xfrm>
            <a:off x="8680508" y="3841956"/>
            <a:ext cx="2149725" cy="338554"/>
          </a:xfrm>
          <a:prstGeom prst="rect">
            <a:avLst/>
          </a:prstGeom>
          <a:noFill/>
        </p:spPr>
        <p:txBody>
          <a:bodyPr wrap="square" lIns="91440" tIns="45720" rIns="91440" bIns="45720">
            <a:spAutoFit/>
          </a:bodyPr>
          <a:lstStyle/>
          <a:p>
            <a:pPr algn="ctr"/>
            <a:r>
              <a:rPr lang="en-US" sz="1600" dirty="0" smtClean="0">
                <a:ln w="0"/>
                <a:effectLst>
                  <a:outerShdw blurRad="38100" dist="19050" dir="2700000" algn="tl" rotWithShape="0">
                    <a:schemeClr val="dk1">
                      <a:alpha val="40000"/>
                    </a:schemeClr>
                  </a:outerShdw>
                </a:effectLst>
              </a:rPr>
              <a:t>Put number here…</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27" name="Rectangle 26"/>
          <p:cNvSpPr/>
          <p:nvPr/>
        </p:nvSpPr>
        <p:spPr>
          <a:xfrm>
            <a:off x="8705088" y="4564628"/>
            <a:ext cx="2149725" cy="338554"/>
          </a:xfrm>
          <a:prstGeom prst="rect">
            <a:avLst/>
          </a:prstGeom>
          <a:noFill/>
        </p:spPr>
        <p:txBody>
          <a:bodyPr wrap="square" lIns="91440" tIns="45720" rIns="91440" bIns="45720">
            <a:spAutoFit/>
          </a:bodyPr>
          <a:lstStyle/>
          <a:p>
            <a:pPr algn="ctr"/>
            <a:r>
              <a:rPr lang="en-US" sz="1600" dirty="0" smtClean="0">
                <a:ln w="0"/>
                <a:effectLst>
                  <a:outerShdw blurRad="38100" dist="19050" dir="2700000" algn="tl" rotWithShape="0">
                    <a:schemeClr val="dk1">
                      <a:alpha val="40000"/>
                    </a:schemeClr>
                  </a:outerShdw>
                </a:effectLst>
              </a:rPr>
              <a:t>Put number here…</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28" name="Rectangle 27"/>
          <p:cNvSpPr/>
          <p:nvPr/>
        </p:nvSpPr>
        <p:spPr>
          <a:xfrm>
            <a:off x="8675591" y="5479027"/>
            <a:ext cx="2149725" cy="338554"/>
          </a:xfrm>
          <a:prstGeom prst="rect">
            <a:avLst/>
          </a:prstGeom>
          <a:noFill/>
        </p:spPr>
        <p:txBody>
          <a:bodyPr wrap="square" lIns="91440" tIns="45720" rIns="91440" bIns="45720">
            <a:spAutoFit/>
          </a:bodyPr>
          <a:lstStyle/>
          <a:p>
            <a:pPr algn="ctr"/>
            <a:r>
              <a:rPr lang="en-US" sz="1600" dirty="0" smtClean="0">
                <a:ln w="0"/>
                <a:effectLst>
                  <a:outerShdw blurRad="38100" dist="19050" dir="2700000" algn="tl" rotWithShape="0">
                    <a:schemeClr val="dk1">
                      <a:alpha val="40000"/>
                    </a:schemeClr>
                  </a:outerShdw>
                </a:effectLst>
              </a:rPr>
              <a:t>Put number here…</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29" name="Rectangle 28"/>
          <p:cNvSpPr/>
          <p:nvPr/>
        </p:nvSpPr>
        <p:spPr>
          <a:xfrm>
            <a:off x="8705091" y="4997246"/>
            <a:ext cx="2149725" cy="338554"/>
          </a:xfrm>
          <a:prstGeom prst="rect">
            <a:avLst/>
          </a:prstGeom>
          <a:noFill/>
        </p:spPr>
        <p:txBody>
          <a:bodyPr wrap="square" lIns="91440" tIns="45720" rIns="91440" bIns="45720">
            <a:spAutoFit/>
          </a:bodyPr>
          <a:lstStyle/>
          <a:p>
            <a:pPr algn="ctr"/>
            <a:r>
              <a:rPr lang="en-US" sz="1600" dirty="0" smtClean="0">
                <a:ln w="0"/>
                <a:effectLst>
                  <a:outerShdw blurRad="38100" dist="19050" dir="2700000" algn="tl" rotWithShape="0">
                    <a:schemeClr val="dk1">
                      <a:alpha val="40000"/>
                    </a:schemeClr>
                  </a:outerShdw>
                </a:effectLst>
              </a:rPr>
              <a:t>Put number here…</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3918808" y="46901"/>
            <a:ext cx="6487462" cy="584775"/>
          </a:xfrm>
          <a:prstGeom prst="rect">
            <a:avLst/>
          </a:prstGeom>
          <a:noFill/>
        </p:spPr>
        <p:txBody>
          <a:bodyPr wrap="square" lIns="91440" tIns="45720" rIns="91440" bIns="45720">
            <a:spAutoFit/>
          </a:bodyPr>
          <a:lstStyle/>
          <a:p>
            <a:r>
              <a:rPr lang="en-US" sz="3200" dirty="0" smtClean="0">
                <a:ln w="0"/>
                <a:solidFill>
                  <a:srgbClr val="FF0000"/>
                </a:solidFill>
                <a:effectLst>
                  <a:outerShdw blurRad="38100" dist="19050" dir="2700000" algn="tl" rotWithShape="0">
                    <a:schemeClr val="dk1">
                      <a:alpha val="40000"/>
                    </a:schemeClr>
                  </a:outerShdw>
                </a:effectLst>
              </a:rPr>
              <a:t>Take a picture!! To Turn In…</a:t>
            </a:r>
            <a:endParaRPr lang="en-US" sz="32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20326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Assignment…..</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621792" y="1624906"/>
            <a:ext cx="11192256" cy="5105078"/>
          </a:xfrm>
        </p:spPr>
        <p:txBody>
          <a:bodyPr>
            <a:normAutofit fontScale="62500" lnSpcReduction="20000"/>
          </a:bodyPr>
          <a:lstStyle/>
          <a:p>
            <a:pPr marL="0" indent="0" algn="ctr">
              <a:spcAft>
                <a:spcPts val="1200"/>
              </a:spcAft>
              <a:buNone/>
            </a:pPr>
            <a:r>
              <a:rPr lang="en-CA" sz="3800" b="1" dirty="0" smtClean="0">
                <a:solidFill>
                  <a:schemeClr val="tx1">
                    <a:lumMod val="75000"/>
                    <a:lumOff val="25000"/>
                  </a:schemeClr>
                </a:solidFill>
                <a:latin typeface="Century Gothic" charset="0"/>
                <a:ea typeface="Century Gothic" charset="0"/>
                <a:cs typeface="Century Gothic" charset="0"/>
              </a:rPr>
              <a:t>Let’s turn in our assignment together!</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Take a picture of your assignment or download slide 17 and 18 to turn in by clicking file, download, pdf</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Go to </a:t>
            </a:r>
            <a:r>
              <a:rPr lang="en-CA" sz="2700" b="1" dirty="0" smtClean="0">
                <a:solidFill>
                  <a:schemeClr val="tx1">
                    <a:lumMod val="75000"/>
                    <a:lumOff val="25000"/>
                  </a:schemeClr>
                </a:solidFill>
                <a:latin typeface="Century Gothic" charset="0"/>
                <a:ea typeface="Century Gothic" charset="0"/>
                <a:cs typeface="Century Gothic" charset="0"/>
                <a:hlinkClick r:id="rId3"/>
              </a:rPr>
              <a:t>www.flvs.net</a:t>
            </a:r>
            <a:r>
              <a:rPr lang="en-CA" sz="2700" b="1" dirty="0" smtClean="0">
                <a:solidFill>
                  <a:schemeClr val="tx1">
                    <a:lumMod val="75000"/>
                    <a:lumOff val="25000"/>
                  </a:schemeClr>
                </a:solidFill>
                <a:latin typeface="Century Gothic" charset="0"/>
                <a:ea typeface="Century Gothic" charset="0"/>
                <a:cs typeface="Century Gothic" charset="0"/>
              </a:rPr>
              <a:t> and log in (use student credentials to log in)</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Go to gradebook</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1.02 fitness assessment</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add file</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When the dialog box opens go to your download folder, click on the file, click open</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Put the checkmark in the box above the “Save for Later” blue button</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the blue “Submit for Grading” Button </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You should get a thank you for submitting message and the assignment should show blue in the gradebook</a:t>
            </a:r>
            <a:endParaRPr lang="en-CA" sz="31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2687096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95497"/>
            <a:ext cx="9402279" cy="1325563"/>
          </a:xfrm>
        </p:spPr>
        <p:txBody>
          <a:bodyPr/>
          <a:lstStyle/>
          <a:p>
            <a:r>
              <a:rPr lang="en-CA" dirty="0" smtClean="0">
                <a:latin typeface="Century Gothic" charset="0"/>
                <a:ea typeface="Century Gothic" charset="0"/>
                <a:cs typeface="Century Gothic" charset="0"/>
              </a:rPr>
              <a:t>Be Fit, Have Fun</a:t>
            </a:r>
            <a:endParaRPr lang="en-CA" dirty="0">
              <a:latin typeface="Century Gothic" charset="0"/>
              <a:ea typeface="Century Gothic" charset="0"/>
              <a:cs typeface="Century Gothic" charset="0"/>
            </a:endParaRPr>
          </a:p>
        </p:txBody>
      </p:sp>
      <p:sp>
        <p:nvSpPr>
          <p:cNvPr id="8" name="Title 1"/>
          <p:cNvSpPr txBox="1">
            <a:spLocks/>
          </p:cNvSpPr>
          <p:nvPr/>
        </p:nvSpPr>
        <p:spPr>
          <a:xfrm>
            <a:off x="259308" y="2011681"/>
            <a:ext cx="7741692" cy="402423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000" b="1" dirty="0" smtClean="0">
                <a:latin typeface="Century Gothic" charset="0"/>
                <a:ea typeface="Century Gothic" charset="0"/>
                <a:cs typeface="Century Gothic" charset="0"/>
              </a:rPr>
              <a:t>Fitness Assessment….</a:t>
            </a:r>
          </a:p>
          <a:p>
            <a:pPr algn="ctr"/>
            <a:endParaRPr lang="en-CA" sz="3800" b="1" dirty="0" smtClean="0">
              <a:latin typeface="Century Gothic" charset="0"/>
              <a:ea typeface="Century Gothic" charset="0"/>
              <a:cs typeface="Century Gothic" charset="0"/>
            </a:endParaRPr>
          </a:p>
          <a:p>
            <a:pPr algn="ctr"/>
            <a:r>
              <a:rPr lang="en-CA" sz="3800" b="1" dirty="0" smtClean="0">
                <a:latin typeface="Century Gothic" charset="0"/>
                <a:ea typeface="Century Gothic" charset="0"/>
                <a:cs typeface="Century Gothic" charset="0"/>
              </a:rPr>
              <a:t>“Do you eat, throw a ball, and color with the same hand? Do you like to kick with one foot verses the other? When we are physically active, you will notice different signs and change in your body.”</a:t>
            </a:r>
          </a:p>
          <a:p>
            <a:endParaRPr lang="en-CA" sz="4000" dirty="0" smtClean="0">
              <a:latin typeface="Century Gothic" charset="0"/>
              <a:ea typeface="Century Gothic" charset="0"/>
              <a:cs typeface="Century Gothic" charset="0"/>
            </a:endParaRPr>
          </a:p>
        </p:txBody>
      </p:sp>
      <p:pic>
        <p:nvPicPr>
          <p:cNvPr id="9"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1343" y="3476350"/>
            <a:ext cx="1353525" cy="303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549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264127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All Done!!!</a:t>
            </a:r>
            <a:br>
              <a:rPr lang="en-CA" sz="8800" b="1" dirty="0" smtClean="0">
                <a:solidFill>
                  <a:schemeClr val="tx1">
                    <a:lumMod val="75000"/>
                    <a:lumOff val="25000"/>
                  </a:schemeClr>
                </a:solidFill>
                <a:latin typeface="Century Gothic" charset="0"/>
                <a:ea typeface="Century Gothic" charset="0"/>
                <a:cs typeface="Century Gothic" charset="0"/>
              </a:rPr>
            </a:br>
            <a:r>
              <a:rPr lang="en-CA" sz="8800" b="1" dirty="0" smtClean="0">
                <a:solidFill>
                  <a:schemeClr val="tx1">
                    <a:lumMod val="75000"/>
                    <a:lumOff val="25000"/>
                  </a:schemeClr>
                </a:solidFill>
                <a:latin typeface="Century Gothic" charset="0"/>
                <a:ea typeface="Century Gothic" charset="0"/>
                <a:cs typeface="Century Gothic" charset="0"/>
              </a:rPr>
              <a:t>Together We Can!</a:t>
            </a:r>
            <a:endParaRPr lang="en-CA" sz="88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11" name="Picture 10" descr="Сведочанства на мој начин | Физика у Бранку"/>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6286" y="3569294"/>
            <a:ext cx="2959428" cy="2543829"/>
          </a:xfrm>
          <a:prstGeom prst="rect">
            <a:avLst/>
          </a:prstGeom>
        </p:spPr>
      </p:pic>
    </p:spTree>
    <p:extLst>
      <p:ext uri="{BB962C8B-B14F-4D97-AF65-F5344CB8AC3E}">
        <p14:creationId xmlns:p14="http://schemas.microsoft.com/office/powerpoint/2010/main" val="2315132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 Today we learned: </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624906"/>
            <a:ext cx="11353800" cy="5233093"/>
          </a:xfrm>
        </p:spPr>
        <p:txBody>
          <a:bodyPr>
            <a:normAutofit/>
          </a:bodyPr>
          <a:lstStyle/>
          <a:p>
            <a:pPr marL="0" indent="0">
              <a:spcAft>
                <a:spcPts val="1200"/>
              </a:spcAft>
              <a:buNone/>
            </a:pPr>
            <a:r>
              <a:rPr lang="en-CA" sz="2700" dirty="0">
                <a:solidFill>
                  <a:schemeClr val="tx1">
                    <a:lumMod val="75000"/>
                    <a:lumOff val="25000"/>
                  </a:schemeClr>
                </a:solidFill>
                <a:latin typeface="Century Gothic" charset="0"/>
                <a:ea typeface="Century Gothic" charset="0"/>
                <a:cs typeface="Century Gothic" charset="0"/>
              </a:rPr>
              <a:t>I can </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Discover how to use my dominant hand and foot</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Tell when my body is participating in physical activity by how my body looks and feels</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Tell when my body is at rest because my heart is not beating as fast</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State the physical signs my body gives when I am participating in physical activity</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List my physical activity goals</a:t>
            </a: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3528854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Rate My Self Lesson Check In</a:t>
            </a:r>
            <a:endParaRPr lang="en-CA"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graphicFrame>
        <p:nvGraphicFramePr>
          <p:cNvPr id="3" name="Content Placeholder 2"/>
          <p:cNvGraphicFramePr>
            <a:graphicFrameLocks noGrp="1"/>
          </p:cNvGraphicFramePr>
          <p:nvPr>
            <p:ph idx="1"/>
            <p:extLst/>
          </p:nvPr>
        </p:nvGraphicFramePr>
        <p:xfrm>
          <a:off x="838200" y="2338243"/>
          <a:ext cx="10515600" cy="329692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19871817"/>
                    </a:ext>
                  </a:extLst>
                </a:gridCol>
                <a:gridCol w="2628900">
                  <a:extLst>
                    <a:ext uri="{9D8B030D-6E8A-4147-A177-3AD203B41FA5}">
                      <a16:colId xmlns:a16="http://schemas.microsoft.com/office/drawing/2014/main" val="137156775"/>
                    </a:ext>
                  </a:extLst>
                </a:gridCol>
                <a:gridCol w="2628900">
                  <a:extLst>
                    <a:ext uri="{9D8B030D-6E8A-4147-A177-3AD203B41FA5}">
                      <a16:colId xmlns:a16="http://schemas.microsoft.com/office/drawing/2014/main" val="3025719431"/>
                    </a:ext>
                  </a:extLst>
                </a:gridCol>
                <a:gridCol w="2628900">
                  <a:extLst>
                    <a:ext uri="{9D8B030D-6E8A-4147-A177-3AD203B41FA5}">
                      <a16:colId xmlns:a16="http://schemas.microsoft.com/office/drawing/2014/main" val="3027198502"/>
                    </a:ext>
                  </a:extLst>
                </a:gridCol>
              </a:tblGrid>
              <a:tr h="370840">
                <a:tc>
                  <a:txBody>
                    <a:bodyPr/>
                    <a:lstStyle/>
                    <a:p>
                      <a:pPr algn="ctr"/>
                      <a:r>
                        <a:rPr lang="en-US" b="1" dirty="0" smtClean="0"/>
                        <a:t> I</a:t>
                      </a:r>
                      <a:r>
                        <a:rPr lang="en-US" b="1" baseline="0" dirty="0" smtClean="0"/>
                        <a:t> AM A 1</a:t>
                      </a:r>
                      <a:endParaRPr lang="en-US" b="1" dirty="0"/>
                    </a:p>
                  </a:txBody>
                  <a:tcPr/>
                </a:tc>
                <a:tc>
                  <a:txBody>
                    <a:bodyPr/>
                    <a:lstStyle/>
                    <a:p>
                      <a:pPr algn="ctr"/>
                      <a:r>
                        <a:rPr lang="en-US" b="1" dirty="0" smtClean="0"/>
                        <a:t>I AM</a:t>
                      </a:r>
                      <a:r>
                        <a:rPr lang="en-US" b="1" baseline="0" dirty="0" smtClean="0"/>
                        <a:t> A 2</a:t>
                      </a:r>
                      <a:endParaRPr lang="en-US" b="1" dirty="0"/>
                    </a:p>
                  </a:txBody>
                  <a:tcPr/>
                </a:tc>
                <a:tc>
                  <a:txBody>
                    <a:bodyPr/>
                    <a:lstStyle/>
                    <a:p>
                      <a:pPr algn="ctr"/>
                      <a:r>
                        <a:rPr lang="en-US" b="1" dirty="0" smtClean="0"/>
                        <a:t>I AM A 3</a:t>
                      </a:r>
                      <a:endParaRPr lang="en-US" b="1" dirty="0"/>
                    </a:p>
                  </a:txBody>
                  <a:tcPr/>
                </a:tc>
                <a:tc>
                  <a:txBody>
                    <a:bodyPr/>
                    <a:lstStyle/>
                    <a:p>
                      <a:pPr algn="ctr"/>
                      <a:r>
                        <a:rPr lang="en-US" b="1" dirty="0" smtClean="0"/>
                        <a:t>I AM A 4</a:t>
                      </a:r>
                      <a:endParaRPr lang="en-US" b="1" dirty="0"/>
                    </a:p>
                  </a:txBody>
                  <a:tcPr/>
                </a:tc>
                <a:extLst>
                  <a:ext uri="{0D108BD9-81ED-4DB2-BD59-A6C34878D82A}">
                    <a16:rowId xmlns:a16="http://schemas.microsoft.com/office/drawing/2014/main" val="2638628824"/>
                  </a:ext>
                </a:extLst>
              </a:tr>
              <a:tr h="370840">
                <a:tc>
                  <a:txBody>
                    <a:bodyPr/>
                    <a:lstStyle/>
                    <a:p>
                      <a:pPr algn="ctr"/>
                      <a:r>
                        <a:rPr lang="en-US" b="1" dirty="0" smtClean="0"/>
                        <a:t>I don’t</a:t>
                      </a:r>
                      <a:r>
                        <a:rPr lang="en-US" b="1" baseline="0" dirty="0" smtClean="0"/>
                        <a:t> understand much about being fit!</a:t>
                      </a:r>
                      <a:endParaRPr lang="en-US" b="1" dirty="0"/>
                    </a:p>
                  </a:txBody>
                  <a:tcPr/>
                </a:tc>
                <a:tc>
                  <a:txBody>
                    <a:bodyPr/>
                    <a:lstStyle/>
                    <a:p>
                      <a:pPr algn="ctr"/>
                      <a:r>
                        <a:rPr lang="en-US" b="1" dirty="0" smtClean="0"/>
                        <a:t>I understand</a:t>
                      </a:r>
                      <a:r>
                        <a:rPr lang="en-US" b="1" baseline="0" dirty="0" smtClean="0"/>
                        <a:t> the concept of being fit a little bit, but I need more help!</a:t>
                      </a:r>
                      <a:endParaRPr lang="en-US" b="1" dirty="0"/>
                    </a:p>
                  </a:txBody>
                  <a:tcPr/>
                </a:tc>
                <a:tc>
                  <a:txBody>
                    <a:bodyPr/>
                    <a:lstStyle/>
                    <a:p>
                      <a:pPr algn="ctr"/>
                      <a:r>
                        <a:rPr lang="en-US" b="1" dirty="0" smtClean="0"/>
                        <a:t>I understand how to practice being</a:t>
                      </a:r>
                      <a:r>
                        <a:rPr lang="en-US" b="1" baseline="0" dirty="0" smtClean="0"/>
                        <a:t> fit and understand why being fit is important!</a:t>
                      </a:r>
                      <a:endParaRPr lang="en-US" b="1" dirty="0"/>
                    </a:p>
                  </a:txBody>
                  <a:tcPr/>
                </a:tc>
                <a:tc>
                  <a:txBody>
                    <a:bodyPr/>
                    <a:lstStyle/>
                    <a:p>
                      <a:pPr algn="ctr"/>
                      <a:r>
                        <a:rPr lang="en-US" b="1" dirty="0" smtClean="0"/>
                        <a:t>I understand how to practice safety</a:t>
                      </a:r>
                      <a:r>
                        <a:rPr lang="en-US" b="1" baseline="0" dirty="0" smtClean="0"/>
                        <a:t> and being fit all while having fun! </a:t>
                      </a:r>
                      <a:endParaRPr lang="en-US" b="1" dirty="0"/>
                    </a:p>
                  </a:txBody>
                  <a:tcPr/>
                </a:tc>
                <a:extLst>
                  <a:ext uri="{0D108BD9-81ED-4DB2-BD59-A6C34878D82A}">
                    <a16:rowId xmlns:a16="http://schemas.microsoft.com/office/drawing/2014/main" val="1585061056"/>
                  </a:ext>
                </a:extLst>
              </a:tr>
              <a:tr h="370840">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705966527"/>
                  </a:ext>
                </a:extLst>
              </a:tr>
            </a:tbl>
          </a:graphicData>
        </a:graphic>
      </p:graphicFrame>
      <p:pic>
        <p:nvPicPr>
          <p:cNvPr id="10" name="Picture 9" descr="Herchel's Blog Spot: June 20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635" y="4086223"/>
            <a:ext cx="1364674" cy="1364674"/>
          </a:xfrm>
          <a:prstGeom prst="rect">
            <a:avLst/>
          </a:prstGeom>
        </p:spPr>
      </p:pic>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827" y="4055190"/>
            <a:ext cx="1505944" cy="1294461"/>
          </a:xfrm>
          <a:prstGeom prst="rect">
            <a:avLst/>
          </a:prstGeom>
        </p:spPr>
      </p:pic>
      <p:pic>
        <p:nvPicPr>
          <p:cNvPr id="12" name="Picture 11" descr="File:054-worried-face.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063" y="3948545"/>
            <a:ext cx="1600726" cy="1600726"/>
          </a:xfrm>
          <a:prstGeom prst="rect">
            <a:avLst/>
          </a:prstGeom>
        </p:spPr>
      </p:pic>
      <p:pic>
        <p:nvPicPr>
          <p:cNvPr id="13" name="Picture 12" descr="message in a bottle, missed connections | The Honking Goos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201" y="3969795"/>
            <a:ext cx="1389824" cy="1573479"/>
          </a:xfrm>
          <a:prstGeom prst="rect">
            <a:avLst/>
          </a:prstGeom>
        </p:spPr>
      </p:pic>
      <p:sp>
        <p:nvSpPr>
          <p:cNvPr id="14" name="Title 1"/>
          <p:cNvSpPr txBox="1">
            <a:spLocks/>
          </p:cNvSpPr>
          <p:nvPr/>
        </p:nvSpPr>
        <p:spPr>
          <a:xfrm>
            <a:off x="-13854" y="1566053"/>
            <a:ext cx="12192000" cy="757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What Do You Know About Being Fit?</a:t>
            </a:r>
            <a:endParaRPr lang="en-CA" b="1"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058319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73326"/>
            <a:ext cx="12192000" cy="757118"/>
          </a:xfrm>
        </p:spPr>
        <p:txBody>
          <a:bodyPr>
            <a:normAutofit fontScale="90000"/>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rgbClr val="0070C0"/>
                </a:solidFill>
                <a:latin typeface="Century Gothic" charset="0"/>
                <a:ea typeface="Century Gothic" charset="0"/>
                <a:cs typeface="Century Gothic" charset="0"/>
              </a:rPr>
              <a:t>Bye See You Next Week At Our Regularly Scheduled Time!</a:t>
            </a:r>
            <a:endParaRPr lang="en-CA" b="1" dirty="0">
              <a:solidFill>
                <a:srgbClr val="0070C0"/>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832731"/>
            <a:ext cx="10678297" cy="4900585"/>
          </a:xfrm>
        </p:spPr>
        <p:txBody>
          <a:bodyPr>
            <a:normAutofit fontScale="92500" lnSpcReduction="10000"/>
          </a:bodyPr>
          <a:lstStyle/>
          <a:p>
            <a:pPr marL="0" indent="0" algn="ctr">
              <a:spcAft>
                <a:spcPts val="1200"/>
              </a:spcAft>
              <a:buNone/>
            </a:pPr>
            <a:r>
              <a:rPr lang="en-CA" sz="2700" b="1" dirty="0" smtClean="0">
                <a:solidFill>
                  <a:schemeClr val="tx1">
                    <a:lumMod val="75000"/>
                    <a:lumOff val="25000"/>
                  </a:schemeClr>
                </a:solidFill>
                <a:latin typeface="Century Gothic" charset="0"/>
                <a:ea typeface="Century Gothic" charset="0"/>
                <a:cs typeface="Century Gothic" charset="0"/>
              </a:rPr>
              <a:t>Next week we will be discussing Locomotor Movement!! </a:t>
            </a:r>
          </a:p>
          <a:p>
            <a:pPr marL="0" indent="0" algn="ctr">
              <a:spcAft>
                <a:spcPts val="1200"/>
              </a:spcAft>
              <a:buNone/>
            </a:pPr>
            <a:r>
              <a:rPr lang="en-CA" sz="2700" b="1" dirty="0" smtClean="0">
                <a:solidFill>
                  <a:schemeClr val="tx1">
                    <a:lumMod val="75000"/>
                    <a:lumOff val="25000"/>
                  </a:schemeClr>
                </a:solidFill>
                <a:latin typeface="Century Gothic" charset="0"/>
                <a:ea typeface="Century Gothic" charset="0"/>
                <a:cs typeface="Century Gothic" charset="0"/>
              </a:rPr>
              <a:t>Be Prepared To Get Fit With Us!!!</a:t>
            </a:r>
          </a:p>
          <a:p>
            <a:pPr marL="0" indent="0">
              <a:spcAft>
                <a:spcPts val="1200"/>
              </a:spcAft>
              <a:buNone/>
            </a:pPr>
            <a:r>
              <a:rPr lang="en-CA" sz="2700" dirty="0" smtClean="0">
                <a:solidFill>
                  <a:srgbClr val="00B050"/>
                </a:solidFill>
                <a:latin typeface="Century Gothic" charset="0"/>
                <a:ea typeface="Century Gothic" charset="0"/>
                <a:cs typeface="Century Gothic" charset="0"/>
              </a:rPr>
              <a:t>K-   </a:t>
            </a:r>
            <a:r>
              <a:rPr lang="en-US" dirty="0" smtClean="0">
                <a:solidFill>
                  <a:srgbClr val="00B050"/>
                </a:solidFill>
              </a:rPr>
              <a:t>9:30-10:00 </a:t>
            </a:r>
            <a:r>
              <a:rPr lang="en-US" dirty="0">
                <a:solidFill>
                  <a:srgbClr val="00B050"/>
                </a:solidFill>
              </a:rPr>
              <a:t>PE</a:t>
            </a: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1</a:t>
            </a:r>
            <a:r>
              <a:rPr lang="en-CA" sz="2700" baseline="30000" dirty="0" smtClean="0">
                <a:solidFill>
                  <a:schemeClr val="tx1">
                    <a:lumMod val="75000"/>
                    <a:lumOff val="25000"/>
                  </a:schemeClr>
                </a:solidFill>
                <a:latin typeface="Century Gothic" charset="0"/>
                <a:ea typeface="Century Gothic" charset="0"/>
                <a:cs typeface="Century Gothic" charset="0"/>
              </a:rPr>
              <a:t>st</a:t>
            </a:r>
            <a:r>
              <a:rPr lang="en-CA" sz="2700" dirty="0" smtClean="0">
                <a:solidFill>
                  <a:schemeClr val="tx1">
                    <a:lumMod val="75000"/>
                    <a:lumOff val="25000"/>
                  </a:schemeClr>
                </a:solidFill>
                <a:latin typeface="Century Gothic" charset="0"/>
                <a:ea typeface="Century Gothic" charset="0"/>
                <a:cs typeface="Century Gothic" charset="0"/>
              </a:rPr>
              <a:t>-  </a:t>
            </a:r>
            <a:r>
              <a:rPr lang="en-US" dirty="0"/>
              <a:t>11:15-11:45 PE</a:t>
            </a:r>
            <a:endParaRPr lang="en-CA" sz="2700" dirty="0" smtClean="0">
              <a:solidFill>
                <a:schemeClr val="tx1">
                  <a:lumMod val="75000"/>
                  <a:lumOff val="25000"/>
                </a:schemeClr>
              </a:solidFill>
              <a:latin typeface="Century Gothic" charset="0"/>
              <a:ea typeface="Century Gothic" charset="0"/>
              <a:cs typeface="Century Gothic" charset="0"/>
            </a:endParaRPr>
          </a:p>
          <a:p>
            <a:pPr marL="0" indent="0">
              <a:spcAft>
                <a:spcPts val="1200"/>
              </a:spcAft>
              <a:buNone/>
            </a:pPr>
            <a:r>
              <a:rPr lang="en-CA" sz="2700" dirty="0" smtClean="0">
                <a:solidFill>
                  <a:srgbClr val="00B0F0"/>
                </a:solidFill>
                <a:latin typeface="Century Gothic" charset="0"/>
                <a:ea typeface="Century Gothic" charset="0"/>
                <a:cs typeface="Century Gothic" charset="0"/>
              </a:rPr>
              <a:t>2</a:t>
            </a:r>
            <a:r>
              <a:rPr lang="en-CA" sz="2700" baseline="30000" dirty="0" smtClean="0">
                <a:solidFill>
                  <a:srgbClr val="00B0F0"/>
                </a:solidFill>
                <a:latin typeface="Century Gothic" charset="0"/>
                <a:ea typeface="Century Gothic" charset="0"/>
                <a:cs typeface="Century Gothic" charset="0"/>
              </a:rPr>
              <a:t>nd</a:t>
            </a:r>
            <a:r>
              <a:rPr lang="en-CA" sz="2700" dirty="0" smtClean="0">
                <a:solidFill>
                  <a:srgbClr val="00B0F0"/>
                </a:solidFill>
                <a:latin typeface="Century Gothic" charset="0"/>
                <a:ea typeface="Century Gothic" charset="0"/>
                <a:cs typeface="Century Gothic" charset="0"/>
              </a:rPr>
              <a:t>- </a:t>
            </a:r>
            <a:r>
              <a:rPr lang="en-US" dirty="0" smtClean="0">
                <a:solidFill>
                  <a:srgbClr val="00B0F0"/>
                </a:solidFill>
              </a:rPr>
              <a:t>10:15-10:45 </a:t>
            </a:r>
            <a:r>
              <a:rPr lang="en-US" dirty="0">
                <a:solidFill>
                  <a:srgbClr val="00B0F0"/>
                </a:solidFill>
              </a:rPr>
              <a:t>PE</a:t>
            </a: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3</a:t>
            </a:r>
            <a:r>
              <a:rPr lang="en-CA" sz="2700" baseline="30000" dirty="0" smtClean="0">
                <a:solidFill>
                  <a:schemeClr val="tx1">
                    <a:lumMod val="75000"/>
                    <a:lumOff val="25000"/>
                  </a:schemeClr>
                </a:solidFill>
                <a:latin typeface="Century Gothic" charset="0"/>
                <a:ea typeface="Century Gothic" charset="0"/>
                <a:cs typeface="Century Gothic" charset="0"/>
              </a:rPr>
              <a:t>rd</a:t>
            </a:r>
            <a:r>
              <a:rPr lang="en-CA" sz="2700" dirty="0" smtClean="0">
                <a:solidFill>
                  <a:schemeClr val="tx1">
                    <a:lumMod val="75000"/>
                    <a:lumOff val="25000"/>
                  </a:schemeClr>
                </a:solidFill>
                <a:latin typeface="Century Gothic" charset="0"/>
                <a:ea typeface="Century Gothic" charset="0"/>
                <a:cs typeface="Century Gothic" charset="0"/>
              </a:rPr>
              <a:t>-  1</a:t>
            </a:r>
            <a:r>
              <a:rPr lang="en-US" dirty="0" smtClean="0"/>
              <a:t>:00-1:30 </a:t>
            </a:r>
            <a:r>
              <a:rPr lang="en-US" dirty="0"/>
              <a:t>PE</a:t>
            </a:r>
            <a:endParaRPr lang="en-CA" sz="2700" dirty="0" smtClean="0">
              <a:solidFill>
                <a:schemeClr val="tx1">
                  <a:lumMod val="75000"/>
                  <a:lumOff val="25000"/>
                </a:schemeClr>
              </a:solidFill>
              <a:latin typeface="Century Gothic" charset="0"/>
              <a:ea typeface="Century Gothic" charset="0"/>
              <a:cs typeface="Century Gothic" charset="0"/>
            </a:endParaRPr>
          </a:p>
          <a:p>
            <a:pPr marL="0" indent="0">
              <a:spcAft>
                <a:spcPts val="1200"/>
              </a:spcAft>
              <a:buNone/>
            </a:pPr>
            <a:r>
              <a:rPr lang="en-CA" sz="2700" dirty="0" smtClean="0">
                <a:solidFill>
                  <a:srgbClr val="FF0000"/>
                </a:solidFill>
                <a:latin typeface="Century Gothic" charset="0"/>
                <a:ea typeface="Century Gothic" charset="0"/>
                <a:cs typeface="Century Gothic" charset="0"/>
              </a:rPr>
              <a:t>4</a:t>
            </a:r>
            <a:r>
              <a:rPr lang="en-CA" sz="2700" baseline="30000" dirty="0" smtClean="0">
                <a:solidFill>
                  <a:srgbClr val="FF0000"/>
                </a:solidFill>
                <a:latin typeface="Century Gothic" charset="0"/>
                <a:ea typeface="Century Gothic" charset="0"/>
                <a:cs typeface="Century Gothic" charset="0"/>
              </a:rPr>
              <a:t>th</a:t>
            </a:r>
            <a:r>
              <a:rPr lang="en-CA" sz="2700" dirty="0" smtClean="0">
                <a:solidFill>
                  <a:srgbClr val="FF0000"/>
                </a:solidFill>
                <a:latin typeface="Century Gothic" charset="0"/>
                <a:ea typeface="Century Gothic" charset="0"/>
                <a:cs typeface="Century Gothic" charset="0"/>
              </a:rPr>
              <a:t>-  </a:t>
            </a:r>
            <a:r>
              <a:rPr lang="en-US" dirty="0">
                <a:solidFill>
                  <a:srgbClr val="FF0000"/>
                </a:solidFill>
              </a:rPr>
              <a:t>1:45-2:15 PE</a:t>
            </a:r>
            <a:endParaRPr lang="en-CA" sz="2700" dirty="0" smtClean="0">
              <a:solidFill>
                <a:srgbClr val="FF0000"/>
              </a:solidFill>
              <a:latin typeface="Century Gothic" charset="0"/>
              <a:ea typeface="Century Gothic" charset="0"/>
              <a:cs typeface="Century Gothic" charset="0"/>
            </a:endParaRP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5</a:t>
            </a:r>
            <a:r>
              <a:rPr lang="en-CA" sz="2700" baseline="30000" dirty="0" smtClean="0">
                <a:solidFill>
                  <a:schemeClr val="tx1">
                    <a:lumMod val="75000"/>
                    <a:lumOff val="25000"/>
                  </a:schemeClr>
                </a:solidFill>
                <a:latin typeface="Century Gothic" charset="0"/>
                <a:ea typeface="Century Gothic" charset="0"/>
                <a:cs typeface="Century Gothic" charset="0"/>
              </a:rPr>
              <a:t>th</a:t>
            </a:r>
            <a:r>
              <a:rPr lang="en-CA" sz="2700" dirty="0" smtClean="0">
                <a:solidFill>
                  <a:schemeClr val="tx1">
                    <a:lumMod val="75000"/>
                    <a:lumOff val="25000"/>
                  </a:schemeClr>
                </a:solidFill>
                <a:latin typeface="Century Gothic" charset="0"/>
                <a:ea typeface="Century Gothic" charset="0"/>
                <a:cs typeface="Century Gothic" charset="0"/>
              </a:rPr>
              <a:t>-  </a:t>
            </a:r>
            <a:r>
              <a:rPr lang="en-US" dirty="0"/>
              <a:t>2:30-3:00 PE</a:t>
            </a:r>
            <a:endParaRPr lang="en-CA" sz="2700" dirty="0" smtClean="0">
              <a:solidFill>
                <a:schemeClr val="tx1">
                  <a:lumMod val="75000"/>
                  <a:lumOff val="25000"/>
                </a:schemeClr>
              </a:solidFill>
              <a:latin typeface="Century Gothic" charset="0"/>
              <a:ea typeface="Century Gothic" charset="0"/>
              <a:cs typeface="Century Gothic" charset="0"/>
            </a:endParaRPr>
          </a:p>
          <a:p>
            <a:pPr>
              <a:spcBef>
                <a:spcPts val="600"/>
              </a:spcBef>
              <a:spcAft>
                <a:spcPts val="600"/>
              </a:spcAft>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416" y="3690937"/>
            <a:ext cx="4864608" cy="2779097"/>
          </a:xfrm>
          <a:prstGeom prst="rect">
            <a:avLst/>
          </a:prstGeom>
        </p:spPr>
      </p:pic>
      <p:sp>
        <p:nvSpPr>
          <p:cNvPr id="9" name="Rectangle 8"/>
          <p:cNvSpPr/>
          <p:nvPr/>
        </p:nvSpPr>
        <p:spPr>
          <a:xfrm>
            <a:off x="5766816" y="2842439"/>
            <a:ext cx="6144768" cy="646331"/>
          </a:xfrm>
          <a:prstGeom prst="rect">
            <a:avLst/>
          </a:prstGeom>
          <a:noFill/>
        </p:spPr>
        <p:txBody>
          <a:bodyPr wrap="square" lIns="91440" tIns="45720" rIns="91440" bIns="45720">
            <a:spAutoFit/>
          </a:bodyPr>
          <a:lstStyle/>
          <a:p>
            <a:pPr algn="ctr"/>
            <a:r>
              <a:rPr lang="en-US" dirty="0" smtClean="0">
                <a:ln w="0"/>
                <a:solidFill>
                  <a:srgbClr val="FF0000"/>
                </a:solidFill>
                <a:effectLst>
                  <a:outerShdw blurRad="38100" dist="19050" dir="2700000" algn="tl" rotWithShape="0">
                    <a:schemeClr val="dk1">
                      <a:alpha val="40000"/>
                    </a:schemeClr>
                  </a:outerShdw>
                </a:effectLst>
              </a:rPr>
              <a:t>Don’t Forget To Join….. By clicking on the remind link for your class on the class announcement page!</a:t>
            </a:r>
            <a:endParaRPr lang="en-US"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72782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 Today we will Learn: </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624906"/>
            <a:ext cx="11353800" cy="5233093"/>
          </a:xfrm>
        </p:spPr>
        <p:txBody>
          <a:bodyPr>
            <a:normAutofit/>
          </a:bodyPr>
          <a:lstStyle/>
          <a:p>
            <a:pPr marL="0" indent="0">
              <a:spcAft>
                <a:spcPts val="1200"/>
              </a:spcAft>
              <a:buNone/>
            </a:pPr>
            <a:r>
              <a:rPr lang="en-CA" sz="2700" dirty="0">
                <a:solidFill>
                  <a:schemeClr val="tx1">
                    <a:lumMod val="75000"/>
                    <a:lumOff val="25000"/>
                  </a:schemeClr>
                </a:solidFill>
                <a:latin typeface="Century Gothic" charset="0"/>
                <a:ea typeface="Century Gothic" charset="0"/>
                <a:cs typeface="Century Gothic" charset="0"/>
              </a:rPr>
              <a:t>I can </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Discover how to use my dominant hand and foot</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Tell when my body is participating in physical activity by how my body looks and feels</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Tell when my body is at rest because my heart is not beating as fast</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State the physical signs my body gives when I am participating in physical activity</a:t>
            </a:r>
          </a:p>
          <a:p>
            <a:pPr>
              <a:spcBef>
                <a:spcPts val="600"/>
              </a:spcBef>
              <a:spcAft>
                <a:spcPts val="600"/>
              </a:spcAft>
            </a:pPr>
            <a:r>
              <a:rPr lang="en-CA" sz="2700" dirty="0" smtClean="0">
                <a:solidFill>
                  <a:schemeClr val="tx1">
                    <a:lumMod val="75000"/>
                    <a:lumOff val="25000"/>
                  </a:schemeClr>
                </a:solidFill>
                <a:latin typeface="Century Gothic" charset="0"/>
                <a:ea typeface="Century Gothic" charset="0"/>
                <a:cs typeface="Century Gothic" charset="0"/>
              </a:rPr>
              <a:t>List my physical activity goals</a:t>
            </a: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101761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Rate My Self Lesson Check In</a:t>
            </a:r>
            <a:endParaRPr lang="en-CA"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graphicFrame>
        <p:nvGraphicFramePr>
          <p:cNvPr id="3" name="Content Placeholder 2"/>
          <p:cNvGraphicFramePr>
            <a:graphicFrameLocks noGrp="1"/>
          </p:cNvGraphicFramePr>
          <p:nvPr>
            <p:ph idx="1"/>
            <p:extLst/>
          </p:nvPr>
        </p:nvGraphicFramePr>
        <p:xfrm>
          <a:off x="838200" y="2338243"/>
          <a:ext cx="10515600" cy="329692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19871817"/>
                    </a:ext>
                  </a:extLst>
                </a:gridCol>
                <a:gridCol w="2628900">
                  <a:extLst>
                    <a:ext uri="{9D8B030D-6E8A-4147-A177-3AD203B41FA5}">
                      <a16:colId xmlns:a16="http://schemas.microsoft.com/office/drawing/2014/main" val="137156775"/>
                    </a:ext>
                  </a:extLst>
                </a:gridCol>
                <a:gridCol w="2628900">
                  <a:extLst>
                    <a:ext uri="{9D8B030D-6E8A-4147-A177-3AD203B41FA5}">
                      <a16:colId xmlns:a16="http://schemas.microsoft.com/office/drawing/2014/main" val="3025719431"/>
                    </a:ext>
                  </a:extLst>
                </a:gridCol>
                <a:gridCol w="2628900">
                  <a:extLst>
                    <a:ext uri="{9D8B030D-6E8A-4147-A177-3AD203B41FA5}">
                      <a16:colId xmlns:a16="http://schemas.microsoft.com/office/drawing/2014/main" val="3027198502"/>
                    </a:ext>
                  </a:extLst>
                </a:gridCol>
              </a:tblGrid>
              <a:tr h="370840">
                <a:tc>
                  <a:txBody>
                    <a:bodyPr/>
                    <a:lstStyle/>
                    <a:p>
                      <a:pPr algn="ctr"/>
                      <a:r>
                        <a:rPr lang="en-US" b="1" dirty="0" smtClean="0"/>
                        <a:t> I</a:t>
                      </a:r>
                      <a:r>
                        <a:rPr lang="en-US" b="1" baseline="0" dirty="0" smtClean="0"/>
                        <a:t> AM A 1</a:t>
                      </a:r>
                      <a:endParaRPr lang="en-US" b="1" dirty="0"/>
                    </a:p>
                  </a:txBody>
                  <a:tcPr/>
                </a:tc>
                <a:tc>
                  <a:txBody>
                    <a:bodyPr/>
                    <a:lstStyle/>
                    <a:p>
                      <a:pPr algn="ctr"/>
                      <a:r>
                        <a:rPr lang="en-US" b="1" dirty="0" smtClean="0"/>
                        <a:t>I AM</a:t>
                      </a:r>
                      <a:r>
                        <a:rPr lang="en-US" b="1" baseline="0" dirty="0" smtClean="0"/>
                        <a:t> A 2</a:t>
                      </a:r>
                      <a:endParaRPr lang="en-US" b="1" dirty="0"/>
                    </a:p>
                  </a:txBody>
                  <a:tcPr/>
                </a:tc>
                <a:tc>
                  <a:txBody>
                    <a:bodyPr/>
                    <a:lstStyle/>
                    <a:p>
                      <a:pPr algn="ctr"/>
                      <a:r>
                        <a:rPr lang="en-US" b="1" dirty="0" smtClean="0"/>
                        <a:t>I AM A 3</a:t>
                      </a:r>
                      <a:endParaRPr lang="en-US" b="1" dirty="0"/>
                    </a:p>
                  </a:txBody>
                  <a:tcPr/>
                </a:tc>
                <a:tc>
                  <a:txBody>
                    <a:bodyPr/>
                    <a:lstStyle/>
                    <a:p>
                      <a:pPr algn="ctr"/>
                      <a:r>
                        <a:rPr lang="en-US" b="1" dirty="0" smtClean="0"/>
                        <a:t>I AM A 4</a:t>
                      </a:r>
                      <a:endParaRPr lang="en-US" b="1" dirty="0"/>
                    </a:p>
                  </a:txBody>
                  <a:tcPr/>
                </a:tc>
                <a:extLst>
                  <a:ext uri="{0D108BD9-81ED-4DB2-BD59-A6C34878D82A}">
                    <a16:rowId xmlns:a16="http://schemas.microsoft.com/office/drawing/2014/main" val="2638628824"/>
                  </a:ext>
                </a:extLst>
              </a:tr>
              <a:tr h="370840">
                <a:tc>
                  <a:txBody>
                    <a:bodyPr/>
                    <a:lstStyle/>
                    <a:p>
                      <a:pPr algn="ctr"/>
                      <a:r>
                        <a:rPr lang="en-US" b="1" dirty="0" smtClean="0"/>
                        <a:t>I don’t</a:t>
                      </a:r>
                      <a:r>
                        <a:rPr lang="en-US" b="1" baseline="0" dirty="0" smtClean="0"/>
                        <a:t> understand much about being fit!</a:t>
                      </a:r>
                      <a:endParaRPr lang="en-US" b="1" dirty="0"/>
                    </a:p>
                  </a:txBody>
                  <a:tcPr/>
                </a:tc>
                <a:tc>
                  <a:txBody>
                    <a:bodyPr/>
                    <a:lstStyle/>
                    <a:p>
                      <a:pPr algn="ctr"/>
                      <a:r>
                        <a:rPr lang="en-US" b="1" dirty="0" smtClean="0"/>
                        <a:t>I understand</a:t>
                      </a:r>
                      <a:r>
                        <a:rPr lang="en-US" b="1" baseline="0" dirty="0" smtClean="0"/>
                        <a:t> the concept of being fit a little bit, but I need more help!</a:t>
                      </a:r>
                      <a:endParaRPr lang="en-US" b="1" dirty="0"/>
                    </a:p>
                  </a:txBody>
                  <a:tcPr/>
                </a:tc>
                <a:tc>
                  <a:txBody>
                    <a:bodyPr/>
                    <a:lstStyle/>
                    <a:p>
                      <a:pPr algn="ctr"/>
                      <a:r>
                        <a:rPr lang="en-US" b="1" dirty="0" smtClean="0"/>
                        <a:t>I understand how to practice being</a:t>
                      </a:r>
                      <a:r>
                        <a:rPr lang="en-US" b="1" baseline="0" dirty="0" smtClean="0"/>
                        <a:t> fit and understand why being fit is important!</a:t>
                      </a:r>
                      <a:endParaRPr lang="en-US" b="1" dirty="0"/>
                    </a:p>
                  </a:txBody>
                  <a:tcPr/>
                </a:tc>
                <a:tc>
                  <a:txBody>
                    <a:bodyPr/>
                    <a:lstStyle/>
                    <a:p>
                      <a:pPr algn="ctr"/>
                      <a:r>
                        <a:rPr lang="en-US" b="1" dirty="0" smtClean="0"/>
                        <a:t>I understand how to practice safety</a:t>
                      </a:r>
                      <a:r>
                        <a:rPr lang="en-US" b="1" baseline="0" dirty="0" smtClean="0"/>
                        <a:t> and being fit all while having fun! </a:t>
                      </a:r>
                      <a:endParaRPr lang="en-US" b="1" dirty="0"/>
                    </a:p>
                  </a:txBody>
                  <a:tcPr/>
                </a:tc>
                <a:extLst>
                  <a:ext uri="{0D108BD9-81ED-4DB2-BD59-A6C34878D82A}">
                    <a16:rowId xmlns:a16="http://schemas.microsoft.com/office/drawing/2014/main" val="1585061056"/>
                  </a:ext>
                </a:extLst>
              </a:tr>
              <a:tr h="370840">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705966527"/>
                  </a:ext>
                </a:extLst>
              </a:tr>
            </a:tbl>
          </a:graphicData>
        </a:graphic>
      </p:graphicFrame>
      <p:pic>
        <p:nvPicPr>
          <p:cNvPr id="10" name="Picture 9" descr="Herchel's Blog Spot: June 20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635" y="4086223"/>
            <a:ext cx="1364674" cy="1364674"/>
          </a:xfrm>
          <a:prstGeom prst="rect">
            <a:avLst/>
          </a:prstGeom>
        </p:spPr>
      </p:pic>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827" y="4055190"/>
            <a:ext cx="1505944" cy="1294461"/>
          </a:xfrm>
          <a:prstGeom prst="rect">
            <a:avLst/>
          </a:prstGeom>
        </p:spPr>
      </p:pic>
      <p:pic>
        <p:nvPicPr>
          <p:cNvPr id="12" name="Picture 11" descr="File:054-worried-face.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063" y="3948545"/>
            <a:ext cx="1600726" cy="1600726"/>
          </a:xfrm>
          <a:prstGeom prst="rect">
            <a:avLst/>
          </a:prstGeom>
        </p:spPr>
      </p:pic>
      <p:pic>
        <p:nvPicPr>
          <p:cNvPr id="13" name="Picture 12" descr="message in a bottle, missed connections | The Honking Goos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201" y="3969795"/>
            <a:ext cx="1389824" cy="1573479"/>
          </a:xfrm>
          <a:prstGeom prst="rect">
            <a:avLst/>
          </a:prstGeom>
        </p:spPr>
      </p:pic>
      <p:sp>
        <p:nvSpPr>
          <p:cNvPr id="14" name="Title 1"/>
          <p:cNvSpPr txBox="1">
            <a:spLocks/>
          </p:cNvSpPr>
          <p:nvPr/>
        </p:nvSpPr>
        <p:spPr>
          <a:xfrm>
            <a:off x="-13854" y="1566053"/>
            <a:ext cx="12192000" cy="757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What Do You Know About Being Fit?</a:t>
            </a:r>
            <a:endParaRPr lang="en-CA" b="1"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053108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1</a:t>
            </a:r>
            <a:r>
              <a:rPr lang="en-CA" baseline="30000" dirty="0" smtClean="0">
                <a:solidFill>
                  <a:schemeClr val="tx1">
                    <a:lumMod val="75000"/>
                    <a:lumOff val="25000"/>
                  </a:schemeClr>
                </a:solidFill>
                <a:latin typeface="Century Gothic" charset="0"/>
                <a:ea typeface="Century Gothic" charset="0"/>
                <a:cs typeface="Century Gothic" charset="0"/>
              </a:rPr>
              <a:t>st</a:t>
            </a:r>
            <a:r>
              <a:rPr lang="en-CA" dirty="0" smtClean="0">
                <a:solidFill>
                  <a:schemeClr val="tx1">
                    <a:lumMod val="75000"/>
                    <a:lumOff val="25000"/>
                  </a:schemeClr>
                </a:solidFill>
                <a:latin typeface="Century Gothic" charset="0"/>
                <a:ea typeface="Century Gothic" charset="0"/>
                <a:cs typeface="Century Gothic" charset="0"/>
              </a:rPr>
              <a:t> Grade </a:t>
            </a:r>
            <a:r>
              <a:rPr lang="en-CA" dirty="0">
                <a:solidFill>
                  <a:schemeClr val="tx1">
                    <a:lumMod val="75000"/>
                    <a:lumOff val="25000"/>
                  </a:schemeClr>
                </a:solidFill>
                <a:latin typeface="Century Gothic" charset="0"/>
                <a:ea typeface="Century Gothic" charset="0"/>
                <a:cs typeface="Century Gothic" charset="0"/>
              </a:rPr>
              <a:t>Standards</a:t>
            </a:r>
          </a:p>
        </p:txBody>
      </p:sp>
      <p:sp>
        <p:nvSpPr>
          <p:cNvPr id="5" name="Content Placeholder 2"/>
          <p:cNvSpPr>
            <a:spLocks noGrp="1"/>
          </p:cNvSpPr>
          <p:nvPr>
            <p:ph idx="1"/>
          </p:nvPr>
        </p:nvSpPr>
        <p:spPr>
          <a:xfrm>
            <a:off x="352540" y="1626801"/>
            <a:ext cx="11353800" cy="2262448"/>
          </a:xfrm>
        </p:spPr>
        <p:txBody>
          <a:bodyPr>
            <a:normAutofit/>
          </a:bodyPr>
          <a:lstStyle/>
          <a:p>
            <a:r>
              <a:rPr lang="en-CA" sz="1800" b="1" dirty="0">
                <a:latin typeface="Century Gothic" panose="020B0502020202020204" pitchFamily="34" charset="0"/>
              </a:rPr>
              <a:t>PE.1.C.2.7</a:t>
            </a:r>
            <a:r>
              <a:rPr lang="en-CA" sz="1800" dirty="0">
                <a:latin typeface="Century Gothic" panose="020B0502020202020204" pitchFamily="34" charset="0"/>
              </a:rPr>
              <a:t> - Identify dominant hand/foot for use with throwing/dribbling/striking/kicking skills.</a:t>
            </a:r>
          </a:p>
          <a:p>
            <a:r>
              <a:rPr lang="en-CA" sz="1800" b="1" dirty="0">
                <a:latin typeface="Century Gothic" panose="020B0502020202020204" pitchFamily="34" charset="0"/>
              </a:rPr>
              <a:t>PE.1.L.4.4</a:t>
            </a:r>
            <a:r>
              <a:rPr lang="en-CA" sz="1800" dirty="0">
                <a:latin typeface="Century Gothic" panose="020B0502020202020204" pitchFamily="34" charset="0"/>
              </a:rPr>
              <a:t> - Identify the difference in the activity of the heart during rest and while physically active.</a:t>
            </a:r>
          </a:p>
          <a:p>
            <a:r>
              <a:rPr lang="en-CA" sz="1800" b="1" dirty="0">
                <a:latin typeface="Century Gothic" panose="020B0502020202020204" pitchFamily="34" charset="0"/>
              </a:rPr>
              <a:t>PE.1.L.4.5</a:t>
            </a:r>
            <a:r>
              <a:rPr lang="en-CA" sz="1800" dirty="0">
                <a:latin typeface="Century Gothic" panose="020B0502020202020204" pitchFamily="34" charset="0"/>
              </a:rPr>
              <a:t> - Discuss the physiological signs of physical activity.</a:t>
            </a:r>
          </a:p>
          <a:p>
            <a:r>
              <a:rPr lang="en-US" sz="1800" b="1" dirty="0">
                <a:latin typeface="Century Gothic" panose="020B0502020202020204" pitchFamily="34" charset="0"/>
              </a:rPr>
              <a:t>PE.1.L.3.5</a:t>
            </a:r>
            <a:r>
              <a:rPr lang="en-US" sz="1800" dirty="0">
                <a:latin typeface="Century Gothic" panose="020B0502020202020204" pitchFamily="34" charset="0"/>
              </a:rPr>
              <a:t> - Set physical activity goals.</a:t>
            </a:r>
          </a:p>
          <a:p>
            <a:pPr marL="0" indent="0">
              <a:spcAft>
                <a:spcPts val="1200"/>
              </a:spcAft>
              <a:buNone/>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3770389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780207"/>
            <a:ext cx="12192000" cy="1080000"/>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latin typeface="Century Gothic" panose="020B0502020202020204" pitchFamily="34" charset="0"/>
            </a:endParaRPr>
          </a:p>
        </p:txBody>
      </p:sp>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02</a:t>
            </a:r>
          </a:p>
        </p:txBody>
      </p:sp>
      <p:sp>
        <p:nvSpPr>
          <p:cNvPr id="4" name="Text Placeholder 3"/>
          <p:cNvSpPr>
            <a:spLocks noGrp="1"/>
          </p:cNvSpPr>
          <p:nvPr>
            <p:ph type="body" sz="quarter" idx="15"/>
          </p:nvPr>
        </p:nvSpPr>
        <p:spPr>
          <a:xfrm>
            <a:off x="3143854" y="626977"/>
            <a:ext cx="5959628" cy="914400"/>
          </a:xfrm>
        </p:spPr>
        <p:txBody>
          <a:bodyPr/>
          <a:lstStyle/>
          <a:p>
            <a:r>
              <a:rPr lang="en-CA" dirty="0"/>
              <a:t>Left or right?</a:t>
            </a:r>
          </a:p>
        </p:txBody>
      </p:sp>
      <p:sp>
        <p:nvSpPr>
          <p:cNvPr id="5" name="Rectangle 4"/>
          <p:cNvSpPr/>
          <p:nvPr/>
        </p:nvSpPr>
        <p:spPr>
          <a:xfrm>
            <a:off x="0" y="3661692"/>
            <a:ext cx="12192000" cy="1080000"/>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atin typeface="Century Gothic" panose="020B0502020202020204" pitchFamily="34" charset="0"/>
            </a:endParaRPr>
          </a:p>
        </p:txBody>
      </p:sp>
      <p:sp>
        <p:nvSpPr>
          <p:cNvPr id="6" name="Rectangle 5"/>
          <p:cNvSpPr/>
          <p:nvPr/>
        </p:nvSpPr>
        <p:spPr>
          <a:xfrm>
            <a:off x="-12909" y="4718605"/>
            <a:ext cx="12192000" cy="1080000"/>
          </a:xfrm>
          <a:prstGeom prst="rect">
            <a:avLst/>
          </a:prstGeom>
          <a:solidFill>
            <a:srgbClr val="F7F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8" name="Rectangle 7"/>
          <p:cNvSpPr/>
          <p:nvPr/>
        </p:nvSpPr>
        <p:spPr>
          <a:xfrm>
            <a:off x="-150561" y="3913150"/>
            <a:ext cx="2792135" cy="553998"/>
          </a:xfrm>
          <a:prstGeom prst="rect">
            <a:avLst/>
          </a:prstGeom>
        </p:spPr>
        <p:txBody>
          <a:bodyPr wrap="square">
            <a:spAutoFit/>
          </a:bodyPr>
          <a:lstStyle/>
          <a:p>
            <a:pPr algn="ctr"/>
            <a:r>
              <a:rPr lang="en-CA" sz="3000" dirty="0">
                <a:solidFill>
                  <a:srgbClr val="353535"/>
                </a:solidFill>
                <a:latin typeface="Century Gothic" panose="020B0502020202020204" pitchFamily="34" charset="0"/>
              </a:rPr>
              <a:t>Left</a:t>
            </a:r>
          </a:p>
        </p:txBody>
      </p:sp>
      <p:sp>
        <p:nvSpPr>
          <p:cNvPr id="9" name="Rectangle 8"/>
          <p:cNvSpPr/>
          <p:nvPr/>
        </p:nvSpPr>
        <p:spPr>
          <a:xfrm>
            <a:off x="-83386" y="4964405"/>
            <a:ext cx="2793475" cy="553998"/>
          </a:xfrm>
          <a:prstGeom prst="rect">
            <a:avLst/>
          </a:prstGeom>
        </p:spPr>
        <p:txBody>
          <a:bodyPr wrap="square">
            <a:spAutoFit/>
          </a:bodyPr>
          <a:lstStyle/>
          <a:p>
            <a:pPr algn="ctr"/>
            <a:r>
              <a:rPr lang="en-CA" sz="3000" dirty="0">
                <a:solidFill>
                  <a:srgbClr val="353535"/>
                </a:solidFill>
                <a:latin typeface="Century Gothic" panose="020B0502020202020204" pitchFamily="34" charset="0"/>
              </a:rPr>
              <a:t>Right</a:t>
            </a:r>
          </a:p>
        </p:txBody>
      </p:sp>
      <p:sp>
        <p:nvSpPr>
          <p:cNvPr id="10" name="TextBox 9"/>
          <p:cNvSpPr txBox="1"/>
          <p:nvPr/>
        </p:nvSpPr>
        <p:spPr>
          <a:xfrm>
            <a:off x="4699818" y="1238235"/>
            <a:ext cx="6969667" cy="2185214"/>
          </a:xfrm>
          <a:prstGeom prst="rect">
            <a:avLst/>
          </a:prstGeom>
          <a:noFill/>
        </p:spPr>
        <p:txBody>
          <a:bodyPr wrap="square" rtlCol="0">
            <a:spAutoFit/>
          </a:bodyPr>
          <a:lstStyle/>
          <a:p>
            <a:r>
              <a:rPr lang="en-CA" sz="3400" dirty="0">
                <a:latin typeface="Century Gothic" panose="020B0502020202020204" pitchFamily="34" charset="0"/>
              </a:rPr>
              <a:t>Which is your dominant </a:t>
            </a:r>
            <a:r>
              <a:rPr lang="en-CA" sz="3400" dirty="0" smtClean="0">
                <a:latin typeface="Century Gothic" panose="020B0502020202020204" pitchFamily="34" charset="0"/>
              </a:rPr>
              <a:t>hand? This is the hand or foot we use most of the time, or often lead with!</a:t>
            </a:r>
            <a:endParaRPr lang="en-CA" sz="3400" dirty="0">
              <a:latin typeface="Century Gothic" panose="020B0502020202020204" pitchFamily="34" charset="0"/>
            </a:endParaRPr>
          </a:p>
        </p:txBody>
      </p:sp>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1090002"/>
            <a:ext cx="3844413" cy="2562943"/>
          </a:xfrm>
          <a:prstGeom prst="rect">
            <a:avLst/>
          </a:prstGeom>
        </p:spPr>
      </p:pic>
      <p:sp>
        <p:nvSpPr>
          <p:cNvPr id="13" name="Rectangle 12"/>
          <p:cNvSpPr/>
          <p:nvPr/>
        </p:nvSpPr>
        <p:spPr>
          <a:xfrm>
            <a:off x="-125981" y="6060409"/>
            <a:ext cx="2792135" cy="553998"/>
          </a:xfrm>
          <a:prstGeom prst="rect">
            <a:avLst/>
          </a:prstGeom>
        </p:spPr>
        <p:txBody>
          <a:bodyPr wrap="square">
            <a:spAutoFit/>
          </a:bodyPr>
          <a:lstStyle/>
          <a:p>
            <a:pPr algn="ctr"/>
            <a:r>
              <a:rPr lang="en-CA" sz="3000" dirty="0">
                <a:solidFill>
                  <a:srgbClr val="353535"/>
                </a:solidFill>
                <a:latin typeface="Century Gothic" panose="020B0502020202020204" pitchFamily="34" charset="0"/>
              </a:rPr>
              <a:t>Both</a:t>
            </a:r>
          </a:p>
        </p:txBody>
      </p:sp>
      <p:cxnSp>
        <p:nvCxnSpPr>
          <p:cNvPr id="14" name="Straight Connector 13"/>
          <p:cNvCxnSpPr/>
          <p:nvPr/>
        </p:nvCxnSpPr>
        <p:spPr>
          <a:xfrm flipV="1">
            <a:off x="2754025" y="3657003"/>
            <a:ext cx="0" cy="3206004"/>
          </a:xfrm>
          <a:prstGeom prst="line">
            <a:avLst/>
          </a:prstGeom>
          <a:ln w="38100">
            <a:solidFill>
              <a:srgbClr val="3636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53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805329"/>
            <a:ext cx="9402279" cy="689175"/>
          </a:xfrm>
        </p:spPr>
        <p:txBody>
          <a:bodyPr/>
          <a:lstStyle/>
          <a:p>
            <a:r>
              <a:rPr lang="en-CA" dirty="0" smtClean="0">
                <a:latin typeface="Century Gothic" charset="0"/>
                <a:ea typeface="Century Gothic" charset="0"/>
                <a:cs typeface="Century Gothic" charset="0"/>
              </a:rPr>
              <a:t>Be Fit, Have Fun</a:t>
            </a:r>
            <a:endParaRPr lang="en-CA" dirty="0">
              <a:latin typeface="Century Gothic" charset="0"/>
              <a:ea typeface="Century Gothic" charset="0"/>
              <a:cs typeface="Century Gothic" charset="0"/>
            </a:endParaRPr>
          </a:p>
        </p:txBody>
      </p:sp>
      <p:sp>
        <p:nvSpPr>
          <p:cNvPr id="8" name="Title 1"/>
          <p:cNvSpPr txBox="1">
            <a:spLocks/>
          </p:cNvSpPr>
          <p:nvPr/>
        </p:nvSpPr>
        <p:spPr>
          <a:xfrm>
            <a:off x="259307" y="2011681"/>
            <a:ext cx="7321363" cy="402423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000" b="1" dirty="0" smtClean="0">
                <a:latin typeface="Century Gothic" charset="0"/>
                <a:ea typeface="Century Gothic" charset="0"/>
                <a:cs typeface="Century Gothic" charset="0"/>
              </a:rPr>
              <a:t>Being Active Can Change You</a:t>
            </a:r>
          </a:p>
          <a:p>
            <a:pPr algn="ctr"/>
            <a:endParaRPr lang="en-CA" sz="2000" b="1" dirty="0">
              <a:latin typeface="Century Gothic" charset="0"/>
              <a:ea typeface="Century Gothic" charset="0"/>
              <a:cs typeface="Century Gothic" charset="0"/>
            </a:endParaRPr>
          </a:p>
          <a:p>
            <a:r>
              <a:rPr lang="en-CA" sz="2000" b="1" dirty="0" smtClean="0">
                <a:latin typeface="Century Gothic" charset="0"/>
                <a:ea typeface="Century Gothic" charset="0"/>
                <a:cs typeface="Century Gothic" charset="0"/>
              </a:rPr>
              <a:t>When we are physically active, our body get:</a:t>
            </a:r>
          </a:p>
          <a:p>
            <a:pPr marL="342900" indent="-342900">
              <a:buFont typeface="Arial" panose="020B0604020202020204" pitchFamily="34" charset="0"/>
              <a:buChar char="•"/>
            </a:pPr>
            <a:r>
              <a:rPr lang="en-CA" sz="2000" b="1" dirty="0" smtClean="0">
                <a:latin typeface="Century Gothic" charset="0"/>
                <a:ea typeface="Century Gothic" charset="0"/>
                <a:cs typeface="Century Gothic" charset="0"/>
              </a:rPr>
              <a:t>Hot-skin temperature changes</a:t>
            </a:r>
          </a:p>
          <a:p>
            <a:pPr marL="342900" indent="-342900">
              <a:buFont typeface="Arial" panose="020B0604020202020204" pitchFamily="34" charset="0"/>
              <a:buChar char="•"/>
            </a:pPr>
            <a:r>
              <a:rPr lang="en-CA" sz="2000" b="1" dirty="0" smtClean="0">
                <a:latin typeface="Century Gothic" charset="0"/>
                <a:ea typeface="Century Gothic" charset="0"/>
                <a:cs typeface="Century Gothic" charset="0"/>
              </a:rPr>
              <a:t>Sweaty- sweat is water from your body because it is working hard. Sweat also helps you to cool down too.</a:t>
            </a:r>
          </a:p>
          <a:p>
            <a:pPr marL="342900" indent="-342900">
              <a:buFont typeface="Arial" panose="020B0604020202020204" pitchFamily="34" charset="0"/>
              <a:buChar char="•"/>
            </a:pPr>
            <a:r>
              <a:rPr lang="en-CA" sz="2000" b="1" dirty="0" smtClean="0">
                <a:latin typeface="Century Gothic" charset="0"/>
                <a:ea typeface="Century Gothic" charset="0"/>
                <a:cs typeface="Century Gothic" charset="0"/>
              </a:rPr>
              <a:t>Heart rate increases- means your heart beats faster</a:t>
            </a:r>
          </a:p>
          <a:p>
            <a:pPr marL="342900" indent="-342900">
              <a:buFont typeface="Arial" panose="020B0604020202020204" pitchFamily="34" charset="0"/>
              <a:buChar char="•"/>
            </a:pPr>
            <a:r>
              <a:rPr lang="en-CA" sz="2000" b="1" dirty="0" smtClean="0">
                <a:latin typeface="Century Gothic" charset="0"/>
                <a:ea typeface="Century Gothic" charset="0"/>
                <a:cs typeface="Century Gothic" charset="0"/>
              </a:rPr>
              <a:t>Breathing rate increase-lungs carrying more oxygen to your muscles so they can work harder and longer</a:t>
            </a:r>
          </a:p>
          <a:p>
            <a:endParaRPr lang="en-CA" sz="2000" b="1" dirty="0" smtClean="0">
              <a:latin typeface="Century Gothic" charset="0"/>
              <a:ea typeface="Century Gothic" charset="0"/>
              <a:cs typeface="Century Gothic" charset="0"/>
            </a:endParaRPr>
          </a:p>
          <a:p>
            <a:r>
              <a:rPr lang="en-CA" sz="2000" b="1" dirty="0" smtClean="0">
                <a:latin typeface="Century Gothic" charset="0"/>
                <a:ea typeface="Century Gothic" charset="0"/>
                <a:cs typeface="Century Gothic" charset="0"/>
              </a:rPr>
              <a:t>Our bodies are happy when you are active, it gives you more energy. Energy comes from the food we eat.  Remember sometimes we may get tired and need a break. Our bodies will tell us that too!  Always remember to drink lots of _______________ too!</a:t>
            </a:r>
          </a:p>
          <a:p>
            <a:pPr algn="ctr"/>
            <a:endParaRPr lang="en-CA" sz="3800" b="1" dirty="0" smtClean="0">
              <a:latin typeface="Century Gothic" charset="0"/>
              <a:ea typeface="Century Gothic" charset="0"/>
              <a:cs typeface="Century Gothic" charset="0"/>
            </a:endParaRPr>
          </a:p>
          <a:p>
            <a:pPr algn="ctr"/>
            <a:endParaRPr lang="en-CA" sz="4000" dirty="0" smtClean="0">
              <a:latin typeface="Century Gothic" charset="0"/>
              <a:ea typeface="Century Gothic" charset="0"/>
              <a:cs typeface="Century Gothic" charset="0"/>
            </a:endParaRPr>
          </a:p>
        </p:txBody>
      </p:sp>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64361" y="3318978"/>
            <a:ext cx="4681579" cy="3029002"/>
          </a:xfrm>
          <a:prstGeom prst="rect">
            <a:avLst/>
          </a:prstGeom>
        </p:spPr>
      </p:pic>
    </p:spTree>
    <p:extLst>
      <p:ext uri="{BB962C8B-B14F-4D97-AF65-F5344CB8AC3E}">
        <p14:creationId xmlns:p14="http://schemas.microsoft.com/office/powerpoint/2010/main" val="1381124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26196" y="2497539"/>
            <a:ext cx="6265804" cy="436046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entury Gothic" panose="020B0502020202020204" pitchFamily="34" charset="0"/>
            </a:endParaRPr>
          </a:p>
        </p:txBody>
      </p:sp>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02</a:t>
            </a:r>
          </a:p>
        </p:txBody>
      </p:sp>
      <p:sp>
        <p:nvSpPr>
          <p:cNvPr id="4" name="Text Placeholder 3"/>
          <p:cNvSpPr>
            <a:spLocks noGrp="1"/>
          </p:cNvSpPr>
          <p:nvPr>
            <p:ph type="body" sz="quarter" idx="15"/>
          </p:nvPr>
        </p:nvSpPr>
        <p:spPr/>
        <p:txBody>
          <a:bodyPr/>
          <a:lstStyle/>
          <a:p>
            <a:r>
              <a:rPr lang="en-CA" dirty="0"/>
              <a:t>Active or not active?</a:t>
            </a:r>
          </a:p>
        </p:txBody>
      </p:sp>
      <p:sp>
        <p:nvSpPr>
          <p:cNvPr id="6" name="Rectangle 5"/>
          <p:cNvSpPr/>
          <p:nvPr/>
        </p:nvSpPr>
        <p:spPr>
          <a:xfrm>
            <a:off x="0" y="2497540"/>
            <a:ext cx="5926196" cy="4360461"/>
          </a:xfrm>
          <a:prstGeom prst="rect">
            <a:avLst/>
          </a:prstGeom>
          <a:solidFill>
            <a:schemeClr val="accent4">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latin typeface="Century Gothic" panose="020B0502020202020204" pitchFamily="34" charset="0"/>
            </a:endParaRPr>
          </a:p>
        </p:txBody>
      </p:sp>
      <p:sp>
        <p:nvSpPr>
          <p:cNvPr id="7" name="Title 1"/>
          <p:cNvSpPr txBox="1">
            <a:spLocks/>
          </p:cNvSpPr>
          <p:nvPr/>
        </p:nvSpPr>
        <p:spPr>
          <a:xfrm>
            <a:off x="-1" y="2497540"/>
            <a:ext cx="5876489" cy="1031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dirty="0">
                <a:solidFill>
                  <a:srgbClr val="353535"/>
                </a:solidFill>
                <a:latin typeface="Century Gothic" panose="020B0502020202020204" pitchFamily="34" charset="0"/>
              </a:rPr>
              <a:t>Active</a:t>
            </a:r>
          </a:p>
        </p:txBody>
      </p:sp>
      <p:sp>
        <p:nvSpPr>
          <p:cNvPr id="8" name="Title 1"/>
          <p:cNvSpPr txBox="1">
            <a:spLocks/>
          </p:cNvSpPr>
          <p:nvPr/>
        </p:nvSpPr>
        <p:spPr>
          <a:xfrm>
            <a:off x="5939257" y="2493184"/>
            <a:ext cx="6252743" cy="1031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dirty="0">
                <a:solidFill>
                  <a:srgbClr val="353535"/>
                </a:solidFill>
                <a:latin typeface="Century Gothic" panose="020B0502020202020204" pitchFamily="34" charset="0"/>
              </a:rPr>
              <a:t>Not Active</a:t>
            </a:r>
          </a:p>
        </p:txBody>
      </p:sp>
      <p:cxnSp>
        <p:nvCxnSpPr>
          <p:cNvPr id="13" name="Straight Connector 12"/>
          <p:cNvCxnSpPr/>
          <p:nvPr/>
        </p:nvCxnSpPr>
        <p:spPr>
          <a:xfrm flipH="1">
            <a:off x="5929623" y="2497540"/>
            <a:ext cx="1" cy="4360460"/>
          </a:xfrm>
          <a:prstGeom prst="line">
            <a:avLst/>
          </a:prstGeom>
          <a:ln w="38100">
            <a:solidFill>
              <a:srgbClr val="35353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3529002"/>
            <a:ext cx="12192000" cy="0"/>
          </a:xfrm>
          <a:prstGeom prst="line">
            <a:avLst/>
          </a:prstGeom>
          <a:ln w="38100">
            <a:solidFill>
              <a:srgbClr val="353535"/>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38837" y="3625154"/>
            <a:ext cx="2168675" cy="1440000"/>
          </a:xfrm>
          <a:prstGeom prst="rect">
            <a:avLst/>
          </a:prstGeom>
        </p:spPr>
      </p:pic>
      <p:pic>
        <p:nvPicPr>
          <p:cNvPr id="18" name="Picture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372211" y="5245154"/>
            <a:ext cx="2160000" cy="1440000"/>
          </a:xfrm>
          <a:prstGeom prst="rect">
            <a:avLst/>
          </a:prstGeom>
        </p:spPr>
      </p:pic>
      <p:pic>
        <p:nvPicPr>
          <p:cNvPr id="21" name="Picture 2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38837" y="5245154"/>
            <a:ext cx="2160000" cy="1440000"/>
          </a:xfrm>
          <a:prstGeom prst="rect">
            <a:avLst/>
          </a:prstGeom>
        </p:spPr>
      </p:pic>
      <p:pic>
        <p:nvPicPr>
          <p:cNvPr id="22" name="Picture 2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372211" y="3625154"/>
            <a:ext cx="2160000" cy="1440000"/>
          </a:xfrm>
          <a:prstGeom prst="rect">
            <a:avLst/>
          </a:prstGeom>
        </p:spPr>
      </p:pic>
    </p:spTree>
    <p:extLst>
      <p:ext uri="{BB962C8B-B14F-4D97-AF65-F5344CB8AC3E}">
        <p14:creationId xmlns:p14="http://schemas.microsoft.com/office/powerpoint/2010/main" val="1324913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a:xfrm>
            <a:off x="9309497" y="6471832"/>
            <a:ext cx="2076450" cy="287337"/>
          </a:xfrm>
        </p:spPr>
        <p:txBody>
          <a:bodyPr/>
          <a:lstStyle/>
          <a:p>
            <a:r>
              <a:rPr lang="en-CA" dirty="0"/>
              <a:t>Module 01: Lesson 02</a:t>
            </a:r>
          </a:p>
        </p:txBody>
      </p:sp>
      <p:sp>
        <p:nvSpPr>
          <p:cNvPr id="4" name="Text Placeholder 3"/>
          <p:cNvSpPr>
            <a:spLocks noGrp="1"/>
          </p:cNvSpPr>
          <p:nvPr>
            <p:ph type="body" sz="quarter" idx="15"/>
          </p:nvPr>
        </p:nvSpPr>
        <p:spPr/>
        <p:txBody>
          <a:bodyPr/>
          <a:lstStyle/>
          <a:p>
            <a:r>
              <a:rPr lang="en-CA" dirty="0"/>
              <a:t>My Body at Rest</a:t>
            </a:r>
          </a:p>
        </p:txBody>
      </p:sp>
      <p:sp>
        <p:nvSpPr>
          <p:cNvPr id="6" name="TextBox 5"/>
          <p:cNvSpPr txBox="1"/>
          <p:nvPr/>
        </p:nvSpPr>
        <p:spPr>
          <a:xfrm>
            <a:off x="1130710" y="1515000"/>
            <a:ext cx="9910916" cy="1138773"/>
          </a:xfrm>
          <a:prstGeom prst="rect">
            <a:avLst/>
          </a:prstGeom>
          <a:noFill/>
        </p:spPr>
        <p:txBody>
          <a:bodyPr wrap="square" rtlCol="0">
            <a:spAutoFit/>
          </a:bodyPr>
          <a:lstStyle/>
          <a:p>
            <a:r>
              <a:rPr lang="en-CA" sz="3400" dirty="0">
                <a:latin typeface="Century Gothic" panose="020B0502020202020204" pitchFamily="34" charset="0"/>
              </a:rPr>
              <a:t>When I am at rest, my heart rate is _________ than when I am active.</a:t>
            </a:r>
          </a:p>
        </p:txBody>
      </p:sp>
      <p:sp>
        <p:nvSpPr>
          <p:cNvPr id="7" name="TextBox 6"/>
          <p:cNvSpPr txBox="1"/>
          <p:nvPr/>
        </p:nvSpPr>
        <p:spPr>
          <a:xfrm>
            <a:off x="1130710" y="5127950"/>
            <a:ext cx="3460954" cy="615553"/>
          </a:xfrm>
          <a:prstGeom prst="rect">
            <a:avLst/>
          </a:prstGeom>
          <a:noFill/>
        </p:spPr>
        <p:txBody>
          <a:bodyPr wrap="square" rtlCol="0">
            <a:spAutoFit/>
          </a:bodyPr>
          <a:lstStyle/>
          <a:p>
            <a:r>
              <a:rPr lang="en-CA" sz="3400" dirty="0">
                <a:latin typeface="Century Gothic" panose="020B0502020202020204" pitchFamily="34" charset="0"/>
              </a:rPr>
              <a:t>Faster</a:t>
            </a:r>
          </a:p>
        </p:txBody>
      </p:sp>
      <p:sp>
        <p:nvSpPr>
          <p:cNvPr id="8" name="TextBox 7"/>
          <p:cNvSpPr txBox="1"/>
          <p:nvPr/>
        </p:nvSpPr>
        <p:spPr>
          <a:xfrm>
            <a:off x="1130710" y="4067250"/>
            <a:ext cx="3460954" cy="615553"/>
          </a:xfrm>
          <a:prstGeom prst="rect">
            <a:avLst/>
          </a:prstGeom>
          <a:noFill/>
        </p:spPr>
        <p:txBody>
          <a:bodyPr wrap="square" rtlCol="0">
            <a:spAutoFit/>
          </a:bodyPr>
          <a:lstStyle/>
          <a:p>
            <a:r>
              <a:rPr lang="en-CA" sz="3400" dirty="0">
                <a:latin typeface="Century Gothic" panose="020B0502020202020204" pitchFamily="34" charset="0"/>
              </a:rPr>
              <a:t>The same</a:t>
            </a:r>
          </a:p>
        </p:txBody>
      </p:sp>
      <p:sp>
        <p:nvSpPr>
          <p:cNvPr id="9" name="TextBox 8"/>
          <p:cNvSpPr txBox="1"/>
          <p:nvPr/>
        </p:nvSpPr>
        <p:spPr>
          <a:xfrm>
            <a:off x="1130710" y="3006550"/>
            <a:ext cx="3460954" cy="615553"/>
          </a:xfrm>
          <a:prstGeom prst="rect">
            <a:avLst/>
          </a:prstGeom>
          <a:noFill/>
        </p:spPr>
        <p:txBody>
          <a:bodyPr wrap="square" rtlCol="0">
            <a:spAutoFit/>
          </a:bodyPr>
          <a:lstStyle/>
          <a:p>
            <a:r>
              <a:rPr lang="en-CA" sz="3400" dirty="0">
                <a:latin typeface="Century Gothic" panose="020B0502020202020204" pitchFamily="34" charset="0"/>
              </a:rPr>
              <a:t>Slower</a:t>
            </a:r>
          </a:p>
        </p:txBody>
      </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53316" y="2901464"/>
            <a:ext cx="4788310" cy="3192207"/>
          </a:xfrm>
          <a:prstGeom prst="rect">
            <a:avLst/>
          </a:prstGeom>
        </p:spPr>
      </p:pic>
    </p:spTree>
    <p:extLst>
      <p:ext uri="{BB962C8B-B14F-4D97-AF65-F5344CB8AC3E}">
        <p14:creationId xmlns:p14="http://schemas.microsoft.com/office/powerpoint/2010/main" val="383685952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1804</Words>
  <Application>Microsoft Office PowerPoint</Application>
  <PresentationFormat>Widescreen</PresentationFormat>
  <Paragraphs>249</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Linotte SemBold</vt:lpstr>
      <vt:lpstr>Wingdings</vt:lpstr>
      <vt:lpstr>1_Office Theme</vt:lpstr>
      <vt:lpstr>PowerPoint Presentation</vt:lpstr>
      <vt:lpstr>Be Fit, Have Fun</vt:lpstr>
      <vt:lpstr>  Today we will Learn: </vt:lpstr>
      <vt:lpstr> Rate My Self Lesson Check In</vt:lpstr>
      <vt:lpstr> 1st Grade Standards</vt:lpstr>
      <vt:lpstr>PowerPoint Presentation</vt:lpstr>
      <vt:lpstr>Be Fit, Have Fun</vt:lpstr>
      <vt:lpstr>PowerPoint Presentation</vt:lpstr>
      <vt:lpstr>PowerPoint Presentation</vt:lpstr>
      <vt:lpstr>Be Fit, Have Fun</vt:lpstr>
      <vt:lpstr>PowerPoint Presentation</vt:lpstr>
      <vt:lpstr>Be Fit, Have Fun</vt:lpstr>
      <vt:lpstr>PowerPoint Presentation</vt:lpstr>
      <vt:lpstr>PowerPoint Presentation</vt:lpstr>
      <vt:lpstr> Your Turn!! The next few slides will cover 1.02 fitness assessment.  You will turn them IN TODAY for a GRADE!!!  YAY…. But first…. Let’s stretch!!</vt:lpstr>
      <vt:lpstr>Safe Play, Be Fit, Have Fun</vt:lpstr>
      <vt:lpstr>Safe Play, Be Fit, Have Fun</vt:lpstr>
      <vt:lpstr>Safe Play, Be Fit, Have Fun</vt:lpstr>
      <vt:lpstr> Assignment…..</vt:lpstr>
      <vt:lpstr> All Done!!! Together We Can!</vt:lpstr>
      <vt:lpstr>  Today we learned: </vt:lpstr>
      <vt:lpstr> Rate My Self Lesson Check In</vt:lpstr>
      <vt:lpstr> Bye See You Next Week At Our Regularly Scheduled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Killian Sharp</dc:creator>
  <cp:lastModifiedBy>Jones, Jeanette L.</cp:lastModifiedBy>
  <cp:revision>157</cp:revision>
  <dcterms:created xsi:type="dcterms:W3CDTF">2017-01-05T20:31:36Z</dcterms:created>
  <dcterms:modified xsi:type="dcterms:W3CDTF">2020-09-29T11:17:20Z</dcterms:modified>
  <cp:contentStatus/>
</cp:coreProperties>
</file>