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sldIdLst>
    <p:sldId id="256" r:id="rId2"/>
    <p:sldId id="266" r:id="rId3"/>
    <p:sldId id="267" r:id="rId4"/>
    <p:sldId id="268" r:id="rId5"/>
    <p:sldId id="269" r:id="rId6"/>
    <p:sldId id="271" r:id="rId7"/>
    <p:sldId id="257" r:id="rId8"/>
    <p:sldId id="263" r:id="rId9"/>
    <p:sldId id="262" r:id="rId10"/>
    <p:sldId id="264" r:id="rId11"/>
    <p:sldId id="265" r:id="rId12"/>
    <p:sldId id="272" r:id="rId13"/>
    <p:sldId id="258" r:id="rId14"/>
    <p:sldId id="277" r:id="rId15"/>
    <p:sldId id="273" r:id="rId16"/>
    <p:sldId id="276"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tnick, Michele" initials="MM" lastIdx="4" clrIdx="0">
    <p:extLst>
      <p:ext uri="{19B8F6BF-5375-455C-9EA6-DF929625EA0E}">
        <p15:presenceInfo xmlns:p15="http://schemas.microsoft.com/office/powerpoint/2012/main" userId="S-1-5-21-1060284298-1409082233-725345543-770668" providerId="AD"/>
      </p:ext>
    </p:extLst>
  </p:cmAuthor>
  <p:cmAuthor id="2" name="BB" initials="BB" lastIdx="9" clrIdx="1">
    <p:extLst>
      <p:ext uri="{19B8F6BF-5375-455C-9EA6-DF929625EA0E}">
        <p15:presenceInfo xmlns:p15="http://schemas.microsoft.com/office/powerpoint/2012/main" userId="B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FC5"/>
    <a:srgbClr val="24727E"/>
    <a:srgbClr val="336633"/>
    <a:srgbClr val="D29F02"/>
    <a:srgbClr val="C9640A"/>
    <a:srgbClr val="19921C"/>
    <a:srgbClr val="7F7F7F"/>
    <a:srgbClr val="A6A6A6"/>
    <a:srgbClr val="F9F6E9"/>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343" autoAdjust="0"/>
  </p:normalViewPr>
  <p:slideViewPr>
    <p:cSldViewPr snapToGrid="0">
      <p:cViewPr varScale="1">
        <p:scale>
          <a:sx n="115" d="100"/>
          <a:sy n="115" d="100"/>
        </p:scale>
        <p:origin x="62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A2DD0-0F17-4109-AA7E-22AB000A21E1}" type="doc">
      <dgm:prSet loTypeId="urn:microsoft.com/office/officeart/2005/8/layout/vList6" loCatId="list" qsTypeId="urn:microsoft.com/office/officeart/2005/8/quickstyle/simple1" qsCatId="simple" csTypeId="urn:microsoft.com/office/officeart/2005/8/colors/accent6_5" csCatId="accent6" phldr="1"/>
      <dgm:spPr/>
      <dgm:t>
        <a:bodyPr/>
        <a:lstStyle/>
        <a:p>
          <a:endParaRPr lang="en-US"/>
        </a:p>
      </dgm:t>
    </dgm:pt>
    <dgm:pt modelId="{E235AA13-A482-4383-BEB8-7DCEEA0B5DDA}">
      <dgm:prSet phldrT="[Text]"/>
      <dgm:spPr/>
      <dgm:t>
        <a:bodyPr/>
        <a:lstStyle/>
        <a:p>
          <a:r>
            <a:rPr lang="en-US" dirty="0"/>
            <a:t>Weight</a:t>
          </a:r>
        </a:p>
      </dgm:t>
    </dgm:pt>
    <dgm:pt modelId="{C2BAE487-B2A6-4948-83DE-F61705FBC474}" type="parTrans" cxnId="{48ED41AF-FDFA-4298-94FB-067387163EC3}">
      <dgm:prSet/>
      <dgm:spPr/>
      <dgm:t>
        <a:bodyPr/>
        <a:lstStyle/>
        <a:p>
          <a:endParaRPr lang="en-US"/>
        </a:p>
      </dgm:t>
    </dgm:pt>
    <dgm:pt modelId="{C30247A8-FB30-4FE9-A7B3-8E0CCBB48043}" type="sibTrans" cxnId="{48ED41AF-FDFA-4298-94FB-067387163EC3}">
      <dgm:prSet/>
      <dgm:spPr/>
      <dgm:t>
        <a:bodyPr/>
        <a:lstStyle/>
        <a:p>
          <a:endParaRPr lang="en-US"/>
        </a:p>
      </dgm:t>
    </dgm:pt>
    <dgm:pt modelId="{BC30F583-E3BF-4912-BC55-99CBCB5904B7}">
      <dgm:prSet phldrT="[Text]"/>
      <dgm:spPr/>
      <dgm:t>
        <a:bodyPr/>
        <a:lstStyle/>
        <a:p>
          <a:r>
            <a:rPr lang="en-US" dirty="0"/>
            <a:t>Distance</a:t>
          </a:r>
        </a:p>
      </dgm:t>
    </dgm:pt>
    <dgm:pt modelId="{1487E783-C4C2-4F5C-AFD8-25B7C3B58343}" type="parTrans" cxnId="{89772788-D21E-4F23-9B55-D5DB5B98F389}">
      <dgm:prSet/>
      <dgm:spPr/>
      <dgm:t>
        <a:bodyPr/>
        <a:lstStyle/>
        <a:p>
          <a:endParaRPr lang="en-US"/>
        </a:p>
      </dgm:t>
    </dgm:pt>
    <dgm:pt modelId="{22CCE61F-5E58-4BE8-92BD-3E6FCF194DA2}" type="sibTrans" cxnId="{89772788-D21E-4F23-9B55-D5DB5B98F389}">
      <dgm:prSet/>
      <dgm:spPr/>
      <dgm:t>
        <a:bodyPr/>
        <a:lstStyle/>
        <a:p>
          <a:endParaRPr lang="en-US"/>
        </a:p>
      </dgm:t>
    </dgm:pt>
    <dgm:pt modelId="{474EF547-90A9-4282-9886-5AF8BFC65C58}">
      <dgm:prSet phldrT="[Text]"/>
      <dgm:spPr/>
      <dgm:t>
        <a:bodyPr/>
        <a:lstStyle/>
        <a:p>
          <a:r>
            <a:rPr lang="en-US" dirty="0"/>
            <a:t>Time</a:t>
          </a:r>
        </a:p>
      </dgm:t>
    </dgm:pt>
    <dgm:pt modelId="{B855F004-D904-44F2-92EA-3B993E22B754}" type="parTrans" cxnId="{0033C553-0BBC-4B9A-A11D-FC140A06E30D}">
      <dgm:prSet/>
      <dgm:spPr/>
      <dgm:t>
        <a:bodyPr/>
        <a:lstStyle/>
        <a:p>
          <a:endParaRPr lang="en-US"/>
        </a:p>
      </dgm:t>
    </dgm:pt>
    <dgm:pt modelId="{74CD49B4-043B-4B38-967E-E220B175B061}" type="sibTrans" cxnId="{0033C553-0BBC-4B9A-A11D-FC140A06E30D}">
      <dgm:prSet/>
      <dgm:spPr/>
      <dgm:t>
        <a:bodyPr/>
        <a:lstStyle/>
        <a:p>
          <a:endParaRPr lang="en-US"/>
        </a:p>
      </dgm:t>
    </dgm:pt>
    <dgm:pt modelId="{8CC47067-24AA-4DDD-AC52-9268698FEF33}">
      <dgm:prSet phldrT="[Text]"/>
      <dgm:spPr/>
      <dgm:t>
        <a:bodyPr/>
        <a:lstStyle/>
        <a:p>
          <a:r>
            <a:rPr lang="en-US" dirty="0"/>
            <a:t>Speed</a:t>
          </a:r>
        </a:p>
      </dgm:t>
    </dgm:pt>
    <dgm:pt modelId="{3BB163D1-7F1D-48CF-BBAA-B8E86D4BA6E6}" type="parTrans" cxnId="{5649FB61-A549-42A9-9702-8E036430AAB6}">
      <dgm:prSet/>
      <dgm:spPr/>
      <dgm:t>
        <a:bodyPr/>
        <a:lstStyle/>
        <a:p>
          <a:endParaRPr lang="en-US"/>
        </a:p>
      </dgm:t>
    </dgm:pt>
    <dgm:pt modelId="{A2024895-A72F-4419-9416-659B9371982B}" type="sibTrans" cxnId="{5649FB61-A549-42A9-9702-8E036430AAB6}">
      <dgm:prSet/>
      <dgm:spPr/>
      <dgm:t>
        <a:bodyPr/>
        <a:lstStyle/>
        <a:p>
          <a:endParaRPr lang="en-US"/>
        </a:p>
      </dgm:t>
    </dgm:pt>
    <dgm:pt modelId="{EC0CA090-2BA2-4829-9329-73BCFA40B223}">
      <dgm:prSet phldrT="[Text]"/>
      <dgm:spPr/>
      <dgm:t>
        <a:bodyPr/>
        <a:lstStyle/>
        <a:p>
          <a:r>
            <a:rPr lang="en-US" dirty="0"/>
            <a:t>Height</a:t>
          </a:r>
        </a:p>
      </dgm:t>
    </dgm:pt>
    <dgm:pt modelId="{90DB4F15-3BCA-4619-ADAD-DED0DDAB0890}" type="parTrans" cxnId="{84AF5584-C2CA-4AF3-BF71-19BC7EF29659}">
      <dgm:prSet/>
      <dgm:spPr/>
      <dgm:t>
        <a:bodyPr/>
        <a:lstStyle/>
        <a:p>
          <a:endParaRPr lang="en-US"/>
        </a:p>
      </dgm:t>
    </dgm:pt>
    <dgm:pt modelId="{9E483D10-CAF0-434D-B4E5-F88EF9D5C650}" type="sibTrans" cxnId="{84AF5584-C2CA-4AF3-BF71-19BC7EF29659}">
      <dgm:prSet/>
      <dgm:spPr/>
      <dgm:t>
        <a:bodyPr/>
        <a:lstStyle/>
        <a:p>
          <a:endParaRPr lang="en-US"/>
        </a:p>
      </dgm:t>
    </dgm:pt>
    <dgm:pt modelId="{955E06BA-B11B-47E3-9103-39269F576673}" type="pres">
      <dgm:prSet presAssocID="{BF8A2DD0-0F17-4109-AA7E-22AB000A21E1}" presName="Name0" presStyleCnt="0">
        <dgm:presLayoutVars>
          <dgm:dir/>
          <dgm:animLvl val="lvl"/>
          <dgm:resizeHandles/>
        </dgm:presLayoutVars>
      </dgm:prSet>
      <dgm:spPr/>
      <dgm:t>
        <a:bodyPr/>
        <a:lstStyle/>
        <a:p>
          <a:endParaRPr lang="en-US"/>
        </a:p>
      </dgm:t>
    </dgm:pt>
    <dgm:pt modelId="{A4581AB2-E846-405E-A02E-F32CB0A48FED}" type="pres">
      <dgm:prSet presAssocID="{E235AA13-A482-4383-BEB8-7DCEEA0B5DDA}" presName="linNode" presStyleCnt="0"/>
      <dgm:spPr/>
    </dgm:pt>
    <dgm:pt modelId="{625ED0B1-63D9-4BE1-91DF-AE7A5A97BF9E}" type="pres">
      <dgm:prSet presAssocID="{E235AA13-A482-4383-BEB8-7DCEEA0B5DDA}" presName="parentShp" presStyleLbl="node1" presStyleIdx="0" presStyleCnt="5">
        <dgm:presLayoutVars>
          <dgm:bulletEnabled val="1"/>
        </dgm:presLayoutVars>
      </dgm:prSet>
      <dgm:spPr/>
      <dgm:t>
        <a:bodyPr/>
        <a:lstStyle/>
        <a:p>
          <a:endParaRPr lang="en-US"/>
        </a:p>
      </dgm:t>
    </dgm:pt>
    <dgm:pt modelId="{903420E9-7A5D-4493-B96A-C042ED2EEC1A}" type="pres">
      <dgm:prSet presAssocID="{E235AA13-A482-4383-BEB8-7DCEEA0B5DDA}" presName="childShp" presStyleLbl="bgAccFollowNode1" presStyleIdx="0" presStyleCnt="5">
        <dgm:presLayoutVars>
          <dgm:bulletEnabled val="1"/>
        </dgm:presLayoutVars>
      </dgm:prSet>
      <dgm:spPr/>
    </dgm:pt>
    <dgm:pt modelId="{B2C18B06-1AC4-41CE-BF30-3D8CF0406742}" type="pres">
      <dgm:prSet presAssocID="{C30247A8-FB30-4FE9-A7B3-8E0CCBB48043}" presName="spacing" presStyleCnt="0"/>
      <dgm:spPr/>
    </dgm:pt>
    <dgm:pt modelId="{0FE2B16B-1EEC-4673-B1F1-BB1ED364CF70}" type="pres">
      <dgm:prSet presAssocID="{BC30F583-E3BF-4912-BC55-99CBCB5904B7}" presName="linNode" presStyleCnt="0"/>
      <dgm:spPr/>
    </dgm:pt>
    <dgm:pt modelId="{68986584-7702-4EAE-8D42-0FB7C0934D30}" type="pres">
      <dgm:prSet presAssocID="{BC30F583-E3BF-4912-BC55-99CBCB5904B7}" presName="parentShp" presStyleLbl="node1" presStyleIdx="1" presStyleCnt="5">
        <dgm:presLayoutVars>
          <dgm:bulletEnabled val="1"/>
        </dgm:presLayoutVars>
      </dgm:prSet>
      <dgm:spPr/>
      <dgm:t>
        <a:bodyPr/>
        <a:lstStyle/>
        <a:p>
          <a:endParaRPr lang="en-US"/>
        </a:p>
      </dgm:t>
    </dgm:pt>
    <dgm:pt modelId="{000A7ECB-D0B3-4B5B-AB4E-23A37DA37319}" type="pres">
      <dgm:prSet presAssocID="{BC30F583-E3BF-4912-BC55-99CBCB5904B7}" presName="childShp" presStyleLbl="bgAccFollowNode1" presStyleIdx="1" presStyleCnt="5">
        <dgm:presLayoutVars>
          <dgm:bulletEnabled val="1"/>
        </dgm:presLayoutVars>
      </dgm:prSet>
      <dgm:spPr/>
    </dgm:pt>
    <dgm:pt modelId="{954B9C1E-0473-4DE6-B1B2-17886A7C29A7}" type="pres">
      <dgm:prSet presAssocID="{22CCE61F-5E58-4BE8-92BD-3E6FCF194DA2}" presName="spacing" presStyleCnt="0"/>
      <dgm:spPr/>
    </dgm:pt>
    <dgm:pt modelId="{F658600C-33CA-41E3-A3F7-4C9F8F1938A7}" type="pres">
      <dgm:prSet presAssocID="{474EF547-90A9-4282-9886-5AF8BFC65C58}" presName="linNode" presStyleCnt="0"/>
      <dgm:spPr/>
    </dgm:pt>
    <dgm:pt modelId="{EB4F5A54-BED6-4179-9F5F-8580020EBF46}" type="pres">
      <dgm:prSet presAssocID="{474EF547-90A9-4282-9886-5AF8BFC65C58}" presName="parentShp" presStyleLbl="node1" presStyleIdx="2" presStyleCnt="5">
        <dgm:presLayoutVars>
          <dgm:bulletEnabled val="1"/>
        </dgm:presLayoutVars>
      </dgm:prSet>
      <dgm:spPr/>
      <dgm:t>
        <a:bodyPr/>
        <a:lstStyle/>
        <a:p>
          <a:endParaRPr lang="en-US"/>
        </a:p>
      </dgm:t>
    </dgm:pt>
    <dgm:pt modelId="{486F5262-9066-4BAB-A301-D63E680C0C1F}" type="pres">
      <dgm:prSet presAssocID="{474EF547-90A9-4282-9886-5AF8BFC65C58}" presName="childShp" presStyleLbl="bgAccFollowNode1" presStyleIdx="2" presStyleCnt="5">
        <dgm:presLayoutVars>
          <dgm:bulletEnabled val="1"/>
        </dgm:presLayoutVars>
      </dgm:prSet>
      <dgm:spPr/>
    </dgm:pt>
    <dgm:pt modelId="{CFFDD9BA-4A41-4C94-A293-008D7F56BB1A}" type="pres">
      <dgm:prSet presAssocID="{74CD49B4-043B-4B38-967E-E220B175B061}" presName="spacing" presStyleCnt="0"/>
      <dgm:spPr/>
    </dgm:pt>
    <dgm:pt modelId="{AD7076E3-B070-4E47-A93A-E2766AF439FF}" type="pres">
      <dgm:prSet presAssocID="{8CC47067-24AA-4DDD-AC52-9268698FEF33}" presName="linNode" presStyleCnt="0"/>
      <dgm:spPr/>
    </dgm:pt>
    <dgm:pt modelId="{602B9C1A-7D8D-451A-B330-3ADB828D217F}" type="pres">
      <dgm:prSet presAssocID="{8CC47067-24AA-4DDD-AC52-9268698FEF33}" presName="parentShp" presStyleLbl="node1" presStyleIdx="3" presStyleCnt="5">
        <dgm:presLayoutVars>
          <dgm:bulletEnabled val="1"/>
        </dgm:presLayoutVars>
      </dgm:prSet>
      <dgm:spPr/>
      <dgm:t>
        <a:bodyPr/>
        <a:lstStyle/>
        <a:p>
          <a:endParaRPr lang="en-US"/>
        </a:p>
      </dgm:t>
    </dgm:pt>
    <dgm:pt modelId="{213AADCF-5613-4C3E-9FC8-60A2CAF27F83}" type="pres">
      <dgm:prSet presAssocID="{8CC47067-24AA-4DDD-AC52-9268698FEF33}" presName="childShp" presStyleLbl="bgAccFollowNode1" presStyleIdx="3" presStyleCnt="5">
        <dgm:presLayoutVars>
          <dgm:bulletEnabled val="1"/>
        </dgm:presLayoutVars>
      </dgm:prSet>
      <dgm:spPr/>
    </dgm:pt>
    <dgm:pt modelId="{12E47B7A-BC59-421F-B8EA-63A8A5722FEE}" type="pres">
      <dgm:prSet presAssocID="{A2024895-A72F-4419-9416-659B9371982B}" presName="spacing" presStyleCnt="0"/>
      <dgm:spPr/>
    </dgm:pt>
    <dgm:pt modelId="{CA60D366-6D43-4B18-A3F5-C3A2198AB404}" type="pres">
      <dgm:prSet presAssocID="{EC0CA090-2BA2-4829-9329-73BCFA40B223}" presName="linNode" presStyleCnt="0"/>
      <dgm:spPr/>
    </dgm:pt>
    <dgm:pt modelId="{78C82D7B-66FB-443D-8F1C-95F28D50817A}" type="pres">
      <dgm:prSet presAssocID="{EC0CA090-2BA2-4829-9329-73BCFA40B223}" presName="parentShp" presStyleLbl="node1" presStyleIdx="4" presStyleCnt="5">
        <dgm:presLayoutVars>
          <dgm:bulletEnabled val="1"/>
        </dgm:presLayoutVars>
      </dgm:prSet>
      <dgm:spPr/>
      <dgm:t>
        <a:bodyPr/>
        <a:lstStyle/>
        <a:p>
          <a:endParaRPr lang="en-US"/>
        </a:p>
      </dgm:t>
    </dgm:pt>
    <dgm:pt modelId="{5AD5A5B6-0230-4224-A2E8-BB77D5E9CF9C}" type="pres">
      <dgm:prSet presAssocID="{EC0CA090-2BA2-4829-9329-73BCFA40B223}" presName="childShp" presStyleLbl="bgAccFollowNode1" presStyleIdx="4" presStyleCnt="5">
        <dgm:presLayoutVars>
          <dgm:bulletEnabled val="1"/>
        </dgm:presLayoutVars>
      </dgm:prSet>
      <dgm:spPr/>
    </dgm:pt>
  </dgm:ptLst>
  <dgm:cxnLst>
    <dgm:cxn modelId="{095915C5-2E7E-4656-8CE3-DC66303479E4}" type="presOf" srcId="{EC0CA090-2BA2-4829-9329-73BCFA40B223}" destId="{78C82D7B-66FB-443D-8F1C-95F28D50817A}" srcOrd="0" destOrd="0" presId="urn:microsoft.com/office/officeart/2005/8/layout/vList6"/>
    <dgm:cxn modelId="{5649FB61-A549-42A9-9702-8E036430AAB6}" srcId="{BF8A2DD0-0F17-4109-AA7E-22AB000A21E1}" destId="{8CC47067-24AA-4DDD-AC52-9268698FEF33}" srcOrd="3" destOrd="0" parTransId="{3BB163D1-7F1D-48CF-BBAA-B8E86D4BA6E6}" sibTransId="{A2024895-A72F-4419-9416-659B9371982B}"/>
    <dgm:cxn modelId="{132DFC95-1A5B-4FB4-96E3-AAA682443C17}" type="presOf" srcId="{BC30F583-E3BF-4912-BC55-99CBCB5904B7}" destId="{68986584-7702-4EAE-8D42-0FB7C0934D30}" srcOrd="0" destOrd="0" presId="urn:microsoft.com/office/officeart/2005/8/layout/vList6"/>
    <dgm:cxn modelId="{33E21275-474E-4241-B90A-7DF19CE634DA}" type="presOf" srcId="{BF8A2DD0-0F17-4109-AA7E-22AB000A21E1}" destId="{955E06BA-B11B-47E3-9103-39269F576673}" srcOrd="0" destOrd="0" presId="urn:microsoft.com/office/officeart/2005/8/layout/vList6"/>
    <dgm:cxn modelId="{4D1E20EB-5E11-4B1C-AE91-EA68C5D17B37}" type="presOf" srcId="{8CC47067-24AA-4DDD-AC52-9268698FEF33}" destId="{602B9C1A-7D8D-451A-B330-3ADB828D217F}" srcOrd="0" destOrd="0" presId="urn:microsoft.com/office/officeart/2005/8/layout/vList6"/>
    <dgm:cxn modelId="{D6D107B2-2F4D-46CA-8F62-87AB3C674DFF}" type="presOf" srcId="{E235AA13-A482-4383-BEB8-7DCEEA0B5DDA}" destId="{625ED0B1-63D9-4BE1-91DF-AE7A5A97BF9E}" srcOrd="0" destOrd="0" presId="urn:microsoft.com/office/officeart/2005/8/layout/vList6"/>
    <dgm:cxn modelId="{0033C553-0BBC-4B9A-A11D-FC140A06E30D}" srcId="{BF8A2DD0-0F17-4109-AA7E-22AB000A21E1}" destId="{474EF547-90A9-4282-9886-5AF8BFC65C58}" srcOrd="2" destOrd="0" parTransId="{B855F004-D904-44F2-92EA-3B993E22B754}" sibTransId="{74CD49B4-043B-4B38-967E-E220B175B061}"/>
    <dgm:cxn modelId="{48ED41AF-FDFA-4298-94FB-067387163EC3}" srcId="{BF8A2DD0-0F17-4109-AA7E-22AB000A21E1}" destId="{E235AA13-A482-4383-BEB8-7DCEEA0B5DDA}" srcOrd="0" destOrd="0" parTransId="{C2BAE487-B2A6-4948-83DE-F61705FBC474}" sibTransId="{C30247A8-FB30-4FE9-A7B3-8E0CCBB48043}"/>
    <dgm:cxn modelId="{84AF5584-C2CA-4AF3-BF71-19BC7EF29659}" srcId="{BF8A2DD0-0F17-4109-AA7E-22AB000A21E1}" destId="{EC0CA090-2BA2-4829-9329-73BCFA40B223}" srcOrd="4" destOrd="0" parTransId="{90DB4F15-3BCA-4619-ADAD-DED0DDAB0890}" sibTransId="{9E483D10-CAF0-434D-B4E5-F88EF9D5C650}"/>
    <dgm:cxn modelId="{89772788-D21E-4F23-9B55-D5DB5B98F389}" srcId="{BF8A2DD0-0F17-4109-AA7E-22AB000A21E1}" destId="{BC30F583-E3BF-4912-BC55-99CBCB5904B7}" srcOrd="1" destOrd="0" parTransId="{1487E783-C4C2-4F5C-AFD8-25B7C3B58343}" sibTransId="{22CCE61F-5E58-4BE8-92BD-3E6FCF194DA2}"/>
    <dgm:cxn modelId="{D93B1CB3-DF5A-4BA7-ADFC-A3D19C521F13}" type="presOf" srcId="{474EF547-90A9-4282-9886-5AF8BFC65C58}" destId="{EB4F5A54-BED6-4179-9F5F-8580020EBF46}" srcOrd="0" destOrd="0" presId="urn:microsoft.com/office/officeart/2005/8/layout/vList6"/>
    <dgm:cxn modelId="{7D13ABAE-28D5-4680-9430-FD6D62F8D057}" type="presParOf" srcId="{955E06BA-B11B-47E3-9103-39269F576673}" destId="{A4581AB2-E846-405E-A02E-F32CB0A48FED}" srcOrd="0" destOrd="0" presId="urn:microsoft.com/office/officeart/2005/8/layout/vList6"/>
    <dgm:cxn modelId="{127525C4-2ECC-43EE-98EF-A63DF46CA107}" type="presParOf" srcId="{A4581AB2-E846-405E-A02E-F32CB0A48FED}" destId="{625ED0B1-63D9-4BE1-91DF-AE7A5A97BF9E}" srcOrd="0" destOrd="0" presId="urn:microsoft.com/office/officeart/2005/8/layout/vList6"/>
    <dgm:cxn modelId="{12C0AE98-D3BE-4448-BAC4-EE2AA0ACCF19}" type="presParOf" srcId="{A4581AB2-E846-405E-A02E-F32CB0A48FED}" destId="{903420E9-7A5D-4493-B96A-C042ED2EEC1A}" srcOrd="1" destOrd="0" presId="urn:microsoft.com/office/officeart/2005/8/layout/vList6"/>
    <dgm:cxn modelId="{17CAE0F6-F1B1-470C-B706-7AA7EBF84B94}" type="presParOf" srcId="{955E06BA-B11B-47E3-9103-39269F576673}" destId="{B2C18B06-1AC4-41CE-BF30-3D8CF0406742}" srcOrd="1" destOrd="0" presId="urn:microsoft.com/office/officeart/2005/8/layout/vList6"/>
    <dgm:cxn modelId="{2F44D17B-717E-4E9B-8326-04BB9BDB7CBE}" type="presParOf" srcId="{955E06BA-B11B-47E3-9103-39269F576673}" destId="{0FE2B16B-1EEC-4673-B1F1-BB1ED364CF70}" srcOrd="2" destOrd="0" presId="urn:microsoft.com/office/officeart/2005/8/layout/vList6"/>
    <dgm:cxn modelId="{A555180C-3A79-433F-8BB5-09E616B356EA}" type="presParOf" srcId="{0FE2B16B-1EEC-4673-B1F1-BB1ED364CF70}" destId="{68986584-7702-4EAE-8D42-0FB7C0934D30}" srcOrd="0" destOrd="0" presId="urn:microsoft.com/office/officeart/2005/8/layout/vList6"/>
    <dgm:cxn modelId="{DCB3D676-0A9B-4714-AAF4-C5640439E900}" type="presParOf" srcId="{0FE2B16B-1EEC-4673-B1F1-BB1ED364CF70}" destId="{000A7ECB-D0B3-4B5B-AB4E-23A37DA37319}" srcOrd="1" destOrd="0" presId="urn:microsoft.com/office/officeart/2005/8/layout/vList6"/>
    <dgm:cxn modelId="{006EDCB7-FD0F-49FA-967A-BAB50B7399AC}" type="presParOf" srcId="{955E06BA-B11B-47E3-9103-39269F576673}" destId="{954B9C1E-0473-4DE6-B1B2-17886A7C29A7}" srcOrd="3" destOrd="0" presId="urn:microsoft.com/office/officeart/2005/8/layout/vList6"/>
    <dgm:cxn modelId="{B3A5A13E-D580-4836-B02C-8DE27C090791}" type="presParOf" srcId="{955E06BA-B11B-47E3-9103-39269F576673}" destId="{F658600C-33CA-41E3-A3F7-4C9F8F1938A7}" srcOrd="4" destOrd="0" presId="urn:microsoft.com/office/officeart/2005/8/layout/vList6"/>
    <dgm:cxn modelId="{B5753110-BC90-4EA7-AFA5-3782588518F5}" type="presParOf" srcId="{F658600C-33CA-41E3-A3F7-4C9F8F1938A7}" destId="{EB4F5A54-BED6-4179-9F5F-8580020EBF46}" srcOrd="0" destOrd="0" presId="urn:microsoft.com/office/officeart/2005/8/layout/vList6"/>
    <dgm:cxn modelId="{EC721F20-2898-46E7-A20F-96F035B1EE49}" type="presParOf" srcId="{F658600C-33CA-41E3-A3F7-4C9F8F1938A7}" destId="{486F5262-9066-4BAB-A301-D63E680C0C1F}" srcOrd="1" destOrd="0" presId="urn:microsoft.com/office/officeart/2005/8/layout/vList6"/>
    <dgm:cxn modelId="{52317AB7-3BD1-45B3-A4DE-5ACC248B931C}" type="presParOf" srcId="{955E06BA-B11B-47E3-9103-39269F576673}" destId="{CFFDD9BA-4A41-4C94-A293-008D7F56BB1A}" srcOrd="5" destOrd="0" presId="urn:microsoft.com/office/officeart/2005/8/layout/vList6"/>
    <dgm:cxn modelId="{2EC27195-48A7-49C8-AD0B-79507DCA7C5A}" type="presParOf" srcId="{955E06BA-B11B-47E3-9103-39269F576673}" destId="{AD7076E3-B070-4E47-A93A-E2766AF439FF}" srcOrd="6" destOrd="0" presId="urn:microsoft.com/office/officeart/2005/8/layout/vList6"/>
    <dgm:cxn modelId="{B0DE33B3-2C10-4219-83F8-80C1EEB61701}" type="presParOf" srcId="{AD7076E3-B070-4E47-A93A-E2766AF439FF}" destId="{602B9C1A-7D8D-451A-B330-3ADB828D217F}" srcOrd="0" destOrd="0" presId="urn:microsoft.com/office/officeart/2005/8/layout/vList6"/>
    <dgm:cxn modelId="{E9CB4EE4-23CB-4493-9A50-B958734DAA06}" type="presParOf" srcId="{AD7076E3-B070-4E47-A93A-E2766AF439FF}" destId="{213AADCF-5613-4C3E-9FC8-60A2CAF27F83}" srcOrd="1" destOrd="0" presId="urn:microsoft.com/office/officeart/2005/8/layout/vList6"/>
    <dgm:cxn modelId="{FA23069D-7710-4C1B-B7E7-E0AA880F7705}" type="presParOf" srcId="{955E06BA-B11B-47E3-9103-39269F576673}" destId="{12E47B7A-BC59-421F-B8EA-63A8A5722FEE}" srcOrd="7" destOrd="0" presId="urn:microsoft.com/office/officeart/2005/8/layout/vList6"/>
    <dgm:cxn modelId="{CB8971BC-1445-427D-BE8B-619DC18D8ACF}" type="presParOf" srcId="{955E06BA-B11B-47E3-9103-39269F576673}" destId="{CA60D366-6D43-4B18-A3F5-C3A2198AB404}" srcOrd="8" destOrd="0" presId="urn:microsoft.com/office/officeart/2005/8/layout/vList6"/>
    <dgm:cxn modelId="{27824D0A-34CD-4B64-B22E-481A1769E937}" type="presParOf" srcId="{CA60D366-6D43-4B18-A3F5-C3A2198AB404}" destId="{78C82D7B-66FB-443D-8F1C-95F28D50817A}" srcOrd="0" destOrd="0" presId="urn:microsoft.com/office/officeart/2005/8/layout/vList6"/>
    <dgm:cxn modelId="{4C077538-A59D-424F-A4B0-2B22EA7A681E}" type="presParOf" srcId="{CA60D366-6D43-4B18-A3F5-C3A2198AB404}" destId="{5AD5A5B6-0230-4224-A2E8-BB77D5E9CF9C}"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420E9-7A5D-4493-B96A-C042ED2EEC1A}">
      <dsp:nvSpPr>
        <dsp:cNvPr id="0" name=""/>
        <dsp:cNvSpPr/>
      </dsp:nvSpPr>
      <dsp:spPr>
        <a:xfrm>
          <a:off x="3251199" y="1852"/>
          <a:ext cx="4876800" cy="100277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ED0B1-63D9-4BE1-91DF-AE7A5A97BF9E}">
      <dsp:nvSpPr>
        <dsp:cNvPr id="0" name=""/>
        <dsp:cNvSpPr/>
      </dsp:nvSpPr>
      <dsp:spPr>
        <a:xfrm>
          <a:off x="0" y="1852"/>
          <a:ext cx="3251200" cy="100277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a:t>Weight</a:t>
          </a:r>
        </a:p>
      </dsp:txBody>
      <dsp:txXfrm>
        <a:off x="48951" y="50803"/>
        <a:ext cx="3153298" cy="904868"/>
      </dsp:txXfrm>
    </dsp:sp>
    <dsp:sp modelId="{000A7ECB-D0B3-4B5B-AB4E-23A37DA37319}">
      <dsp:nvSpPr>
        <dsp:cNvPr id="0" name=""/>
        <dsp:cNvSpPr/>
      </dsp:nvSpPr>
      <dsp:spPr>
        <a:xfrm>
          <a:off x="3251199" y="1104900"/>
          <a:ext cx="4876800" cy="100277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986584-7702-4EAE-8D42-0FB7C0934D30}">
      <dsp:nvSpPr>
        <dsp:cNvPr id="0" name=""/>
        <dsp:cNvSpPr/>
      </dsp:nvSpPr>
      <dsp:spPr>
        <a:xfrm>
          <a:off x="0" y="1104900"/>
          <a:ext cx="3251200" cy="1002770"/>
        </a:xfrm>
        <a:prstGeom prst="round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a:t>Distance</a:t>
          </a:r>
        </a:p>
      </dsp:txBody>
      <dsp:txXfrm>
        <a:off x="48951" y="1153851"/>
        <a:ext cx="3153298" cy="904868"/>
      </dsp:txXfrm>
    </dsp:sp>
    <dsp:sp modelId="{486F5262-9066-4BAB-A301-D63E680C0C1F}">
      <dsp:nvSpPr>
        <dsp:cNvPr id="0" name=""/>
        <dsp:cNvSpPr/>
      </dsp:nvSpPr>
      <dsp:spPr>
        <a:xfrm>
          <a:off x="3251199" y="2207948"/>
          <a:ext cx="4876800" cy="100277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4F5A54-BED6-4179-9F5F-8580020EBF46}">
      <dsp:nvSpPr>
        <dsp:cNvPr id="0" name=""/>
        <dsp:cNvSpPr/>
      </dsp:nvSpPr>
      <dsp:spPr>
        <a:xfrm>
          <a:off x="0" y="2207948"/>
          <a:ext cx="3251200" cy="1002770"/>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a:t>Time</a:t>
          </a:r>
        </a:p>
      </dsp:txBody>
      <dsp:txXfrm>
        <a:off x="48951" y="2256899"/>
        <a:ext cx="3153298" cy="904868"/>
      </dsp:txXfrm>
    </dsp:sp>
    <dsp:sp modelId="{213AADCF-5613-4C3E-9FC8-60A2CAF27F83}">
      <dsp:nvSpPr>
        <dsp:cNvPr id="0" name=""/>
        <dsp:cNvSpPr/>
      </dsp:nvSpPr>
      <dsp:spPr>
        <a:xfrm>
          <a:off x="3251199" y="3310996"/>
          <a:ext cx="4876800" cy="100277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2B9C1A-7D8D-451A-B330-3ADB828D217F}">
      <dsp:nvSpPr>
        <dsp:cNvPr id="0" name=""/>
        <dsp:cNvSpPr/>
      </dsp:nvSpPr>
      <dsp:spPr>
        <a:xfrm>
          <a:off x="0" y="3310996"/>
          <a:ext cx="3251200" cy="1002770"/>
        </a:xfrm>
        <a:prstGeom prst="round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a:t>Speed</a:t>
          </a:r>
        </a:p>
      </dsp:txBody>
      <dsp:txXfrm>
        <a:off x="48951" y="3359947"/>
        <a:ext cx="3153298" cy="904868"/>
      </dsp:txXfrm>
    </dsp:sp>
    <dsp:sp modelId="{5AD5A5B6-0230-4224-A2E8-BB77D5E9CF9C}">
      <dsp:nvSpPr>
        <dsp:cNvPr id="0" name=""/>
        <dsp:cNvSpPr/>
      </dsp:nvSpPr>
      <dsp:spPr>
        <a:xfrm>
          <a:off x="3251199" y="4414044"/>
          <a:ext cx="4876800" cy="100277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82D7B-66FB-443D-8F1C-95F28D50817A}">
      <dsp:nvSpPr>
        <dsp:cNvPr id="0" name=""/>
        <dsp:cNvSpPr/>
      </dsp:nvSpPr>
      <dsp:spPr>
        <a:xfrm>
          <a:off x="0" y="4414044"/>
          <a:ext cx="3251200" cy="100277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a:t>Height</a:t>
          </a:r>
        </a:p>
      </dsp:txBody>
      <dsp:txXfrm>
        <a:off x="48951" y="4462995"/>
        <a:ext cx="3153298" cy="90486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t>2020-09-29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t>‹#›</a:t>
            </a:fld>
            <a:endParaRPr lang="en-CA" dirty="0"/>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PE.3.C.2.7 </a:t>
            </a:r>
            <a:r>
              <a:rPr lang="en-US" sz="1200" b="0" kern="1200" dirty="0">
                <a:solidFill>
                  <a:schemeClr val="tx1"/>
                </a:solidFill>
                <a:effectLst/>
                <a:latin typeface="+mn-lt"/>
                <a:ea typeface="+mn-ea"/>
                <a:cs typeface="+mn-cs"/>
              </a:rPr>
              <a:t>Identify the reasons for warm-up and cool-down activities.</a:t>
            </a:r>
            <a:endParaRPr lang="en-CA"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PE.3.L.4.5 </a:t>
            </a:r>
            <a:r>
              <a:rPr lang="en-US" sz="1200" b="0" kern="1200" dirty="0">
                <a:solidFill>
                  <a:schemeClr val="tx1"/>
                </a:solidFill>
                <a:effectLst/>
                <a:latin typeface="+mn-lt"/>
                <a:ea typeface="+mn-ea"/>
                <a:cs typeface="+mn-cs"/>
              </a:rPr>
              <a:t>Identify formal and informal physical fitness assessments.</a:t>
            </a:r>
            <a:endParaRPr lang="en-CA"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PE.3.L.4.9 </a:t>
            </a:r>
            <a:r>
              <a:rPr lang="en-US" sz="1200" b="0" kern="1200" dirty="0">
                <a:solidFill>
                  <a:schemeClr val="tx1"/>
                </a:solidFill>
                <a:effectLst/>
                <a:latin typeface="+mn-lt"/>
                <a:ea typeface="+mn-ea"/>
                <a:cs typeface="+mn-cs"/>
              </a:rPr>
              <a:t>Identify individual strengths and weaknesses based upon results of a formal fitness assessment.</a:t>
            </a:r>
            <a:endParaRPr lang="en-CA"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PE.3.L.3.5 </a:t>
            </a:r>
            <a:r>
              <a:rPr lang="en-US" sz="1200" kern="1200" dirty="0">
                <a:solidFill>
                  <a:schemeClr val="tx1"/>
                </a:solidFill>
                <a:effectLst/>
                <a:latin typeface="+mn-lt"/>
                <a:ea typeface="+mn-ea"/>
                <a:cs typeface="+mn-cs"/>
              </a:rPr>
              <a:t>Use an activity log to maintain a personal record of participation in physical activity during a period of time.</a:t>
            </a:r>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dirty="0"/>
          </a:p>
        </p:txBody>
      </p:sp>
    </p:spTree>
    <p:extLst>
      <p:ext uri="{BB962C8B-B14F-4D97-AF65-F5344CB8AC3E}">
        <p14:creationId xmlns:p14="http://schemas.microsoft.com/office/powerpoint/2010/main" val="337570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Students</a:t>
            </a:r>
            <a:r>
              <a:rPr lang="en-US" sz="1200" b="0" kern="1200" baseline="0" dirty="0">
                <a:solidFill>
                  <a:schemeClr val="tx1"/>
                </a:solidFill>
                <a:effectLst/>
                <a:latin typeface="+mn-lt"/>
                <a:ea typeface="+mn-ea"/>
                <a:cs typeface="+mn-cs"/>
              </a:rPr>
              <a:t> will vote on which dynamic stretch is their favorite to perform. </a:t>
            </a:r>
          </a:p>
          <a:p>
            <a:r>
              <a:rPr lang="en-US" sz="1200" b="0" kern="1200" baseline="0" dirty="0">
                <a:solidFill>
                  <a:schemeClr val="tx1"/>
                </a:solidFill>
                <a:effectLst/>
                <a:latin typeface="+mn-lt"/>
                <a:ea typeface="+mn-ea"/>
                <a:cs typeface="+mn-cs"/>
              </a:rPr>
              <a:t>The teacher will aid in reminding the students of these dynamic stretches and compare votes for the favorite dynamic stretch.</a:t>
            </a: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PE.3.C.2.7</a:t>
            </a:r>
            <a:r>
              <a:rPr lang="en-US" sz="1200" kern="1200" dirty="0">
                <a:solidFill>
                  <a:schemeClr val="tx1"/>
                </a:solidFill>
                <a:effectLst/>
                <a:latin typeface="+mn-lt"/>
                <a:ea typeface="+mn-ea"/>
                <a:cs typeface="+mn-cs"/>
              </a:rPr>
              <a:t> Identify the reasons for warm-up and cool-down activities.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PE.3.L.4.5</a:t>
            </a:r>
            <a:r>
              <a:rPr lang="en-US" sz="1200" kern="1200" dirty="0">
                <a:solidFill>
                  <a:schemeClr val="tx1"/>
                </a:solidFill>
                <a:effectLst/>
                <a:latin typeface="+mn-lt"/>
                <a:ea typeface="+mn-ea"/>
                <a:cs typeface="+mn-cs"/>
              </a:rPr>
              <a:t> Identify formal and informal physical fitness assessments.</a:t>
            </a:r>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dirty="0"/>
          </a:p>
        </p:txBody>
      </p:sp>
    </p:spTree>
    <p:extLst>
      <p:ext uri="{BB962C8B-B14F-4D97-AF65-F5344CB8AC3E}">
        <p14:creationId xmlns:p14="http://schemas.microsoft.com/office/powerpoint/2010/main" val="126978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a:t>
            </a:r>
            <a:r>
              <a:rPr lang="en-US" baseline="0" dirty="0">
                <a:latin typeface="Century Gothic" panose="020B0502020202020204" pitchFamily="34" charset="0"/>
              </a:rPr>
              <a:t> will answer each of the questions and discuss how they know the answer.</a:t>
            </a:r>
          </a:p>
          <a:p>
            <a:r>
              <a:rPr lang="en-US" baseline="0" dirty="0">
                <a:latin typeface="Century Gothic" panose="020B0502020202020204" pitchFamily="34" charset="0"/>
              </a:rPr>
              <a:t>The teacher will guide students toward correct answers if many in the class feel they know the answer but it is the wrong answer. The teacher will settle disputes by correcting misinterpretations.</a:t>
            </a:r>
          </a:p>
          <a:p>
            <a:endParaRPr lang="en-US" baseline="0" dirty="0">
              <a:latin typeface="Century Gothic" panose="020B0502020202020204" pitchFamily="34" charset="0"/>
            </a:endParaRPr>
          </a:p>
          <a:p>
            <a:r>
              <a:rPr lang="en-US" b="1" baseline="0" dirty="0">
                <a:latin typeface="Century Gothic" panose="020B0502020202020204" pitchFamily="34" charset="0"/>
              </a:rPr>
              <a:t>Circle true or false answer for each question. </a:t>
            </a:r>
          </a:p>
          <a:p>
            <a:endParaRPr lang="en-US" b="1" baseline="0" dirty="0">
              <a:latin typeface="Century Gothic" panose="020B0502020202020204" pitchFamily="34" charset="0"/>
            </a:endParaRPr>
          </a:p>
          <a:p>
            <a:r>
              <a:rPr lang="en-US" b="0" dirty="0">
                <a:latin typeface="Century Gothic" panose="020B0502020202020204" pitchFamily="34" charset="0"/>
              </a:rPr>
              <a:t>Answers</a:t>
            </a:r>
          </a:p>
          <a:p>
            <a:endParaRPr lang="en-US" b="0" dirty="0">
              <a:latin typeface="Century Gothic" panose="020B0502020202020204" pitchFamily="34" charset="0"/>
            </a:endParaRPr>
          </a:p>
          <a:p>
            <a:r>
              <a:rPr lang="en-CA" sz="1200" b="1" dirty="0"/>
              <a:t>Dog Looking For Tail is an example of a Dynamic Stretch.                                 </a:t>
            </a:r>
            <a:r>
              <a:rPr lang="en-CA" sz="1200" dirty="0"/>
              <a:t>True </a:t>
            </a:r>
          </a:p>
          <a:p>
            <a:endParaRPr lang="en-CA" sz="1200" dirty="0"/>
          </a:p>
          <a:p>
            <a:r>
              <a:rPr lang="en-CA" sz="1200" b="1" dirty="0"/>
              <a:t>Our muscles do not need to be warmed up before physical activity.              </a:t>
            </a:r>
            <a:r>
              <a:rPr lang="en-CA" sz="1200" b="0" baseline="0" dirty="0"/>
              <a:t>  </a:t>
            </a:r>
            <a:r>
              <a:rPr lang="en-CA" sz="1200" dirty="0"/>
              <a:t>False</a:t>
            </a:r>
          </a:p>
          <a:p>
            <a:endParaRPr lang="en-CA" sz="1200" dirty="0"/>
          </a:p>
          <a:p>
            <a:r>
              <a:rPr lang="en-CA" sz="1200" b="1" dirty="0"/>
              <a:t>Cool-down activities can last 10–15 minutes after an activity to                       </a:t>
            </a:r>
            <a:r>
              <a:rPr lang="en-CA" sz="1200" dirty="0"/>
              <a:t>True </a:t>
            </a:r>
          </a:p>
          <a:p>
            <a:r>
              <a:rPr lang="en-CA" sz="1200" b="1" dirty="0"/>
              <a:t>bring your body back to a resting state.</a:t>
            </a:r>
          </a:p>
          <a:p>
            <a:endParaRPr lang="en-CA" sz="1200" b="1" dirty="0"/>
          </a:p>
          <a:p>
            <a:r>
              <a:rPr lang="en-CA" sz="1200" b="1" dirty="0"/>
              <a:t>By not warming up and cooling down, we put ourselves at risk of injury.         </a:t>
            </a:r>
            <a:r>
              <a:rPr lang="en-CA" sz="1200" dirty="0"/>
              <a:t>True</a:t>
            </a:r>
            <a:endParaRPr lang="en-CA" sz="1200" b="1" dirty="0"/>
          </a:p>
          <a:p>
            <a:endParaRPr lang="en-CA" sz="1200" b="1" dirty="0"/>
          </a:p>
          <a:p>
            <a:r>
              <a:rPr lang="en-CA" sz="1200" b="1" dirty="0"/>
              <a:t>You can measure your physical activity by distance. 		</a:t>
            </a:r>
            <a:r>
              <a:rPr lang="en-CA" sz="1200" b="1" baseline="0" dirty="0"/>
              <a:t>           </a:t>
            </a:r>
            <a:r>
              <a:rPr lang="en-CA" sz="1200" b="1" dirty="0"/>
              <a:t> </a:t>
            </a:r>
            <a:r>
              <a:rPr lang="en-CA" sz="1200" dirty="0"/>
              <a:t>True</a:t>
            </a:r>
          </a:p>
          <a:p>
            <a:endParaRPr lang="en-CA" sz="1200" b="1" dirty="0"/>
          </a:p>
          <a:p>
            <a:r>
              <a:rPr lang="en-CA" sz="1200" b="1" dirty="0"/>
              <a:t>You cannot beat your personal best.			</a:t>
            </a:r>
            <a:r>
              <a:rPr lang="en-CA" sz="1200" b="1" baseline="0" dirty="0"/>
              <a:t>            </a:t>
            </a:r>
            <a:r>
              <a:rPr lang="en-CA" sz="1200" dirty="0"/>
              <a:t>False</a:t>
            </a:r>
          </a:p>
          <a:p>
            <a:endParaRPr lang="en-CA" sz="1200" b="1" dirty="0"/>
          </a:p>
          <a:p>
            <a:r>
              <a:rPr lang="en-CA" sz="1200" b="1" dirty="0"/>
              <a:t>The goals you set should be realistic.</a:t>
            </a:r>
            <a:r>
              <a:rPr lang="en-CA" sz="1200" b="1" baseline="0" dirty="0"/>
              <a:t>                                                                     </a:t>
            </a:r>
            <a:r>
              <a:rPr lang="en-CA" sz="1200" dirty="0"/>
              <a:t>True</a:t>
            </a:r>
            <a:endParaRPr lang="en-CA" sz="1200" b="1" dirty="0"/>
          </a:p>
          <a:p>
            <a:endParaRPr lang="en-CA" sz="1200" b="1" dirty="0"/>
          </a:p>
          <a:p>
            <a:endParaRPr lang="en-US"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11</a:t>
            </a:fld>
            <a:endParaRPr lang="en-CA" dirty="0"/>
          </a:p>
        </p:txBody>
      </p:sp>
    </p:spTree>
    <p:extLst>
      <p:ext uri="{BB962C8B-B14F-4D97-AF65-F5344CB8AC3E}">
        <p14:creationId xmlns:p14="http://schemas.microsoft.com/office/powerpoint/2010/main" val="114571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12</a:t>
            </a:fld>
            <a:endParaRPr lang="en-CA"/>
          </a:p>
        </p:txBody>
      </p:sp>
    </p:spTree>
    <p:extLst>
      <p:ext uri="{BB962C8B-B14F-4D97-AF65-F5344CB8AC3E}">
        <p14:creationId xmlns:p14="http://schemas.microsoft.com/office/powerpoint/2010/main" val="78892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latin typeface="Century Gothic" panose="020B0502020202020204" pitchFamily="34" charset="0"/>
              </a:rPr>
              <a:t>Students will drag and drop various activities into the categories of “Warm-Up,” “Main Activity,” and “Cool-Down.”</a:t>
            </a:r>
          </a:p>
          <a:p>
            <a:r>
              <a:rPr lang="en-US" b="0" baseline="0" dirty="0">
                <a:latin typeface="Century Gothic" panose="020B0502020202020204" pitchFamily="34" charset="0"/>
              </a:rPr>
              <a:t>The teacher will remind students about dynamic and static stretching and the importance of warming up and cooling down before and after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PE.3.C.2.7</a:t>
            </a:r>
            <a:r>
              <a:rPr lang="en-US" sz="1200" kern="1200" dirty="0">
                <a:solidFill>
                  <a:schemeClr val="tx1"/>
                </a:solidFill>
                <a:effectLst/>
                <a:latin typeface="+mn-lt"/>
                <a:ea typeface="+mn-ea"/>
                <a:cs typeface="+mn-cs"/>
              </a:rPr>
              <a:t> Identify the reasons for warm-up and cool-down activities.</a:t>
            </a:r>
            <a:endParaRPr lang="en-CA" sz="1200" kern="1200" dirty="0">
              <a:solidFill>
                <a:schemeClr val="tx1"/>
              </a:solidFill>
              <a:effectLst/>
              <a:latin typeface="+mn-lt"/>
              <a:ea typeface="+mn-ea"/>
              <a:cs typeface="+mn-cs"/>
            </a:endParaRPr>
          </a:p>
          <a:p>
            <a:endParaRPr lang="en-US" b="0"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13</a:t>
            </a:fld>
            <a:endParaRPr lang="en-CA" dirty="0"/>
          </a:p>
        </p:txBody>
      </p:sp>
    </p:spTree>
    <p:extLst>
      <p:ext uri="{BB962C8B-B14F-4D97-AF65-F5344CB8AC3E}">
        <p14:creationId xmlns:p14="http://schemas.microsoft.com/office/powerpoint/2010/main" val="224483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14</a:t>
            </a:fld>
            <a:endParaRPr lang="en-CA"/>
          </a:p>
        </p:txBody>
      </p:sp>
    </p:spTree>
    <p:extLst>
      <p:ext uri="{BB962C8B-B14F-4D97-AF65-F5344CB8AC3E}">
        <p14:creationId xmlns:p14="http://schemas.microsoft.com/office/powerpoint/2010/main" val="153381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15</a:t>
            </a:fld>
            <a:endParaRPr lang="en-CA"/>
          </a:p>
        </p:txBody>
      </p:sp>
    </p:spTree>
    <p:extLst>
      <p:ext uri="{BB962C8B-B14F-4D97-AF65-F5344CB8AC3E}">
        <p14:creationId xmlns:p14="http://schemas.microsoft.com/office/powerpoint/2010/main" val="302019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16</a:t>
            </a:fld>
            <a:endParaRPr lang="en-CA"/>
          </a:p>
        </p:txBody>
      </p:sp>
    </p:spTree>
    <p:extLst>
      <p:ext uri="{BB962C8B-B14F-4D97-AF65-F5344CB8AC3E}">
        <p14:creationId xmlns:p14="http://schemas.microsoft.com/office/powerpoint/2010/main" val="186024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17</a:t>
            </a:fld>
            <a:endParaRPr lang="en-CA"/>
          </a:p>
        </p:txBody>
      </p:sp>
    </p:spTree>
    <p:extLst>
      <p:ext uri="{BB962C8B-B14F-4D97-AF65-F5344CB8AC3E}">
        <p14:creationId xmlns:p14="http://schemas.microsoft.com/office/powerpoint/2010/main" val="239020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18</a:t>
            </a:fld>
            <a:endParaRPr lang="en-CA"/>
          </a:p>
        </p:txBody>
      </p:sp>
    </p:spTree>
    <p:extLst>
      <p:ext uri="{BB962C8B-B14F-4D97-AF65-F5344CB8AC3E}">
        <p14:creationId xmlns:p14="http://schemas.microsoft.com/office/powerpoint/2010/main" val="15877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a:t>
            </a:fld>
            <a:endParaRPr lang="en-CA"/>
          </a:p>
        </p:txBody>
      </p:sp>
    </p:spTree>
    <p:extLst>
      <p:ext uri="{BB962C8B-B14F-4D97-AF65-F5344CB8AC3E}">
        <p14:creationId xmlns:p14="http://schemas.microsoft.com/office/powerpoint/2010/main" val="252654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3</a:t>
            </a:fld>
            <a:endParaRPr lang="en-CA"/>
          </a:p>
        </p:txBody>
      </p:sp>
    </p:spTree>
    <p:extLst>
      <p:ext uri="{BB962C8B-B14F-4D97-AF65-F5344CB8AC3E}">
        <p14:creationId xmlns:p14="http://schemas.microsoft.com/office/powerpoint/2010/main" val="225661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4</a:t>
            </a:fld>
            <a:endParaRPr lang="en-CA"/>
          </a:p>
        </p:txBody>
      </p:sp>
    </p:spTree>
    <p:extLst>
      <p:ext uri="{BB962C8B-B14F-4D97-AF65-F5344CB8AC3E}">
        <p14:creationId xmlns:p14="http://schemas.microsoft.com/office/powerpoint/2010/main" val="210774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5</a:t>
            </a:fld>
            <a:endParaRPr lang="en-CA"/>
          </a:p>
        </p:txBody>
      </p:sp>
    </p:spTree>
    <p:extLst>
      <p:ext uri="{BB962C8B-B14F-4D97-AF65-F5344CB8AC3E}">
        <p14:creationId xmlns:p14="http://schemas.microsoft.com/office/powerpoint/2010/main" val="304821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6</a:t>
            </a:fld>
            <a:endParaRPr lang="en-CA"/>
          </a:p>
        </p:txBody>
      </p:sp>
    </p:spTree>
    <p:extLst>
      <p:ext uri="{BB962C8B-B14F-4D97-AF65-F5344CB8AC3E}">
        <p14:creationId xmlns:p14="http://schemas.microsoft.com/office/powerpoint/2010/main" val="63096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a:t>
            </a:r>
            <a:r>
              <a:rPr lang="en-US" sz="1200" b="0" kern="1200" baseline="0" dirty="0">
                <a:solidFill>
                  <a:schemeClr val="tx1"/>
                </a:solidFill>
                <a:effectLst/>
                <a:latin typeface="+mn-lt"/>
                <a:ea typeface="+mn-ea"/>
                <a:cs typeface="+mn-cs"/>
              </a:rPr>
              <a:t> will drag both the picture and the name of the activity that would use each form of measurement.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teacher will encourage students to choose the most correct answer and describe the difference between activities that require speed and activities in which time is a factor.</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PE.3.L.4.5</a:t>
            </a:r>
            <a:r>
              <a:rPr lang="en-US" sz="1200" kern="1200" dirty="0">
                <a:solidFill>
                  <a:schemeClr val="tx1"/>
                </a:solidFill>
                <a:effectLst/>
                <a:latin typeface="+mn-lt"/>
                <a:ea typeface="+mn-ea"/>
                <a:cs typeface="+mn-cs"/>
              </a:rPr>
              <a:t> Identify formal and informal physical fitness assessments.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PE.3.L.4.9</a:t>
            </a:r>
            <a:r>
              <a:rPr lang="en-US" sz="1200" kern="1200" dirty="0">
                <a:solidFill>
                  <a:schemeClr val="tx1"/>
                </a:solidFill>
                <a:effectLst/>
                <a:latin typeface="+mn-lt"/>
                <a:ea typeface="+mn-ea"/>
                <a:cs typeface="+mn-cs"/>
              </a:rPr>
              <a:t> Identify individual strengths and weaknesses.</a:t>
            </a:r>
            <a:endParaRPr lang="en-US"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7</a:t>
            </a:fld>
            <a:endParaRPr lang="en-CA" dirty="0"/>
          </a:p>
        </p:txBody>
      </p:sp>
    </p:spTree>
    <p:extLst>
      <p:ext uri="{BB962C8B-B14F-4D97-AF65-F5344CB8AC3E}">
        <p14:creationId xmlns:p14="http://schemas.microsoft.com/office/powerpoint/2010/main" val="7021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will define each of</a:t>
            </a:r>
            <a:r>
              <a:rPr lang="en-US" sz="1200" b="0" kern="1200" baseline="0" dirty="0">
                <a:solidFill>
                  <a:schemeClr val="tx1"/>
                </a:solidFill>
                <a:effectLst/>
                <a:latin typeface="+mn-lt"/>
                <a:ea typeface="+mn-ea"/>
                <a:cs typeface="+mn-cs"/>
              </a:rPr>
              <a:t> the components of SMART goals by dragging the definition to the blank beside the word it defines.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teacher will differentiate between short-term and long-term goals and review each step of the SMART goals process.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PE.3.L.4.9</a:t>
            </a:r>
            <a:r>
              <a:rPr lang="en-US" sz="1200" kern="1200" dirty="0">
                <a:solidFill>
                  <a:schemeClr val="tx1"/>
                </a:solidFill>
                <a:effectLst/>
                <a:latin typeface="+mn-lt"/>
                <a:ea typeface="+mn-ea"/>
                <a:cs typeface="+mn-cs"/>
              </a:rPr>
              <a:t> Identify individual strengths and weaknesses based upon results of a formal fitness assessment.</a:t>
            </a:r>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8</a:t>
            </a:fld>
            <a:endParaRPr lang="en-CA" dirty="0"/>
          </a:p>
        </p:txBody>
      </p:sp>
    </p:spTree>
    <p:extLst>
      <p:ext uri="{BB962C8B-B14F-4D97-AF65-F5344CB8AC3E}">
        <p14:creationId xmlns:p14="http://schemas.microsoft.com/office/powerpoint/2010/main" val="347098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will stamp</a:t>
            </a:r>
            <a:r>
              <a:rPr lang="en-US" sz="1200" b="0" kern="1200" baseline="0" dirty="0">
                <a:solidFill>
                  <a:schemeClr val="tx1"/>
                </a:solidFill>
                <a:effectLst/>
                <a:latin typeface="+mn-lt"/>
                <a:ea typeface="+mn-ea"/>
                <a:cs typeface="+mn-cs"/>
              </a:rPr>
              <a:t> which are examples of specific goals and which are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teacher will explain that specific goals are focused on a specific target area and should include a timeframe or deadline.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PE.3.L.4.9</a:t>
            </a:r>
            <a:r>
              <a:rPr lang="en-US" sz="1200" kern="1200" dirty="0">
                <a:solidFill>
                  <a:schemeClr val="tx1"/>
                </a:solidFill>
                <a:effectLst/>
                <a:latin typeface="+mn-lt"/>
                <a:ea typeface="+mn-ea"/>
                <a:cs typeface="+mn-cs"/>
              </a:rPr>
              <a:t> Identify individual strengths and weaknesses based upon results of a formal fitness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dirty="0"/>
          </a:p>
        </p:txBody>
      </p:sp>
    </p:spTree>
    <p:extLst>
      <p:ext uri="{BB962C8B-B14F-4D97-AF65-F5344CB8AC3E}">
        <p14:creationId xmlns:p14="http://schemas.microsoft.com/office/powerpoint/2010/main" val="1282785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3</a:t>
            </a:r>
            <a:r>
              <a:rPr lang="en-US" sz="2800" baseline="30000" dirty="0">
                <a:solidFill>
                  <a:schemeClr val="bg1">
                    <a:lumMod val="50000"/>
                  </a:schemeClr>
                </a:solidFill>
                <a:latin typeface="Century Gothic" panose="020B0502020202020204" pitchFamily="34" charset="0"/>
                <a:cs typeface="Arial" panose="020B0604020202020204" pitchFamily="34" charset="0"/>
              </a:rPr>
              <a:t>rd</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15" name="Text Placeholder 13"/>
          <p:cNvSpPr>
            <a:spLocks noGrp="1"/>
          </p:cNvSpPr>
          <p:nvPr>
            <p:ph type="body" sz="quarter" idx="14" hasCustomPrompt="1"/>
          </p:nvPr>
        </p:nvSpPr>
        <p:spPr>
          <a:xfrm>
            <a:off x="8452174"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01	</a:t>
            </a:r>
          </a:p>
        </p:txBody>
      </p:sp>
      <p:sp>
        <p:nvSpPr>
          <p:cNvPr id="16" name="Text Placeholder 13"/>
          <p:cNvSpPr>
            <a:spLocks noGrp="1"/>
          </p:cNvSpPr>
          <p:nvPr>
            <p:ph type="body" sz="quarter" idx="15" hasCustomPrompt="1"/>
          </p:nvPr>
        </p:nvSpPr>
        <p:spPr>
          <a:xfrm>
            <a:off x="10449621"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02</a:t>
            </a:r>
          </a:p>
        </p:txBody>
      </p:sp>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2607" y="734614"/>
            <a:ext cx="7803620" cy="5204867"/>
          </a:xfrm>
          <a:prstGeom prst="rect">
            <a:avLst/>
          </a:prstGeom>
        </p:spPr>
      </p:pic>
      <p:sp>
        <p:nvSpPr>
          <p:cNvPr id="8" name="Rectangle 7"/>
          <p:cNvSpPr/>
          <p:nvPr userDrawn="1"/>
        </p:nvSpPr>
        <p:spPr>
          <a:xfrm>
            <a:off x="6713202" y="1569926"/>
            <a:ext cx="5478798" cy="1412309"/>
          </a:xfrm>
          <a:prstGeom prst="rect">
            <a:avLst/>
          </a:prstGeom>
          <a:solidFill>
            <a:srgbClr val="19921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3600" b="1" dirty="0">
              <a:latin typeface="Century Gothic" panose="020B0502020202020204" pitchFamily="34" charset="0"/>
            </a:endParaRPr>
          </a:p>
        </p:txBody>
      </p:sp>
      <p:sp>
        <p:nvSpPr>
          <p:cNvPr id="11" name="Triangle 4"/>
          <p:cNvSpPr/>
          <p:nvPr userDrawn="1"/>
        </p:nvSpPr>
        <p:spPr>
          <a:xfrm rot="2796988">
            <a:off x="6721186" y="2992595"/>
            <a:ext cx="322985" cy="161125"/>
          </a:xfrm>
          <a:prstGeom prst="triangle">
            <a:avLst>
              <a:gd name="adj" fmla="val 46419"/>
            </a:avLst>
          </a:prstGeom>
          <a:solidFill>
            <a:srgbClr val="19921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otte SemBold" pitchFamily="50"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62439" t="43612" r="11938" b="49549"/>
          <a:stretch/>
        </p:blipFill>
        <p:spPr>
          <a:xfrm>
            <a:off x="6743807" y="1604187"/>
            <a:ext cx="5448193" cy="1349406"/>
          </a:xfrm>
          <a:prstGeom prst="rect">
            <a:avLst/>
          </a:prstGeom>
        </p:spPr>
      </p:pic>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9F6E9"/>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13"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6"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1"/>
          <p:cNvSpPr>
            <a:spLocks noGrp="1"/>
          </p:cNvSpPr>
          <p:nvPr>
            <p:ph type="body" sz="quarter" idx="15" hasCustomPrompt="1"/>
          </p:nvPr>
        </p:nvSpPr>
        <p:spPr>
          <a:xfrm>
            <a:off x="4131003" y="603103"/>
            <a:ext cx="4065097" cy="914400"/>
          </a:xfrm>
          <a:prstGeom prst="rect">
            <a:avLst/>
          </a:prstGeom>
        </p:spPr>
        <p:txBody>
          <a:bodyPr/>
          <a:lstStyle>
            <a:lvl1pPr marL="0" indent="0" algn="ctr">
              <a:buNone/>
              <a:defRPr>
                <a:solidFill>
                  <a:srgbClr val="24727E"/>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32764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 y="-140500"/>
            <a:ext cx="12192001"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24727E"/>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1832770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k2xCMTJq-ceSg4-fBsEfwzpaJdYtubWxJV_w3S6hcWE/copy?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3rd-grade-lesson1-0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01</a:t>
            </a:r>
          </a:p>
        </p:txBody>
      </p:sp>
      <p:sp>
        <p:nvSpPr>
          <p:cNvPr id="3" name="Text Placeholder 2"/>
          <p:cNvSpPr>
            <a:spLocks noGrp="1"/>
          </p:cNvSpPr>
          <p:nvPr>
            <p:ph type="body" sz="quarter" idx="15"/>
          </p:nvPr>
        </p:nvSpPr>
        <p:spPr/>
        <p:txBody>
          <a:bodyPr/>
          <a:lstStyle/>
          <a:p>
            <a:r>
              <a:rPr lang="en-CA" dirty="0"/>
              <a:t>02</a:t>
            </a:r>
          </a:p>
        </p:txBody>
      </p:sp>
      <p:sp>
        <p:nvSpPr>
          <p:cNvPr id="6" name="Text Placeholder 4"/>
          <p:cNvSpPr txBox="1">
            <a:spLocks/>
          </p:cNvSpPr>
          <p:nvPr/>
        </p:nvSpPr>
        <p:spPr>
          <a:xfrm>
            <a:off x="6745288" y="1946275"/>
            <a:ext cx="5569006"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900" b="1" dirty="0">
                <a:solidFill>
                  <a:schemeClr val="bg1"/>
                </a:solidFill>
                <a:latin typeface="Century Gothic" panose="020B0502020202020204" pitchFamily="34" charset="0"/>
              </a:rPr>
              <a:t>PHYSICAL EDUCATION</a:t>
            </a:r>
          </a:p>
        </p:txBody>
      </p:sp>
      <p:sp>
        <p:nvSpPr>
          <p:cNvPr id="5" name="TextBox 4"/>
          <p:cNvSpPr txBox="1"/>
          <p:nvPr/>
        </p:nvSpPr>
        <p:spPr>
          <a:xfrm>
            <a:off x="7085308" y="4015528"/>
            <a:ext cx="4870914" cy="523220"/>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rPr>
              <a:t>Fitness Assessment</a:t>
            </a:r>
          </a:p>
        </p:txBody>
      </p:sp>
      <p:sp>
        <p:nvSpPr>
          <p:cNvPr id="7" name="TextBox 6"/>
          <p:cNvSpPr txBox="1"/>
          <p:nvPr/>
        </p:nvSpPr>
        <p:spPr>
          <a:xfrm>
            <a:off x="7100054" y="4561216"/>
            <a:ext cx="4870914" cy="954107"/>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hlinkClick r:id="rId3"/>
              </a:rPr>
              <a:t>Click </a:t>
            </a:r>
            <a:r>
              <a:rPr lang="en-US" sz="2800" b="1" dirty="0" smtClean="0">
                <a:solidFill>
                  <a:schemeClr val="bg1">
                    <a:lumMod val="50000"/>
                  </a:schemeClr>
                </a:solidFill>
                <a:latin typeface="Century Gothic" charset="0"/>
                <a:ea typeface="Century Gothic" charset="0"/>
                <a:cs typeface="Century Gothic" charset="0"/>
                <a:hlinkClick r:id="rId3"/>
              </a:rPr>
              <a:t>On ME to </a:t>
            </a:r>
            <a:r>
              <a:rPr lang="en-US" sz="2800" b="1" dirty="0" smtClean="0">
                <a:solidFill>
                  <a:schemeClr val="bg1">
                    <a:lumMod val="50000"/>
                  </a:schemeClr>
                </a:solidFill>
                <a:latin typeface="Century Gothic" charset="0"/>
                <a:ea typeface="Century Gothic" charset="0"/>
                <a:cs typeface="Century Gothic" charset="0"/>
                <a:hlinkClick r:id="rId3"/>
              </a:rPr>
              <a:t>download the presentation</a:t>
            </a:r>
            <a:r>
              <a:rPr lang="en-US" sz="2800" b="1" dirty="0" smtClean="0">
                <a:solidFill>
                  <a:schemeClr val="bg1">
                    <a:lumMod val="50000"/>
                  </a:schemeClr>
                </a:solidFill>
                <a:latin typeface="Century Gothic" charset="0"/>
                <a:ea typeface="Century Gothic" charset="0"/>
                <a:cs typeface="Century Gothic" charset="0"/>
                <a:hlinkClick r:id="rId3"/>
              </a:rPr>
              <a:t>….</a:t>
            </a:r>
            <a:endParaRPr lang="en-US" sz="2800" b="1" dirty="0" smtClean="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15863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32279381"/>
              </p:ext>
            </p:extLst>
          </p:nvPr>
        </p:nvGraphicFramePr>
        <p:xfrm>
          <a:off x="2738252" y="2010847"/>
          <a:ext cx="7424495" cy="4370577"/>
        </p:xfrm>
        <a:graphic>
          <a:graphicData uri="http://schemas.openxmlformats.org/drawingml/2006/table">
            <a:tbl>
              <a:tblPr firstRow="1" bandRow="1">
                <a:tableStyleId>{93296810-A885-4BE3-A3E7-6D5BEEA58F35}</a:tableStyleId>
              </a:tblPr>
              <a:tblGrid>
                <a:gridCol w="1484899">
                  <a:extLst>
                    <a:ext uri="{9D8B030D-6E8A-4147-A177-3AD203B41FA5}">
                      <a16:colId xmlns:a16="http://schemas.microsoft.com/office/drawing/2014/main" val="326005670"/>
                    </a:ext>
                  </a:extLst>
                </a:gridCol>
                <a:gridCol w="1484899">
                  <a:extLst>
                    <a:ext uri="{9D8B030D-6E8A-4147-A177-3AD203B41FA5}">
                      <a16:colId xmlns:a16="http://schemas.microsoft.com/office/drawing/2014/main" val="3489997354"/>
                    </a:ext>
                  </a:extLst>
                </a:gridCol>
                <a:gridCol w="1484899">
                  <a:extLst>
                    <a:ext uri="{9D8B030D-6E8A-4147-A177-3AD203B41FA5}">
                      <a16:colId xmlns:a16="http://schemas.microsoft.com/office/drawing/2014/main" val="2561375849"/>
                    </a:ext>
                  </a:extLst>
                </a:gridCol>
                <a:gridCol w="1484899">
                  <a:extLst>
                    <a:ext uri="{9D8B030D-6E8A-4147-A177-3AD203B41FA5}">
                      <a16:colId xmlns:a16="http://schemas.microsoft.com/office/drawing/2014/main" val="4033915074"/>
                    </a:ext>
                  </a:extLst>
                </a:gridCol>
                <a:gridCol w="1484899">
                  <a:extLst>
                    <a:ext uri="{9D8B030D-6E8A-4147-A177-3AD203B41FA5}">
                      <a16:colId xmlns:a16="http://schemas.microsoft.com/office/drawing/2014/main" val="3970773786"/>
                    </a:ext>
                  </a:extLst>
                </a:gridCol>
              </a:tblGrid>
              <a:tr h="4370577">
                <a:tc>
                  <a:txBody>
                    <a:bodyPr/>
                    <a:lstStyle/>
                    <a:p>
                      <a:pPr algn="ctr"/>
                      <a:r>
                        <a:rPr lang="en-CA" dirty="0">
                          <a:latin typeface="Century Gothic" panose="020B0502020202020204" pitchFamily="34" charset="0"/>
                        </a:rPr>
                        <a:t>Step Over The Fence</a:t>
                      </a:r>
                    </a:p>
                  </a:txBody>
                  <a:tcPr/>
                </a:tc>
                <a:tc>
                  <a:txBody>
                    <a:bodyPr/>
                    <a:lstStyle/>
                    <a:p>
                      <a:pPr algn="ctr"/>
                      <a:r>
                        <a:rPr lang="en-CA" dirty="0">
                          <a:latin typeface="Century Gothic" panose="020B0502020202020204" pitchFamily="34" charset="0"/>
                        </a:rPr>
                        <a:t>Wring Out The Towel</a:t>
                      </a:r>
                    </a:p>
                  </a:txBody>
                  <a:tcPr/>
                </a:tc>
                <a:tc>
                  <a:txBody>
                    <a:bodyPr/>
                    <a:lstStyle/>
                    <a:p>
                      <a:pPr algn="ctr"/>
                      <a:r>
                        <a:rPr lang="en-CA" dirty="0">
                          <a:latin typeface="Century Gothic" panose="020B0502020202020204" pitchFamily="34" charset="0"/>
                        </a:rPr>
                        <a:t>Wave In A Parade</a:t>
                      </a:r>
                    </a:p>
                  </a:txBody>
                  <a:tcPr/>
                </a:tc>
                <a:tc>
                  <a:txBody>
                    <a:bodyPr/>
                    <a:lstStyle/>
                    <a:p>
                      <a:pPr algn="ctr"/>
                      <a:r>
                        <a:rPr lang="en-CA" dirty="0">
                          <a:latin typeface="Century Gothic" panose="020B0502020202020204" pitchFamily="34" charset="0"/>
                        </a:rPr>
                        <a:t>Dog Looking For Tail</a:t>
                      </a:r>
                    </a:p>
                  </a:txBody>
                  <a:tcPr/>
                </a:tc>
                <a:tc>
                  <a:txBody>
                    <a:bodyPr/>
                    <a:lstStyle/>
                    <a:p>
                      <a:pPr algn="ctr"/>
                      <a:r>
                        <a:rPr lang="en-CA" dirty="0">
                          <a:latin typeface="Century Gothic" panose="020B0502020202020204" pitchFamily="34" charset="0"/>
                        </a:rPr>
                        <a:t>Looking Under The Bed</a:t>
                      </a:r>
                    </a:p>
                  </a:txBody>
                  <a:tcPr/>
                </a:tc>
                <a:extLst>
                  <a:ext uri="{0D108BD9-81ED-4DB2-BD59-A6C34878D82A}">
                    <a16:rowId xmlns:a16="http://schemas.microsoft.com/office/drawing/2014/main" val="4100138067"/>
                  </a:ext>
                </a:extLst>
              </a:tr>
            </a:tbl>
          </a:graphicData>
        </a:graphic>
      </p:graphicFrame>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a:xfrm>
            <a:off x="2738252" y="600600"/>
            <a:ext cx="7424495" cy="914400"/>
          </a:xfrm>
        </p:spPr>
        <p:txBody>
          <a:bodyPr/>
          <a:lstStyle/>
          <a:p>
            <a:r>
              <a:rPr lang="en-CA" dirty="0">
                <a:solidFill>
                  <a:schemeClr val="tx1"/>
                </a:solidFill>
              </a:rPr>
              <a:t>Take your </a:t>
            </a:r>
            <a:r>
              <a:rPr lang="en-CA" dirty="0" smtClean="0">
                <a:solidFill>
                  <a:schemeClr val="tx1"/>
                </a:solidFill>
              </a:rPr>
              <a:t>Pick</a:t>
            </a:r>
          </a:p>
          <a:p>
            <a:r>
              <a:rPr lang="en-CA" dirty="0" smtClean="0">
                <a:solidFill>
                  <a:schemeClr val="tx1"/>
                </a:solidFill>
              </a:rPr>
              <a:t>Checkout </a:t>
            </a:r>
            <a:r>
              <a:rPr lang="en-CA" dirty="0">
                <a:solidFill>
                  <a:schemeClr val="tx1"/>
                </a:solidFill>
              </a:rPr>
              <a:t>the exercise  </a:t>
            </a:r>
            <a:r>
              <a:rPr lang="en-CA" dirty="0">
                <a:solidFill>
                  <a:schemeClr val="tx1"/>
                </a:solidFill>
                <a:hlinkClick r:id="rId3"/>
              </a:rPr>
              <a:t>https://</a:t>
            </a:r>
            <a:r>
              <a:rPr lang="en-CA" dirty="0" smtClean="0">
                <a:solidFill>
                  <a:schemeClr val="tx1"/>
                </a:solidFill>
                <a:hlinkClick r:id="rId3"/>
              </a:rPr>
              <a:t>tinyurl.com/3rd-grade-lesson1-03</a:t>
            </a:r>
            <a:r>
              <a:rPr lang="en-CA" dirty="0" smtClean="0">
                <a:solidFill>
                  <a:schemeClr val="tx1"/>
                </a:solidFill>
              </a:rPr>
              <a:t> </a:t>
            </a:r>
            <a:endParaRPr lang="en-CA" dirty="0">
              <a:solidFill>
                <a:schemeClr val="tx1"/>
              </a:solidFill>
            </a:endParaRPr>
          </a:p>
        </p:txBody>
      </p:sp>
    </p:spTree>
    <p:extLst>
      <p:ext uri="{BB962C8B-B14F-4D97-AF65-F5344CB8AC3E}">
        <p14:creationId xmlns:p14="http://schemas.microsoft.com/office/powerpoint/2010/main" val="335051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dirty="0"/>
              <a:t>True or false?</a:t>
            </a:r>
          </a:p>
        </p:txBody>
      </p:sp>
      <p:sp>
        <p:nvSpPr>
          <p:cNvPr id="6" name="TextBox 5"/>
          <p:cNvSpPr txBox="1"/>
          <p:nvPr/>
        </p:nvSpPr>
        <p:spPr>
          <a:xfrm>
            <a:off x="593766" y="1365663"/>
            <a:ext cx="11307502" cy="5324535"/>
          </a:xfrm>
          <a:prstGeom prst="rect">
            <a:avLst/>
          </a:prstGeom>
          <a:noFill/>
        </p:spPr>
        <p:txBody>
          <a:bodyPr wrap="square" rtlCol="0">
            <a:spAutoFit/>
          </a:bodyPr>
          <a:lstStyle/>
          <a:p>
            <a:r>
              <a:rPr lang="en-CA" sz="2000" b="1" dirty="0"/>
              <a:t>Dog Looking For Tail is an example of a Dynamic Stretch.                                  </a:t>
            </a:r>
            <a:r>
              <a:rPr lang="en-CA" sz="2000" dirty="0"/>
              <a:t>True or False</a:t>
            </a:r>
          </a:p>
          <a:p>
            <a:endParaRPr lang="en-CA" sz="2000" dirty="0"/>
          </a:p>
          <a:p>
            <a:r>
              <a:rPr lang="en-CA" sz="2000" b="1" dirty="0"/>
              <a:t>Our muscles do not need to be warmed up before physical activity.                  </a:t>
            </a:r>
            <a:r>
              <a:rPr lang="en-CA" sz="2000" dirty="0"/>
              <a:t>True or False</a:t>
            </a:r>
          </a:p>
          <a:p>
            <a:endParaRPr lang="en-CA" sz="2000" dirty="0"/>
          </a:p>
          <a:p>
            <a:r>
              <a:rPr lang="en-CA" sz="2000" b="1" dirty="0"/>
              <a:t>Cool-down activities can last 10–15 minutes after an activity to                          </a:t>
            </a:r>
            <a:r>
              <a:rPr lang="en-CA" sz="2000" dirty="0"/>
              <a:t>True or False</a:t>
            </a:r>
            <a:endParaRPr lang="en-CA" sz="2000" b="1" dirty="0"/>
          </a:p>
          <a:p>
            <a:r>
              <a:rPr lang="en-CA" sz="2000" b="1" dirty="0"/>
              <a:t> bring your body back to a resting state.</a:t>
            </a:r>
          </a:p>
          <a:p>
            <a:endParaRPr lang="en-CA" sz="2000" b="1" dirty="0"/>
          </a:p>
          <a:p>
            <a:r>
              <a:rPr lang="en-CA" sz="2000" b="1" dirty="0"/>
              <a:t>By not warming up and cooling down, we put ourselves at risk of injury.          </a:t>
            </a:r>
            <a:r>
              <a:rPr lang="en-CA" sz="2000" dirty="0"/>
              <a:t>True or False</a:t>
            </a:r>
          </a:p>
          <a:p>
            <a:endParaRPr lang="en-CA" sz="2000" b="1" dirty="0"/>
          </a:p>
          <a:p>
            <a:r>
              <a:rPr lang="en-CA" sz="2000" b="1" dirty="0"/>
              <a:t>You can measure your physical activity by distance. 			               </a:t>
            </a:r>
            <a:r>
              <a:rPr lang="en-CA" sz="2000" dirty="0"/>
              <a:t>True or False</a:t>
            </a:r>
          </a:p>
          <a:p>
            <a:endParaRPr lang="en-CA" sz="2000" dirty="0"/>
          </a:p>
          <a:p>
            <a:r>
              <a:rPr lang="en-CA" sz="2000" b="1" dirty="0"/>
              <a:t>You cannot beat your personal best.						  </a:t>
            </a:r>
            <a:r>
              <a:rPr lang="en-CA" sz="2000" dirty="0"/>
              <a:t>True or False</a:t>
            </a:r>
          </a:p>
          <a:p>
            <a:endParaRPr lang="en-CA" sz="2000" b="1" dirty="0"/>
          </a:p>
          <a:p>
            <a:r>
              <a:rPr lang="en-CA" sz="2000" b="1" dirty="0"/>
              <a:t>The goals you set should be realistic.					               </a:t>
            </a:r>
            <a:r>
              <a:rPr lang="en-CA" sz="2000" dirty="0"/>
              <a:t>True or False</a:t>
            </a:r>
          </a:p>
          <a:p>
            <a:endParaRPr lang="en-CA" sz="2000" b="1" dirty="0"/>
          </a:p>
          <a:p>
            <a:endParaRPr lang="en-CA" sz="2000" b="1" dirty="0"/>
          </a:p>
          <a:p>
            <a:endParaRPr lang="en-CA" sz="2000" b="1" dirty="0"/>
          </a:p>
        </p:txBody>
      </p:sp>
      <p:pic>
        <p:nvPicPr>
          <p:cNvPr id="9220"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701" y="1365663"/>
            <a:ext cx="511331" cy="426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701" y="2004951"/>
            <a:ext cx="511331" cy="426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200" y="2743391"/>
            <a:ext cx="511331" cy="426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2435" y="3551377"/>
            <a:ext cx="511331" cy="426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6568" y="4190665"/>
            <a:ext cx="511331" cy="4269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0700" y="4743417"/>
            <a:ext cx="511331" cy="426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public.adobecc.com/libraries/1U0YT44BAZES4JIMX5JWA0W2DH0FFF/20ab3fa3-704a-4f0b-b7cc-c12969bf49be/: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200" y="5382705"/>
            <a:ext cx="511331" cy="42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8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The next few slides will cover 1.02 fitness assessment.  You will turn them IN TODAY for a GRADE!!!  YAY….</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Be ready to take a picture with your phone or the snipping tool. Or grab mom/dad to help you out!! </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58" y="3951113"/>
            <a:ext cx="2503842" cy="2152222"/>
          </a:xfrm>
          <a:prstGeom prst="rect">
            <a:avLst/>
          </a:prstGeom>
        </p:spPr>
      </p:pic>
    </p:spTree>
    <p:extLst>
      <p:ext uri="{BB962C8B-B14F-4D97-AF65-F5344CB8AC3E}">
        <p14:creationId xmlns:p14="http://schemas.microsoft.com/office/powerpoint/2010/main" val="64196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2</a:t>
            </a:r>
          </a:p>
        </p:txBody>
      </p:sp>
      <p:sp>
        <p:nvSpPr>
          <p:cNvPr id="4" name="Text Placeholder 3"/>
          <p:cNvSpPr>
            <a:spLocks noGrp="1"/>
          </p:cNvSpPr>
          <p:nvPr>
            <p:ph type="body" sz="quarter" idx="15"/>
          </p:nvPr>
        </p:nvSpPr>
        <p:spPr>
          <a:xfrm>
            <a:off x="739556" y="626703"/>
            <a:ext cx="9797143" cy="895475"/>
          </a:xfrm>
        </p:spPr>
        <p:txBody>
          <a:bodyPr/>
          <a:lstStyle/>
          <a:p>
            <a:r>
              <a:rPr lang="en-CA" sz="4400" dirty="0"/>
              <a:t>Appetizer, Main Course, or Dessert</a:t>
            </a:r>
          </a:p>
        </p:txBody>
      </p:sp>
      <p:pic>
        <p:nvPicPr>
          <p:cNvPr id="2050" name="Picture 2" descr="https://public.adobecc.com/libraries/1UPUTO2KSDJNGEHRZJOLDKM1PLNEFF/07858001-a4df-4fa0-a110-cfc61579e2e9/:rendition;size=1200;version=0?accept=image/png&amp;api_key=CreativeCloudWeb1"/>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24311"/>
          <a:stretch/>
        </p:blipFill>
        <p:spPr bwMode="auto">
          <a:xfrm>
            <a:off x="258001" y="1206549"/>
            <a:ext cx="12192685" cy="5492338"/>
          </a:xfrm>
          <a:prstGeom prst="rect">
            <a:avLst/>
          </a:prstGeom>
          <a:solidFill>
            <a:schemeClr val="bg1"/>
          </a:solidFill>
          <a:extLst/>
        </p:spPr>
      </p:pic>
      <p:sp>
        <p:nvSpPr>
          <p:cNvPr id="5" name="TextBox 4"/>
          <p:cNvSpPr txBox="1"/>
          <p:nvPr/>
        </p:nvSpPr>
        <p:spPr>
          <a:xfrm>
            <a:off x="386367" y="1745673"/>
            <a:ext cx="1881820" cy="1384995"/>
          </a:xfrm>
          <a:prstGeom prst="rect">
            <a:avLst/>
          </a:prstGeom>
          <a:noFill/>
        </p:spPr>
        <p:txBody>
          <a:bodyPr wrap="square" rtlCol="0">
            <a:spAutoFit/>
          </a:bodyPr>
          <a:lstStyle/>
          <a:p>
            <a:pPr algn="ctr"/>
            <a:r>
              <a:rPr lang="en-CA" sz="2400" b="1" dirty="0">
                <a:latin typeface="Century Gothic" panose="020B0502020202020204" pitchFamily="34" charset="0"/>
              </a:rPr>
              <a:t>Warm-Up</a:t>
            </a:r>
          </a:p>
          <a:p>
            <a:pPr algn="ctr"/>
            <a:r>
              <a:rPr lang="en-CA" sz="2400" b="1" dirty="0">
                <a:latin typeface="Century Gothic" panose="020B0502020202020204" pitchFamily="34" charset="0"/>
              </a:rPr>
              <a:t>“Appetizer</a:t>
            </a:r>
            <a:r>
              <a:rPr lang="en-CA" b="1" dirty="0" smtClean="0">
                <a:latin typeface="Century Gothic" panose="020B0502020202020204" pitchFamily="34" charset="0"/>
              </a:rPr>
              <a:t>”</a:t>
            </a:r>
          </a:p>
          <a:p>
            <a:pPr algn="ctr"/>
            <a:r>
              <a:rPr lang="en-CA" b="1" dirty="0" smtClean="0">
                <a:latin typeface="Century Gothic" panose="020B0502020202020204" pitchFamily="34" charset="0"/>
              </a:rPr>
              <a:t>Light jog, stretch</a:t>
            </a:r>
            <a:endParaRPr lang="en-CA" b="1" dirty="0">
              <a:latin typeface="Century Gothic" panose="020B0502020202020204" pitchFamily="34" charset="0"/>
            </a:endParaRPr>
          </a:p>
        </p:txBody>
      </p:sp>
      <p:sp>
        <p:nvSpPr>
          <p:cNvPr id="6" name="TextBox 5"/>
          <p:cNvSpPr txBox="1"/>
          <p:nvPr/>
        </p:nvSpPr>
        <p:spPr>
          <a:xfrm>
            <a:off x="1" y="3550722"/>
            <a:ext cx="2434442" cy="1077218"/>
          </a:xfrm>
          <a:prstGeom prst="rect">
            <a:avLst/>
          </a:prstGeom>
          <a:noFill/>
        </p:spPr>
        <p:txBody>
          <a:bodyPr wrap="square" rtlCol="0">
            <a:spAutoFit/>
          </a:bodyPr>
          <a:lstStyle/>
          <a:p>
            <a:pPr algn="ctr"/>
            <a:r>
              <a:rPr lang="en-CA" sz="2400" b="1" dirty="0">
                <a:latin typeface="Century Gothic" panose="020B0502020202020204" pitchFamily="34" charset="0"/>
              </a:rPr>
              <a:t>Activity</a:t>
            </a:r>
          </a:p>
          <a:p>
            <a:pPr algn="ctr"/>
            <a:r>
              <a:rPr lang="en-CA" sz="2400" b="1" dirty="0">
                <a:latin typeface="Century Gothic" panose="020B0502020202020204" pitchFamily="34" charset="0"/>
              </a:rPr>
              <a:t>“Main Course</a:t>
            </a:r>
            <a:r>
              <a:rPr lang="en-CA" sz="2400" b="1" dirty="0" smtClean="0">
                <a:latin typeface="Century Gothic" panose="020B0502020202020204" pitchFamily="34" charset="0"/>
              </a:rPr>
              <a:t>”</a:t>
            </a:r>
          </a:p>
          <a:p>
            <a:pPr algn="ctr"/>
            <a:r>
              <a:rPr lang="en-CA" sz="1600" b="1" dirty="0" smtClean="0">
                <a:latin typeface="Century Gothic" panose="020B0502020202020204" pitchFamily="34" charset="0"/>
              </a:rPr>
              <a:t>Like:</a:t>
            </a:r>
            <a:endParaRPr lang="en-CA" sz="1600" b="1" dirty="0">
              <a:latin typeface="Century Gothic" panose="020B0502020202020204" pitchFamily="34" charset="0"/>
            </a:endParaRPr>
          </a:p>
        </p:txBody>
      </p:sp>
      <p:sp>
        <p:nvSpPr>
          <p:cNvPr id="7" name="TextBox 6"/>
          <p:cNvSpPr txBox="1"/>
          <p:nvPr/>
        </p:nvSpPr>
        <p:spPr>
          <a:xfrm>
            <a:off x="130629" y="5343896"/>
            <a:ext cx="2303814" cy="1107996"/>
          </a:xfrm>
          <a:prstGeom prst="rect">
            <a:avLst/>
          </a:prstGeom>
          <a:noFill/>
        </p:spPr>
        <p:txBody>
          <a:bodyPr wrap="square" rtlCol="0">
            <a:spAutoFit/>
          </a:bodyPr>
          <a:lstStyle/>
          <a:p>
            <a:pPr algn="ctr"/>
            <a:r>
              <a:rPr lang="en-CA" sz="2400" b="1" dirty="0">
                <a:latin typeface="Century Gothic" panose="020B0502020202020204" pitchFamily="34" charset="0"/>
              </a:rPr>
              <a:t>Cool-Down</a:t>
            </a:r>
          </a:p>
          <a:p>
            <a:pPr algn="ctr"/>
            <a:r>
              <a:rPr lang="en-CA" sz="2400" b="1" dirty="0">
                <a:latin typeface="Century Gothic" panose="020B0502020202020204" pitchFamily="34" charset="0"/>
              </a:rPr>
              <a:t>“Dessert</a:t>
            </a:r>
            <a:r>
              <a:rPr lang="en-CA" sz="2400" b="1" dirty="0" smtClean="0">
                <a:latin typeface="Century Gothic" panose="020B0502020202020204" pitchFamily="34" charset="0"/>
              </a:rPr>
              <a:t>”</a:t>
            </a:r>
          </a:p>
          <a:p>
            <a:pPr algn="ctr"/>
            <a:r>
              <a:rPr lang="en-CA" b="1" dirty="0" smtClean="0">
                <a:latin typeface="Century Gothic" panose="020B0502020202020204" pitchFamily="34" charset="0"/>
              </a:rPr>
              <a:t>Short walk, stretch</a:t>
            </a:r>
            <a:endParaRPr lang="en-CA" b="1" dirty="0">
              <a:latin typeface="Century Gothic" panose="020B0502020202020204" pitchFamily="34" charset="0"/>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15012" y="3695734"/>
            <a:ext cx="2066685" cy="1377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7855" y="1206549"/>
            <a:ext cx="2066685" cy="137779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5026" y="653283"/>
            <a:ext cx="2137137" cy="142475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84269" y="2145756"/>
            <a:ext cx="2174036" cy="1424758"/>
          </a:xfrm>
          <a:prstGeom prst="rect">
            <a:avLst/>
          </a:prstGeom>
        </p:spPr>
      </p:pic>
      <p:pic>
        <p:nvPicPr>
          <p:cNvPr id="13" name="Picture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3997843" y="2179943"/>
            <a:ext cx="2085857" cy="139057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94937" y="803167"/>
            <a:ext cx="1768230" cy="1355458"/>
          </a:xfrm>
          <a:prstGeom prst="rect">
            <a:avLst/>
          </a:prstGeom>
        </p:spPr>
      </p:pic>
      <p:pic>
        <p:nvPicPr>
          <p:cNvPr id="16" name="Picture 15"/>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716591" y="4142749"/>
            <a:ext cx="2078244" cy="138549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6591" y="2724706"/>
            <a:ext cx="1961289" cy="1350986"/>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7494" y="5567851"/>
            <a:ext cx="1980051" cy="132003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00218" y="3639966"/>
            <a:ext cx="1957668" cy="1301641"/>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976681" y="5170491"/>
            <a:ext cx="2500266" cy="1666844"/>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456600" y="721786"/>
            <a:ext cx="2184805" cy="1458157"/>
          </a:xfrm>
          <a:prstGeom prst="rect">
            <a:avLst/>
          </a:prstGeom>
        </p:spPr>
      </p:pic>
      <p:sp>
        <p:nvSpPr>
          <p:cNvPr id="22" name="Text Placeholder 1"/>
          <p:cNvSpPr txBox="1">
            <a:spLocks/>
          </p:cNvSpPr>
          <p:nvPr/>
        </p:nvSpPr>
        <p:spPr>
          <a:xfrm>
            <a:off x="9461897" y="6594736"/>
            <a:ext cx="2076450" cy="2873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rgbClr val="A6A6A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Module 01: Lesson 02</a:t>
            </a:r>
          </a:p>
        </p:txBody>
      </p:sp>
      <p:sp>
        <p:nvSpPr>
          <p:cNvPr id="23" name="Rectangle 22"/>
          <p:cNvSpPr/>
          <p:nvPr/>
        </p:nvSpPr>
        <p:spPr>
          <a:xfrm>
            <a:off x="3918808" y="-41587"/>
            <a:ext cx="6487462"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Take a picture!! To Turn In…</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3590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Assignment…..</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1792" y="1624906"/>
            <a:ext cx="11192256" cy="5105078"/>
          </a:xfrm>
        </p:spPr>
        <p:txBody>
          <a:bodyPr>
            <a:normAutofit fontScale="62500" lnSpcReduction="20000"/>
          </a:bodyPr>
          <a:lstStyle/>
          <a:p>
            <a:pPr marL="0" indent="0" algn="ctr">
              <a:spcAft>
                <a:spcPts val="1200"/>
              </a:spcAft>
              <a:buNone/>
            </a:pPr>
            <a:r>
              <a:rPr lang="en-CA" sz="3800" b="1" dirty="0" smtClean="0">
                <a:solidFill>
                  <a:schemeClr val="tx1">
                    <a:lumMod val="75000"/>
                    <a:lumOff val="25000"/>
                  </a:schemeClr>
                </a:solidFill>
                <a:latin typeface="Century Gothic" charset="0"/>
                <a:ea typeface="Century Gothic" charset="0"/>
                <a:cs typeface="Century Gothic" charset="0"/>
              </a:rPr>
              <a:t>Let’s turn in our assignment together!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Take a picture of your assignment or download slide 13 to turn in by clicking file, download, pdf</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a:t>
            </a:r>
            <a:r>
              <a:rPr lang="en-CA" sz="2700" b="1" dirty="0" smtClean="0">
                <a:solidFill>
                  <a:schemeClr val="tx1">
                    <a:lumMod val="75000"/>
                    <a:lumOff val="25000"/>
                  </a:schemeClr>
                </a:solidFill>
                <a:latin typeface="Century Gothic" charset="0"/>
                <a:ea typeface="Century Gothic" charset="0"/>
                <a:cs typeface="Century Gothic" charset="0"/>
                <a:hlinkClick r:id="rId3"/>
              </a:rPr>
              <a:t>www.flvs.net</a:t>
            </a:r>
            <a:r>
              <a:rPr lang="en-CA" sz="2700" b="1" dirty="0" smtClean="0">
                <a:solidFill>
                  <a:schemeClr val="tx1">
                    <a:lumMod val="75000"/>
                    <a:lumOff val="25000"/>
                  </a:schemeClr>
                </a:solidFill>
                <a:latin typeface="Century Gothic" charset="0"/>
                <a:ea typeface="Century Gothic" charset="0"/>
                <a:cs typeface="Century Gothic" charset="0"/>
              </a:rPr>
              <a:t> and log in (use student credentials to log in)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gradebook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1.02 fitness assessment</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add file</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When the dialog box opens go to your download folder, click on the file, click open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Put the checkmark in the box above the “Save for Later” blue button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the blue “Submit for Grading” Button </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You should get a thank you for submitting message and the assignment should show blue in the gradebook</a:t>
            </a:r>
            <a:endParaRPr lang="en-CA" sz="31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4120178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All Done!!!</a:t>
            </a:r>
            <a:br>
              <a:rPr lang="en-CA" sz="8800" b="1" dirty="0" smtClean="0">
                <a:solidFill>
                  <a:schemeClr val="tx1">
                    <a:lumMod val="75000"/>
                    <a:lumOff val="25000"/>
                  </a:schemeClr>
                </a:solidFill>
                <a:latin typeface="Century Gothic" charset="0"/>
                <a:ea typeface="Century Gothic" charset="0"/>
                <a:cs typeface="Century Gothic" charset="0"/>
              </a:rPr>
            </a:br>
            <a:r>
              <a:rPr lang="en-CA" sz="8800" b="1" dirty="0" smtClean="0">
                <a:solidFill>
                  <a:schemeClr val="tx1">
                    <a:lumMod val="75000"/>
                    <a:lumOff val="25000"/>
                  </a:schemeClr>
                </a:solidFill>
                <a:latin typeface="Century Gothic" charset="0"/>
                <a:ea typeface="Century Gothic" charset="0"/>
                <a:cs typeface="Century Gothic" charset="0"/>
              </a:rPr>
              <a:t>Together We Can!</a:t>
            </a:r>
            <a:endParaRPr lang="en-CA" sz="88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86" y="3569294"/>
            <a:ext cx="2959428" cy="2543829"/>
          </a:xfrm>
          <a:prstGeom prst="rect">
            <a:avLst/>
          </a:prstGeom>
        </p:spPr>
      </p:pic>
    </p:spTree>
    <p:extLst>
      <p:ext uri="{BB962C8B-B14F-4D97-AF65-F5344CB8AC3E}">
        <p14:creationId xmlns:p14="http://schemas.microsoft.com/office/powerpoint/2010/main" val="2561788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learned/reviewed: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989365" cy="3394354"/>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Identify the importance of warm-up and cool-down activities and how they help me perform</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Use specific measurements to assess my performance in formal and informal fitness test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Relate formal and informal assessments to how they help my body</a:t>
            </a: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59967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10941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3326"/>
            <a:ext cx="12192000" cy="757118"/>
          </a:xfrm>
        </p:spPr>
        <p:txBody>
          <a:bodyPr>
            <a:normAutofit fontScale="90000"/>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rgbClr val="0070C0"/>
                </a:solidFill>
                <a:latin typeface="Century Gothic" charset="0"/>
                <a:ea typeface="Century Gothic" charset="0"/>
                <a:cs typeface="Century Gothic" charset="0"/>
              </a:rPr>
              <a:t>Bye See You Next Week At Our Regularly Scheduled Time!</a:t>
            </a:r>
            <a:endParaRPr lang="en-CA" b="1" dirty="0">
              <a:solidFill>
                <a:srgbClr val="0070C0"/>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899637"/>
            <a:ext cx="10678297" cy="4900585"/>
          </a:xfrm>
        </p:spPr>
        <p:txBody>
          <a:bodyPr>
            <a:normAutofit fontScale="92500" lnSpcReduction="10000"/>
          </a:bodyPr>
          <a:lstStyle/>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Next week we will be discussing Locomotor Movement!! </a:t>
            </a:r>
          </a:p>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Be Prepared To Get Fit With Us!!!</a:t>
            </a:r>
          </a:p>
          <a:p>
            <a:pPr marL="0" indent="0">
              <a:spcAft>
                <a:spcPts val="1200"/>
              </a:spcAft>
              <a:buNone/>
            </a:pPr>
            <a:r>
              <a:rPr lang="en-CA" sz="2700" dirty="0" smtClean="0">
                <a:solidFill>
                  <a:srgbClr val="00B050"/>
                </a:solidFill>
                <a:latin typeface="Century Gothic" charset="0"/>
                <a:ea typeface="Century Gothic" charset="0"/>
                <a:cs typeface="Century Gothic" charset="0"/>
              </a:rPr>
              <a:t>K-   </a:t>
            </a:r>
            <a:r>
              <a:rPr lang="en-US" dirty="0" smtClean="0">
                <a:solidFill>
                  <a:srgbClr val="00B050"/>
                </a:solidFill>
              </a:rPr>
              <a:t>9:30-10:00 </a:t>
            </a:r>
            <a:r>
              <a:rPr lang="en-US" dirty="0">
                <a:solidFill>
                  <a:srgbClr val="00B05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1</a:t>
            </a:r>
            <a:r>
              <a:rPr lang="en-CA" sz="2700" baseline="30000" dirty="0" smtClean="0">
                <a:solidFill>
                  <a:schemeClr val="tx1">
                    <a:lumMod val="75000"/>
                    <a:lumOff val="25000"/>
                  </a:schemeClr>
                </a:solidFill>
                <a:latin typeface="Century Gothic" charset="0"/>
                <a:ea typeface="Century Gothic" charset="0"/>
                <a:cs typeface="Century Gothic" charset="0"/>
              </a:rPr>
              <a:t>st</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11:15-11:45 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00B0F0"/>
                </a:solidFill>
                <a:latin typeface="Century Gothic" charset="0"/>
                <a:ea typeface="Century Gothic" charset="0"/>
                <a:cs typeface="Century Gothic" charset="0"/>
              </a:rPr>
              <a:t>2</a:t>
            </a:r>
            <a:r>
              <a:rPr lang="en-CA" sz="2700" baseline="30000" dirty="0" smtClean="0">
                <a:solidFill>
                  <a:srgbClr val="00B0F0"/>
                </a:solidFill>
                <a:latin typeface="Century Gothic" charset="0"/>
                <a:ea typeface="Century Gothic" charset="0"/>
                <a:cs typeface="Century Gothic" charset="0"/>
              </a:rPr>
              <a:t>nd</a:t>
            </a:r>
            <a:r>
              <a:rPr lang="en-CA" sz="2700" dirty="0" smtClean="0">
                <a:solidFill>
                  <a:srgbClr val="00B0F0"/>
                </a:solidFill>
                <a:latin typeface="Century Gothic" charset="0"/>
                <a:ea typeface="Century Gothic" charset="0"/>
                <a:cs typeface="Century Gothic" charset="0"/>
              </a:rPr>
              <a:t>- </a:t>
            </a:r>
            <a:r>
              <a:rPr lang="en-US" dirty="0" smtClean="0">
                <a:solidFill>
                  <a:srgbClr val="00B0F0"/>
                </a:solidFill>
              </a:rPr>
              <a:t>10:15-10:45 </a:t>
            </a:r>
            <a:r>
              <a:rPr lang="en-US" dirty="0">
                <a:solidFill>
                  <a:srgbClr val="00B0F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3</a:t>
            </a:r>
            <a:r>
              <a:rPr lang="en-CA" sz="2700" baseline="30000" dirty="0" smtClean="0">
                <a:solidFill>
                  <a:schemeClr val="tx1">
                    <a:lumMod val="75000"/>
                    <a:lumOff val="25000"/>
                  </a:schemeClr>
                </a:solidFill>
                <a:latin typeface="Century Gothic" charset="0"/>
                <a:ea typeface="Century Gothic" charset="0"/>
                <a:cs typeface="Century Gothic" charset="0"/>
              </a:rPr>
              <a:t>rd</a:t>
            </a:r>
            <a:r>
              <a:rPr lang="en-CA" sz="2700" dirty="0" smtClean="0">
                <a:solidFill>
                  <a:schemeClr val="tx1">
                    <a:lumMod val="75000"/>
                    <a:lumOff val="25000"/>
                  </a:schemeClr>
                </a:solidFill>
                <a:latin typeface="Century Gothic" charset="0"/>
                <a:ea typeface="Century Gothic" charset="0"/>
                <a:cs typeface="Century Gothic" charset="0"/>
              </a:rPr>
              <a:t>-  1</a:t>
            </a:r>
            <a:r>
              <a:rPr lang="en-US" dirty="0" smtClean="0"/>
              <a:t>:00-1:30 </a:t>
            </a:r>
            <a:r>
              <a:rPr lang="en-US" dirty="0"/>
              <a:t>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FF0000"/>
                </a:solidFill>
                <a:latin typeface="Century Gothic" charset="0"/>
                <a:ea typeface="Century Gothic" charset="0"/>
                <a:cs typeface="Century Gothic" charset="0"/>
              </a:rPr>
              <a:t>4</a:t>
            </a:r>
            <a:r>
              <a:rPr lang="en-CA" sz="2700" baseline="30000" dirty="0" smtClean="0">
                <a:solidFill>
                  <a:srgbClr val="FF0000"/>
                </a:solidFill>
                <a:latin typeface="Century Gothic" charset="0"/>
                <a:ea typeface="Century Gothic" charset="0"/>
                <a:cs typeface="Century Gothic" charset="0"/>
              </a:rPr>
              <a:t>th</a:t>
            </a:r>
            <a:r>
              <a:rPr lang="en-CA" sz="2700" dirty="0" smtClean="0">
                <a:solidFill>
                  <a:srgbClr val="FF0000"/>
                </a:solidFill>
                <a:latin typeface="Century Gothic" charset="0"/>
                <a:ea typeface="Century Gothic" charset="0"/>
                <a:cs typeface="Century Gothic" charset="0"/>
              </a:rPr>
              <a:t>-  </a:t>
            </a:r>
            <a:r>
              <a:rPr lang="en-US" dirty="0">
                <a:solidFill>
                  <a:srgbClr val="FF0000"/>
                </a:solidFill>
              </a:rPr>
              <a:t>1:45-2:15 PE</a:t>
            </a:r>
            <a:endParaRPr lang="en-CA" sz="2700" dirty="0" smtClean="0">
              <a:solidFill>
                <a:srgbClr val="FF0000"/>
              </a:solidFill>
              <a:latin typeface="Century Gothic" charset="0"/>
              <a:ea typeface="Century Gothic" charset="0"/>
              <a:cs typeface="Century Gothic" charset="0"/>
            </a:endParaRP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5</a:t>
            </a:r>
            <a:r>
              <a:rPr lang="en-CA" sz="2700" baseline="30000" dirty="0" smtClean="0">
                <a:solidFill>
                  <a:schemeClr val="tx1">
                    <a:lumMod val="75000"/>
                    <a:lumOff val="25000"/>
                  </a:schemeClr>
                </a:solidFill>
                <a:latin typeface="Century Gothic" charset="0"/>
                <a:ea typeface="Century Gothic" charset="0"/>
                <a:cs typeface="Century Gothic" charset="0"/>
              </a:rPr>
              <a:t>th</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2:30-3:00 PE</a:t>
            </a: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416" y="3690937"/>
            <a:ext cx="4864608" cy="2779097"/>
          </a:xfrm>
          <a:prstGeom prst="rect">
            <a:avLst/>
          </a:prstGeom>
        </p:spPr>
      </p:pic>
      <p:sp>
        <p:nvSpPr>
          <p:cNvPr id="9" name="Rectangle 8"/>
          <p:cNvSpPr/>
          <p:nvPr/>
        </p:nvSpPr>
        <p:spPr>
          <a:xfrm>
            <a:off x="5766816" y="2842439"/>
            <a:ext cx="6144768" cy="646331"/>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Forget To Join….. By clicking on the remind link for your class on the class announcement page!</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7424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8" y="1802962"/>
            <a:ext cx="8795240" cy="402423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Fitness Assessment….</a:t>
            </a:r>
          </a:p>
          <a:p>
            <a:pPr algn="ctr"/>
            <a:endParaRPr lang="en-CA" sz="3800" b="1" dirty="0" smtClean="0">
              <a:latin typeface="Century Gothic" charset="0"/>
              <a:ea typeface="Century Gothic" charset="0"/>
              <a:cs typeface="Century Gothic" charset="0"/>
            </a:endParaRPr>
          </a:p>
          <a:p>
            <a:pPr algn="ctr"/>
            <a:r>
              <a:rPr lang="en-US" sz="4000" dirty="0" smtClean="0"/>
              <a:t>“Your </a:t>
            </a:r>
            <a:r>
              <a:rPr lang="en-US" sz="4000" dirty="0"/>
              <a:t>body does a lot of important things. To keep your body in tip-top shape, you need to remember to keep it active, healthy, and </a:t>
            </a:r>
            <a:r>
              <a:rPr lang="en-US" sz="4000" dirty="0" smtClean="0"/>
              <a:t>strong</a:t>
            </a:r>
            <a:r>
              <a:rPr lang="en-US" sz="4000" dirty="0"/>
              <a:t>. Identifying your strengths and weaknesses will help you improve and exceed your own </a:t>
            </a:r>
            <a:r>
              <a:rPr lang="en-US" sz="4000" dirty="0" smtClean="0"/>
              <a:t>expectations.”</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8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learn/review: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989365" cy="3394354"/>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Identify the importance of warm-up and cool-down activities and how they help me perform</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Use specific measurements to assess my performance in formal and informal fitness test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Relate formal and informal assessments to how they help my body</a:t>
            </a: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181030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74806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3</a:t>
            </a:r>
            <a:r>
              <a:rPr lang="en-CA" baseline="30000" dirty="0" smtClean="0">
                <a:solidFill>
                  <a:schemeClr val="tx1">
                    <a:lumMod val="75000"/>
                    <a:lumOff val="25000"/>
                  </a:schemeClr>
                </a:solidFill>
                <a:latin typeface="Century Gothic" charset="0"/>
                <a:ea typeface="Century Gothic" charset="0"/>
                <a:cs typeface="Century Gothic" charset="0"/>
              </a:rPr>
              <a:t>rd</a:t>
            </a:r>
            <a:r>
              <a:rPr lang="en-CA" dirty="0" smtClean="0">
                <a:solidFill>
                  <a:schemeClr val="tx1">
                    <a:lumMod val="75000"/>
                    <a:lumOff val="25000"/>
                  </a:schemeClr>
                </a:solidFill>
                <a:latin typeface="Century Gothic" charset="0"/>
                <a:ea typeface="Century Gothic" charset="0"/>
                <a:cs typeface="Century Gothic" charset="0"/>
              </a:rPr>
              <a:t> Grade </a:t>
            </a:r>
            <a:r>
              <a:rPr lang="en-CA" dirty="0">
                <a:solidFill>
                  <a:schemeClr val="tx1">
                    <a:lumMod val="75000"/>
                    <a:lumOff val="25000"/>
                  </a:schemeClr>
                </a:solidFill>
                <a:latin typeface="Century Gothic" charset="0"/>
                <a:ea typeface="Century Gothic" charset="0"/>
                <a:cs typeface="Century Gothic" charset="0"/>
              </a:rPr>
              <a:t>Standards</a:t>
            </a:r>
          </a:p>
        </p:txBody>
      </p:sp>
      <p:sp>
        <p:nvSpPr>
          <p:cNvPr id="5" name="Content Placeholder 2"/>
          <p:cNvSpPr>
            <a:spLocks noGrp="1"/>
          </p:cNvSpPr>
          <p:nvPr>
            <p:ph idx="1"/>
          </p:nvPr>
        </p:nvSpPr>
        <p:spPr>
          <a:xfrm>
            <a:off x="352540" y="1626801"/>
            <a:ext cx="11353800" cy="2262448"/>
          </a:xfrm>
        </p:spPr>
        <p:txBody>
          <a:bodyPr>
            <a:normAutofit/>
          </a:bodyPr>
          <a:lstStyle/>
          <a:p>
            <a:r>
              <a:rPr lang="en-US" sz="1800" b="1" dirty="0"/>
              <a:t>PE.3.C.2.7 </a:t>
            </a:r>
            <a:r>
              <a:rPr lang="en-US" sz="1800" dirty="0"/>
              <a:t>Identify the reasons for warm-up and cool-down activities.</a:t>
            </a:r>
            <a:endParaRPr lang="en-CA" sz="1800" dirty="0"/>
          </a:p>
          <a:p>
            <a:r>
              <a:rPr lang="en-US" sz="1800" b="1" dirty="0"/>
              <a:t>PE.3.L.4.5 </a:t>
            </a:r>
            <a:r>
              <a:rPr lang="en-US" sz="1800" dirty="0"/>
              <a:t>Identify formal and informal physical fitness assessments.</a:t>
            </a:r>
            <a:endParaRPr lang="en-CA" sz="1800" dirty="0"/>
          </a:p>
          <a:p>
            <a:r>
              <a:rPr lang="en-US" sz="1800" b="1" dirty="0"/>
              <a:t>PE.3.L.4.9 </a:t>
            </a:r>
            <a:r>
              <a:rPr lang="en-US" sz="1800" dirty="0"/>
              <a:t>Identify individual strengths and weaknesses based upon results of a formal fitness assessment.</a:t>
            </a:r>
            <a:endParaRPr lang="en-CA" sz="1800" dirty="0"/>
          </a:p>
          <a:p>
            <a:r>
              <a:rPr lang="en-US" sz="1800" b="1" dirty="0"/>
              <a:t>PE.3.L.3.5 </a:t>
            </a:r>
            <a:r>
              <a:rPr lang="en-US" sz="1800" dirty="0"/>
              <a:t>Use an activity log to maintain a personal record of participation in physical activity during a period of time.</a:t>
            </a:r>
            <a:endParaRPr lang="en-CA" sz="1800" dirty="0"/>
          </a:p>
          <a:p>
            <a:pPr marL="0" indent="0">
              <a:spcAft>
                <a:spcPts val="1200"/>
              </a:spcAft>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28641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1802962"/>
            <a:ext cx="9471101" cy="402423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entury Gothic" charset="0"/>
                <a:ea typeface="Century Gothic" charset="0"/>
                <a:cs typeface="Century Gothic" charset="0"/>
              </a:rPr>
              <a:t>Our lesson covered a lot this week:</a:t>
            </a:r>
          </a:p>
          <a:p>
            <a:pPr marL="571500" indent="-571500">
              <a:buFont typeface="Arial" panose="020B0604020202020204" pitchFamily="34" charset="0"/>
              <a:buChar char="•"/>
            </a:pPr>
            <a:r>
              <a:rPr lang="en-US" sz="4000" b="1" dirty="0" smtClean="0">
                <a:latin typeface="Century Gothic" charset="0"/>
                <a:ea typeface="Century Gothic" charset="0"/>
                <a:cs typeface="Century Gothic" charset="0"/>
              </a:rPr>
              <a:t>We learned warming up, physical activity, and cooling down. Warm ups and Cool downs helps prevent injury. </a:t>
            </a:r>
          </a:p>
          <a:p>
            <a:pPr marL="571500" indent="-571500">
              <a:buFont typeface="Arial" panose="020B0604020202020204" pitchFamily="34" charset="0"/>
              <a:buChar char="•"/>
            </a:pPr>
            <a:r>
              <a:rPr lang="en-US" sz="4000" b="1" dirty="0" smtClean="0">
                <a:latin typeface="Century Gothic" charset="0"/>
                <a:ea typeface="Century Gothic" charset="0"/>
                <a:cs typeface="Century Gothic" charset="0"/>
              </a:rPr>
              <a:t>We learned that athletes must also measure things to make predictions about their performance. </a:t>
            </a:r>
          </a:p>
          <a:p>
            <a:pPr marL="571500" indent="-571500">
              <a:buFont typeface="Arial" panose="020B0604020202020204" pitchFamily="34" charset="0"/>
              <a:buChar char="•"/>
            </a:pPr>
            <a:r>
              <a:rPr lang="en-US" sz="4000" b="1" dirty="0" smtClean="0">
                <a:latin typeface="Century Gothic" charset="0"/>
                <a:ea typeface="Century Gothic" charset="0"/>
                <a:cs typeface="Century Gothic" charset="0"/>
              </a:rPr>
              <a:t>We learned that measuring our performance helps you set goals for the future. </a:t>
            </a:r>
          </a:p>
          <a:p>
            <a:pPr marL="571500" indent="-571500">
              <a:buFont typeface="Arial" panose="020B0604020202020204" pitchFamily="34" charset="0"/>
              <a:buChar char="•"/>
            </a:pPr>
            <a:r>
              <a:rPr lang="en-US" sz="4000" b="1" dirty="0" smtClean="0">
                <a:latin typeface="Century Gothic" charset="0"/>
                <a:ea typeface="Century Gothic" charset="0"/>
                <a:cs typeface="Century Gothic" charset="0"/>
              </a:rPr>
              <a:t>We learned that goals should be SMART goals. Specific, Measurable, Achievable, Relevant, and Timely.</a:t>
            </a:r>
          </a:p>
          <a:p>
            <a:pPr marL="571500" indent="-571500">
              <a:buFont typeface="Arial" panose="020B0604020202020204" pitchFamily="34" charset="0"/>
              <a:buChar char="•"/>
            </a:pPr>
            <a:endParaRPr lang="en-US" sz="4000" b="1" dirty="0">
              <a:latin typeface="Century Gothic" charset="0"/>
              <a:ea typeface="Century Gothic" charset="0"/>
              <a:cs typeface="Century Gothic" charset="0"/>
            </a:endParaRPr>
          </a:p>
          <a:p>
            <a:pPr algn="ctr"/>
            <a:r>
              <a:rPr lang="en-US" sz="4000" b="1" dirty="0" smtClean="0">
                <a:latin typeface="Century Gothic" charset="0"/>
                <a:ea typeface="Century Gothic" charset="0"/>
                <a:cs typeface="Century Gothic" charset="0"/>
              </a:rPr>
              <a:t>Let’s Practice And Have Some Fun!</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22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a:t>Module 01: Lesson 02</a:t>
            </a:r>
          </a:p>
        </p:txBody>
      </p:sp>
      <p:sp>
        <p:nvSpPr>
          <p:cNvPr id="3" name="Text Placeholder 2"/>
          <p:cNvSpPr>
            <a:spLocks noGrp="1"/>
          </p:cNvSpPr>
          <p:nvPr>
            <p:ph type="body" sz="quarter" idx="12"/>
          </p:nvPr>
        </p:nvSpPr>
        <p:spPr/>
        <p:txBody>
          <a:bodyPr/>
          <a:lstStyle/>
          <a:p>
            <a:r>
              <a:rPr lang="en-CA" dirty="0"/>
              <a:t>PHYSICAL EDUCATION</a:t>
            </a:r>
          </a:p>
        </p:txBody>
      </p:sp>
      <p:graphicFrame>
        <p:nvGraphicFramePr>
          <p:cNvPr id="27" name="Diagram 26"/>
          <p:cNvGraphicFramePr/>
          <p:nvPr>
            <p:extLst>
              <p:ext uri="{D42A27DB-BD31-4B8C-83A1-F6EECF244321}">
                <p14:modId xmlns:p14="http://schemas.microsoft.com/office/powerpoint/2010/main" val="1443420552"/>
              </p:ext>
            </p:extLst>
          </p:nvPr>
        </p:nvGraphicFramePr>
        <p:xfrm>
          <a:off x="535709" y="92154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9342778" y="3569190"/>
            <a:ext cx="2755076" cy="461665"/>
          </a:xfrm>
          <a:prstGeom prst="rect">
            <a:avLst/>
          </a:prstGeom>
          <a:noFill/>
        </p:spPr>
        <p:txBody>
          <a:bodyPr wrap="square" rtlCol="0">
            <a:spAutoFit/>
          </a:bodyPr>
          <a:lstStyle/>
          <a:p>
            <a:r>
              <a:rPr lang="en-CA" sz="2400" dirty="0">
                <a:latin typeface="Century Gothic" panose="020B0502020202020204" pitchFamily="34" charset="0"/>
              </a:rPr>
              <a:t>Weightlifting</a:t>
            </a:r>
          </a:p>
        </p:txBody>
      </p:sp>
      <p:sp>
        <p:nvSpPr>
          <p:cNvPr id="33" name="TextBox 32"/>
          <p:cNvSpPr txBox="1"/>
          <p:nvPr/>
        </p:nvSpPr>
        <p:spPr>
          <a:xfrm>
            <a:off x="9233724" y="4345157"/>
            <a:ext cx="2755076" cy="461665"/>
          </a:xfrm>
          <a:prstGeom prst="rect">
            <a:avLst/>
          </a:prstGeom>
          <a:noFill/>
        </p:spPr>
        <p:txBody>
          <a:bodyPr wrap="square" rtlCol="0">
            <a:spAutoFit/>
          </a:bodyPr>
          <a:lstStyle/>
          <a:p>
            <a:r>
              <a:rPr lang="en-CA" sz="2400" dirty="0">
                <a:latin typeface="Century Gothic" panose="020B0502020202020204" pitchFamily="34" charset="0"/>
              </a:rPr>
              <a:t>Shot put</a:t>
            </a:r>
          </a:p>
        </p:txBody>
      </p:sp>
      <p:sp>
        <p:nvSpPr>
          <p:cNvPr id="34" name="TextBox 33"/>
          <p:cNvSpPr txBox="1"/>
          <p:nvPr/>
        </p:nvSpPr>
        <p:spPr>
          <a:xfrm>
            <a:off x="9353797" y="847421"/>
            <a:ext cx="2755076" cy="830997"/>
          </a:xfrm>
          <a:prstGeom prst="rect">
            <a:avLst/>
          </a:prstGeom>
          <a:noFill/>
        </p:spPr>
        <p:txBody>
          <a:bodyPr wrap="square" rtlCol="0">
            <a:spAutoFit/>
          </a:bodyPr>
          <a:lstStyle/>
          <a:p>
            <a:r>
              <a:rPr lang="en-CA" sz="2400" dirty="0">
                <a:latin typeface="Century Gothic" panose="020B0502020202020204" pitchFamily="34" charset="0"/>
              </a:rPr>
              <a:t>Marathon running</a:t>
            </a:r>
          </a:p>
        </p:txBody>
      </p:sp>
      <p:sp>
        <p:nvSpPr>
          <p:cNvPr id="35" name="TextBox 34"/>
          <p:cNvSpPr txBox="1"/>
          <p:nvPr/>
        </p:nvSpPr>
        <p:spPr>
          <a:xfrm>
            <a:off x="9353797" y="1991165"/>
            <a:ext cx="2755076" cy="461665"/>
          </a:xfrm>
          <a:prstGeom prst="rect">
            <a:avLst/>
          </a:prstGeom>
          <a:noFill/>
        </p:spPr>
        <p:txBody>
          <a:bodyPr wrap="square" rtlCol="0">
            <a:spAutoFit/>
          </a:bodyPr>
          <a:lstStyle/>
          <a:p>
            <a:r>
              <a:rPr lang="en-CA" sz="2400" dirty="0">
                <a:latin typeface="Century Gothic" panose="020B0502020202020204" pitchFamily="34" charset="0"/>
              </a:rPr>
              <a:t>High jump</a:t>
            </a:r>
          </a:p>
        </p:txBody>
      </p:sp>
      <p:sp>
        <p:nvSpPr>
          <p:cNvPr id="36" name="TextBox 35"/>
          <p:cNvSpPr txBox="1"/>
          <p:nvPr/>
        </p:nvSpPr>
        <p:spPr>
          <a:xfrm>
            <a:off x="9309497" y="2780955"/>
            <a:ext cx="2755076" cy="461665"/>
          </a:xfrm>
          <a:prstGeom prst="rect">
            <a:avLst/>
          </a:prstGeom>
          <a:noFill/>
        </p:spPr>
        <p:txBody>
          <a:bodyPr wrap="square" rtlCol="0">
            <a:spAutoFit/>
          </a:bodyPr>
          <a:lstStyle/>
          <a:p>
            <a:r>
              <a:rPr lang="en-CA" sz="2400" dirty="0">
                <a:latin typeface="Century Gothic" panose="020B0502020202020204" pitchFamily="34" charset="0"/>
              </a:rPr>
              <a:t>Squash</a:t>
            </a: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0608" y="698707"/>
            <a:ext cx="1692635" cy="1128423"/>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8301" y="1883008"/>
            <a:ext cx="2055423" cy="1370282"/>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2227" y="4843440"/>
            <a:ext cx="2017323" cy="1344882"/>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6883" y="4464509"/>
            <a:ext cx="1976826" cy="1317884"/>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7504" y="3386855"/>
            <a:ext cx="1555739" cy="1037159"/>
          </a:xfrm>
          <a:prstGeom prst="rect">
            <a:avLst/>
          </a:prstGeom>
        </p:spPr>
      </p:pic>
    </p:spTree>
    <p:extLst>
      <p:ext uri="{BB962C8B-B14F-4D97-AF65-F5344CB8AC3E}">
        <p14:creationId xmlns:p14="http://schemas.microsoft.com/office/powerpoint/2010/main" val="4183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b="1" dirty="0">
                <a:solidFill>
                  <a:schemeClr val="tx1"/>
                </a:solidFill>
              </a:rPr>
              <a:t>SMART</a:t>
            </a:r>
            <a:r>
              <a:rPr lang="en-CA" dirty="0">
                <a:solidFill>
                  <a:schemeClr val="tx1"/>
                </a:solidFill>
              </a:rPr>
              <a:t> Goals</a:t>
            </a:r>
            <a:endParaRPr lang="en-CA" b="1" dirty="0">
              <a:solidFill>
                <a:schemeClr val="tx1"/>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929281861"/>
              </p:ext>
            </p:extLst>
          </p:nvPr>
        </p:nvGraphicFramePr>
        <p:xfrm>
          <a:off x="1192537" y="2144706"/>
          <a:ext cx="9942028" cy="3200400"/>
        </p:xfrm>
        <a:graphic>
          <a:graphicData uri="http://schemas.openxmlformats.org/drawingml/2006/table">
            <a:tbl>
              <a:tblPr firstRow="1" bandRow="1">
                <a:tableStyleId>{93296810-A885-4BE3-A3E7-6D5BEEA58F35}</a:tableStyleId>
              </a:tblPr>
              <a:tblGrid>
                <a:gridCol w="1938059">
                  <a:extLst>
                    <a:ext uri="{9D8B030D-6E8A-4147-A177-3AD203B41FA5}">
                      <a16:colId xmlns:a16="http://schemas.microsoft.com/office/drawing/2014/main" val="4245433535"/>
                    </a:ext>
                  </a:extLst>
                </a:gridCol>
                <a:gridCol w="8003969">
                  <a:extLst>
                    <a:ext uri="{9D8B030D-6E8A-4147-A177-3AD203B41FA5}">
                      <a16:colId xmlns:a16="http://schemas.microsoft.com/office/drawing/2014/main" val="4176396485"/>
                    </a:ext>
                  </a:extLst>
                </a:gridCol>
              </a:tblGrid>
              <a:tr h="370840">
                <a:tc>
                  <a:txBody>
                    <a:bodyPr/>
                    <a:lstStyle/>
                    <a:p>
                      <a:r>
                        <a:rPr lang="en-CA" sz="2000" dirty="0">
                          <a:solidFill>
                            <a:schemeClr val="tx1"/>
                          </a:solidFill>
                          <a:latin typeface="Century Gothic" panose="020B0502020202020204" pitchFamily="34" charset="0"/>
                        </a:rPr>
                        <a:t>S</a:t>
                      </a:r>
                      <a:r>
                        <a:rPr lang="en-CA" sz="2000" b="0" dirty="0">
                          <a:solidFill>
                            <a:schemeClr val="tx1"/>
                          </a:solidFill>
                          <a:latin typeface="Century Gothic" panose="020B0502020202020204" pitchFamily="34" charset="0"/>
                        </a:rPr>
                        <a:t>pecific</a:t>
                      </a:r>
                    </a:p>
                  </a:txBody>
                  <a:tcPr/>
                </a:tc>
                <a:tc>
                  <a:txBody>
                    <a:bodyPr/>
                    <a:lstStyle/>
                    <a:p>
                      <a:endParaRPr lang="en-CA" dirty="0"/>
                    </a:p>
                    <a:p>
                      <a:endParaRPr lang="en-CA" dirty="0"/>
                    </a:p>
                  </a:txBody>
                  <a:tcPr/>
                </a:tc>
                <a:extLst>
                  <a:ext uri="{0D108BD9-81ED-4DB2-BD59-A6C34878D82A}">
                    <a16:rowId xmlns:a16="http://schemas.microsoft.com/office/drawing/2014/main" val="564294758"/>
                  </a:ext>
                </a:extLst>
              </a:tr>
              <a:tr h="370840">
                <a:tc>
                  <a:txBody>
                    <a:bodyPr/>
                    <a:lstStyle/>
                    <a:p>
                      <a:r>
                        <a:rPr lang="en-CA" sz="2000" b="1" dirty="0">
                          <a:latin typeface="Century Gothic" panose="020B0502020202020204" pitchFamily="34" charset="0"/>
                        </a:rPr>
                        <a:t>M</a:t>
                      </a:r>
                      <a:r>
                        <a:rPr lang="en-CA" sz="2000" b="0" dirty="0">
                          <a:latin typeface="Century Gothic" panose="020B0502020202020204" pitchFamily="34" charset="0"/>
                        </a:rPr>
                        <a:t>easurable</a:t>
                      </a:r>
                      <a:endParaRPr lang="en-CA" sz="2000" b="1" dirty="0">
                        <a:latin typeface="Century Gothic" panose="020B0502020202020204" pitchFamily="34" charset="0"/>
                      </a:endParaRPr>
                    </a:p>
                  </a:txBody>
                  <a:tcPr/>
                </a:tc>
                <a:tc>
                  <a:txBody>
                    <a:bodyPr/>
                    <a:lstStyle/>
                    <a:p>
                      <a:endParaRPr lang="en-CA" dirty="0"/>
                    </a:p>
                    <a:p>
                      <a:endParaRPr lang="en-CA" dirty="0"/>
                    </a:p>
                  </a:txBody>
                  <a:tcPr/>
                </a:tc>
                <a:extLst>
                  <a:ext uri="{0D108BD9-81ED-4DB2-BD59-A6C34878D82A}">
                    <a16:rowId xmlns:a16="http://schemas.microsoft.com/office/drawing/2014/main" val="2064930872"/>
                  </a:ext>
                </a:extLst>
              </a:tr>
              <a:tr h="370840">
                <a:tc>
                  <a:txBody>
                    <a:bodyPr/>
                    <a:lstStyle/>
                    <a:p>
                      <a:r>
                        <a:rPr lang="en-CA" sz="2000" b="1" dirty="0">
                          <a:latin typeface="Century Gothic" panose="020B0502020202020204" pitchFamily="34" charset="0"/>
                        </a:rPr>
                        <a:t>A</a:t>
                      </a:r>
                      <a:r>
                        <a:rPr lang="en-CA" sz="2000" b="0" dirty="0">
                          <a:latin typeface="Century Gothic" panose="020B0502020202020204" pitchFamily="34" charset="0"/>
                        </a:rPr>
                        <a:t>chievable</a:t>
                      </a:r>
                    </a:p>
                  </a:txBody>
                  <a:tcPr/>
                </a:tc>
                <a:tc>
                  <a:txBody>
                    <a:bodyPr/>
                    <a:lstStyle/>
                    <a:p>
                      <a:endParaRPr lang="en-CA" dirty="0"/>
                    </a:p>
                    <a:p>
                      <a:endParaRPr lang="en-CA" dirty="0"/>
                    </a:p>
                  </a:txBody>
                  <a:tcPr/>
                </a:tc>
                <a:extLst>
                  <a:ext uri="{0D108BD9-81ED-4DB2-BD59-A6C34878D82A}">
                    <a16:rowId xmlns:a16="http://schemas.microsoft.com/office/drawing/2014/main" val="854113949"/>
                  </a:ext>
                </a:extLst>
              </a:tr>
              <a:tr h="370840">
                <a:tc>
                  <a:txBody>
                    <a:bodyPr/>
                    <a:lstStyle/>
                    <a:p>
                      <a:r>
                        <a:rPr lang="en-CA" sz="2000" b="1" dirty="0">
                          <a:latin typeface="Century Gothic" panose="020B0502020202020204" pitchFamily="34" charset="0"/>
                        </a:rPr>
                        <a:t>R</a:t>
                      </a:r>
                      <a:r>
                        <a:rPr lang="en-CA" sz="2000" b="0" dirty="0">
                          <a:latin typeface="Century Gothic" panose="020B0502020202020204" pitchFamily="34" charset="0"/>
                        </a:rPr>
                        <a:t>elevant</a:t>
                      </a:r>
                      <a:endParaRPr lang="en-CA" sz="2000" b="1" dirty="0">
                        <a:latin typeface="Century Gothic" panose="020B0502020202020204" pitchFamily="34" charset="0"/>
                      </a:endParaRPr>
                    </a:p>
                  </a:txBody>
                  <a:tcPr/>
                </a:tc>
                <a:tc>
                  <a:txBody>
                    <a:bodyPr/>
                    <a:lstStyle/>
                    <a:p>
                      <a:endParaRPr lang="en-CA" dirty="0"/>
                    </a:p>
                    <a:p>
                      <a:endParaRPr lang="en-CA" dirty="0"/>
                    </a:p>
                  </a:txBody>
                  <a:tcPr/>
                </a:tc>
                <a:extLst>
                  <a:ext uri="{0D108BD9-81ED-4DB2-BD59-A6C34878D82A}">
                    <a16:rowId xmlns:a16="http://schemas.microsoft.com/office/drawing/2014/main" val="1883928463"/>
                  </a:ext>
                </a:extLst>
              </a:tr>
              <a:tr h="370840">
                <a:tc>
                  <a:txBody>
                    <a:bodyPr/>
                    <a:lstStyle/>
                    <a:p>
                      <a:r>
                        <a:rPr lang="en-CA" sz="2000" b="1" dirty="0">
                          <a:latin typeface="Century Gothic" panose="020B0502020202020204" pitchFamily="34" charset="0"/>
                        </a:rPr>
                        <a:t>T</a:t>
                      </a:r>
                      <a:r>
                        <a:rPr lang="en-CA" sz="2000" b="0" dirty="0">
                          <a:latin typeface="Century Gothic" panose="020B0502020202020204" pitchFamily="34" charset="0"/>
                        </a:rPr>
                        <a:t>imely</a:t>
                      </a:r>
                      <a:endParaRPr lang="en-CA" sz="2000" b="1" dirty="0">
                        <a:latin typeface="Century Gothic" panose="020B0502020202020204" pitchFamily="34" charset="0"/>
                      </a:endParaRPr>
                    </a:p>
                  </a:txBody>
                  <a:tcPr/>
                </a:tc>
                <a:tc>
                  <a:txBody>
                    <a:bodyPr/>
                    <a:lstStyle/>
                    <a:p>
                      <a:endParaRPr lang="en-CA" dirty="0"/>
                    </a:p>
                    <a:p>
                      <a:endParaRPr lang="en-CA" dirty="0"/>
                    </a:p>
                  </a:txBody>
                  <a:tcPr/>
                </a:tc>
                <a:extLst>
                  <a:ext uri="{0D108BD9-81ED-4DB2-BD59-A6C34878D82A}">
                    <a16:rowId xmlns:a16="http://schemas.microsoft.com/office/drawing/2014/main" val="2643510461"/>
                  </a:ext>
                </a:extLst>
              </a:tr>
            </a:tbl>
          </a:graphicData>
        </a:graphic>
      </p:graphicFrame>
      <p:sp>
        <p:nvSpPr>
          <p:cNvPr id="28" name="TextBox 27"/>
          <p:cNvSpPr txBox="1"/>
          <p:nvPr/>
        </p:nvSpPr>
        <p:spPr>
          <a:xfrm>
            <a:off x="-5638967" y="5649479"/>
            <a:ext cx="7101444" cy="400110"/>
          </a:xfrm>
          <a:prstGeom prst="rect">
            <a:avLst/>
          </a:prstGeom>
          <a:noFill/>
        </p:spPr>
        <p:txBody>
          <a:bodyPr wrap="square" rtlCol="0">
            <a:spAutoFit/>
          </a:bodyPr>
          <a:lstStyle/>
          <a:p>
            <a:r>
              <a:rPr lang="en-CA" sz="2000" dirty="0">
                <a:latin typeface="Century Gothic" panose="020B0502020202020204" pitchFamily="34" charset="0"/>
              </a:rPr>
              <a:t>The goal is clearly set on one thing.</a:t>
            </a:r>
          </a:p>
        </p:txBody>
      </p:sp>
      <p:sp>
        <p:nvSpPr>
          <p:cNvPr id="29" name="TextBox 28"/>
          <p:cNvSpPr txBox="1"/>
          <p:nvPr/>
        </p:nvSpPr>
        <p:spPr>
          <a:xfrm>
            <a:off x="-5747926" y="4644833"/>
            <a:ext cx="7101444" cy="707886"/>
          </a:xfrm>
          <a:prstGeom prst="rect">
            <a:avLst/>
          </a:prstGeom>
          <a:noFill/>
        </p:spPr>
        <p:txBody>
          <a:bodyPr wrap="square" rtlCol="0">
            <a:spAutoFit/>
          </a:bodyPr>
          <a:lstStyle/>
          <a:p>
            <a:r>
              <a:rPr lang="en-CA" sz="2000" dirty="0">
                <a:latin typeface="Century Gothic" panose="020B0502020202020204" pitchFamily="34" charset="0"/>
              </a:rPr>
              <a:t>The goal can be measured by one of the units of measurement.</a:t>
            </a:r>
          </a:p>
        </p:txBody>
      </p:sp>
      <p:sp>
        <p:nvSpPr>
          <p:cNvPr id="30" name="TextBox 29"/>
          <p:cNvSpPr txBox="1"/>
          <p:nvPr/>
        </p:nvSpPr>
        <p:spPr>
          <a:xfrm>
            <a:off x="-5747926" y="2331292"/>
            <a:ext cx="7101444" cy="707886"/>
          </a:xfrm>
          <a:prstGeom prst="rect">
            <a:avLst/>
          </a:prstGeom>
          <a:noFill/>
        </p:spPr>
        <p:txBody>
          <a:bodyPr wrap="square" rtlCol="0">
            <a:spAutoFit/>
          </a:bodyPr>
          <a:lstStyle/>
          <a:p>
            <a:r>
              <a:rPr lang="en-CA" sz="2000" dirty="0">
                <a:latin typeface="Century Gothic" panose="020B0502020202020204" pitchFamily="34" charset="0"/>
              </a:rPr>
              <a:t>The goal is something that you will be able to successfully complete and accomplish.</a:t>
            </a:r>
          </a:p>
        </p:txBody>
      </p:sp>
      <p:sp>
        <p:nvSpPr>
          <p:cNvPr id="31" name="TextBox 30"/>
          <p:cNvSpPr txBox="1"/>
          <p:nvPr/>
        </p:nvSpPr>
        <p:spPr>
          <a:xfrm>
            <a:off x="-5747926" y="3893108"/>
            <a:ext cx="7101444" cy="707886"/>
          </a:xfrm>
          <a:prstGeom prst="rect">
            <a:avLst/>
          </a:prstGeom>
          <a:noFill/>
        </p:spPr>
        <p:txBody>
          <a:bodyPr wrap="square" rtlCol="0">
            <a:spAutoFit/>
          </a:bodyPr>
          <a:lstStyle/>
          <a:p>
            <a:r>
              <a:rPr lang="en-CA" sz="2000" dirty="0">
                <a:latin typeface="Century Gothic" panose="020B0502020202020204" pitchFamily="34" charset="0"/>
              </a:rPr>
              <a:t>The goal is connected to the activity you are doing or skill you are learning.</a:t>
            </a:r>
          </a:p>
        </p:txBody>
      </p:sp>
      <p:sp>
        <p:nvSpPr>
          <p:cNvPr id="32" name="TextBox 31"/>
          <p:cNvSpPr txBox="1"/>
          <p:nvPr/>
        </p:nvSpPr>
        <p:spPr>
          <a:xfrm>
            <a:off x="-5747926" y="3152051"/>
            <a:ext cx="7101444" cy="400110"/>
          </a:xfrm>
          <a:prstGeom prst="rect">
            <a:avLst/>
          </a:prstGeom>
          <a:noFill/>
        </p:spPr>
        <p:txBody>
          <a:bodyPr wrap="square" rtlCol="0">
            <a:spAutoFit/>
          </a:bodyPr>
          <a:lstStyle/>
          <a:p>
            <a:r>
              <a:rPr lang="en-CA" sz="2000" dirty="0">
                <a:latin typeface="Century Gothic" panose="020B0502020202020204" pitchFamily="34" charset="0"/>
              </a:rPr>
              <a:t>It is a goal that can be completed in a reasonable time.</a:t>
            </a:r>
          </a:p>
        </p:txBody>
      </p:sp>
    </p:spTree>
    <p:extLst>
      <p:ext uri="{BB962C8B-B14F-4D97-AF65-F5344CB8AC3E}">
        <p14:creationId xmlns:p14="http://schemas.microsoft.com/office/powerpoint/2010/main" val="395088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53197" y="2185060"/>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5165072" y="2951208"/>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165072" y="3747234"/>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5165072" y="4569369"/>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1080655" y="2185060"/>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1092530" y="2951208"/>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1092530" y="3747234"/>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1092530" y="4569369"/>
            <a:ext cx="688768" cy="617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a:xfrm>
            <a:off x="2286000" y="830006"/>
            <a:ext cx="6856611" cy="914400"/>
          </a:xfrm>
        </p:spPr>
        <p:txBody>
          <a:bodyPr/>
          <a:lstStyle/>
          <a:p>
            <a:r>
              <a:rPr lang="en-CA" dirty="0" smtClean="0">
                <a:solidFill>
                  <a:schemeClr val="tx1"/>
                </a:solidFill>
              </a:rPr>
              <a:t>Goals should be specific. Is </a:t>
            </a:r>
            <a:r>
              <a:rPr lang="en-CA" dirty="0">
                <a:solidFill>
                  <a:schemeClr val="tx1"/>
                </a:solidFill>
              </a:rPr>
              <a:t>it specific?</a:t>
            </a:r>
          </a:p>
        </p:txBody>
      </p:sp>
      <p:sp>
        <p:nvSpPr>
          <p:cNvPr id="13" name="TextBox 12"/>
          <p:cNvSpPr txBox="1"/>
          <p:nvPr/>
        </p:nvSpPr>
        <p:spPr>
          <a:xfrm>
            <a:off x="1947553" y="2185060"/>
            <a:ext cx="3111335" cy="369332"/>
          </a:xfrm>
          <a:prstGeom prst="rect">
            <a:avLst/>
          </a:prstGeom>
          <a:noFill/>
        </p:spPr>
        <p:txBody>
          <a:bodyPr wrap="square" rtlCol="0">
            <a:spAutoFit/>
          </a:bodyPr>
          <a:lstStyle/>
          <a:p>
            <a:r>
              <a:rPr lang="en-CA" dirty="0">
                <a:latin typeface="Century Gothic" panose="020B0502020202020204" pitchFamily="34" charset="0"/>
              </a:rPr>
              <a:t>Do some stretches.</a:t>
            </a:r>
          </a:p>
        </p:txBody>
      </p:sp>
      <p:sp>
        <p:nvSpPr>
          <p:cNvPr id="14" name="TextBox 13"/>
          <p:cNvSpPr txBox="1"/>
          <p:nvPr/>
        </p:nvSpPr>
        <p:spPr>
          <a:xfrm>
            <a:off x="6031276" y="4693461"/>
            <a:ext cx="3111335" cy="369332"/>
          </a:xfrm>
          <a:prstGeom prst="rect">
            <a:avLst/>
          </a:prstGeom>
          <a:noFill/>
        </p:spPr>
        <p:txBody>
          <a:bodyPr wrap="square" rtlCol="0">
            <a:spAutoFit/>
          </a:bodyPr>
          <a:lstStyle/>
          <a:p>
            <a:r>
              <a:rPr lang="en-CA" dirty="0">
                <a:latin typeface="Century Gothic" panose="020B0502020202020204" pitchFamily="34" charset="0"/>
              </a:rPr>
              <a:t>Do some cardio activities.</a:t>
            </a:r>
          </a:p>
        </p:txBody>
      </p:sp>
      <p:sp>
        <p:nvSpPr>
          <p:cNvPr id="15" name="TextBox 14"/>
          <p:cNvSpPr txBox="1"/>
          <p:nvPr/>
        </p:nvSpPr>
        <p:spPr>
          <a:xfrm>
            <a:off x="1958734" y="4769866"/>
            <a:ext cx="3111335" cy="369332"/>
          </a:xfrm>
          <a:prstGeom prst="rect">
            <a:avLst/>
          </a:prstGeom>
          <a:noFill/>
        </p:spPr>
        <p:txBody>
          <a:bodyPr wrap="square" rtlCol="0">
            <a:spAutoFit/>
          </a:bodyPr>
          <a:lstStyle/>
          <a:p>
            <a:r>
              <a:rPr lang="en-CA" dirty="0">
                <a:latin typeface="Century Gothic" panose="020B0502020202020204" pitchFamily="34" charset="0"/>
              </a:rPr>
              <a:t>Go for a run.</a:t>
            </a:r>
          </a:p>
        </p:txBody>
      </p:sp>
      <p:sp>
        <p:nvSpPr>
          <p:cNvPr id="16" name="TextBox 15"/>
          <p:cNvSpPr txBox="1"/>
          <p:nvPr/>
        </p:nvSpPr>
        <p:spPr>
          <a:xfrm>
            <a:off x="6114404" y="2185060"/>
            <a:ext cx="3111335" cy="646331"/>
          </a:xfrm>
          <a:prstGeom prst="rect">
            <a:avLst/>
          </a:prstGeom>
          <a:noFill/>
        </p:spPr>
        <p:txBody>
          <a:bodyPr wrap="square" rtlCol="0">
            <a:spAutoFit/>
          </a:bodyPr>
          <a:lstStyle/>
          <a:p>
            <a:r>
              <a:rPr lang="en-CA" dirty="0">
                <a:latin typeface="Century Gothic" panose="020B0502020202020204" pitchFamily="34" charset="0"/>
              </a:rPr>
              <a:t>Drink three glasses of water per day for a week.</a:t>
            </a:r>
          </a:p>
        </p:txBody>
      </p:sp>
      <p:sp>
        <p:nvSpPr>
          <p:cNvPr id="17" name="TextBox 16"/>
          <p:cNvSpPr txBox="1"/>
          <p:nvPr/>
        </p:nvSpPr>
        <p:spPr>
          <a:xfrm>
            <a:off x="1947552" y="2936800"/>
            <a:ext cx="3111335" cy="646331"/>
          </a:xfrm>
          <a:prstGeom prst="rect">
            <a:avLst/>
          </a:prstGeom>
          <a:noFill/>
        </p:spPr>
        <p:txBody>
          <a:bodyPr wrap="square" rtlCol="0">
            <a:spAutoFit/>
          </a:bodyPr>
          <a:lstStyle/>
          <a:p>
            <a:r>
              <a:rPr lang="en-CA" dirty="0">
                <a:latin typeface="Century Gothic" panose="020B0502020202020204" pitchFamily="34" charset="0"/>
              </a:rPr>
              <a:t>Finish in the top five at your final swim meet.</a:t>
            </a:r>
          </a:p>
        </p:txBody>
      </p:sp>
      <p:sp>
        <p:nvSpPr>
          <p:cNvPr id="18" name="TextBox 17"/>
          <p:cNvSpPr txBox="1"/>
          <p:nvPr/>
        </p:nvSpPr>
        <p:spPr>
          <a:xfrm>
            <a:off x="6114403" y="3646039"/>
            <a:ext cx="3111335" cy="923330"/>
          </a:xfrm>
          <a:prstGeom prst="rect">
            <a:avLst/>
          </a:prstGeom>
          <a:noFill/>
        </p:spPr>
        <p:txBody>
          <a:bodyPr wrap="square" rtlCol="0">
            <a:spAutoFit/>
          </a:bodyPr>
          <a:lstStyle/>
          <a:p>
            <a:r>
              <a:rPr lang="en-CA" dirty="0">
                <a:latin typeface="Century Gothic" panose="020B0502020202020204" pitchFamily="34" charset="0"/>
              </a:rPr>
              <a:t>Jump rope for three minutes turning the rope on your own.</a:t>
            </a:r>
          </a:p>
        </p:txBody>
      </p:sp>
      <p:sp>
        <p:nvSpPr>
          <p:cNvPr id="19" name="TextBox 18"/>
          <p:cNvSpPr txBox="1"/>
          <p:nvPr/>
        </p:nvSpPr>
        <p:spPr>
          <a:xfrm>
            <a:off x="1958734" y="3730474"/>
            <a:ext cx="3111335" cy="923330"/>
          </a:xfrm>
          <a:prstGeom prst="rect">
            <a:avLst/>
          </a:prstGeom>
          <a:noFill/>
        </p:spPr>
        <p:txBody>
          <a:bodyPr wrap="square" rtlCol="0">
            <a:spAutoFit/>
          </a:bodyPr>
          <a:lstStyle/>
          <a:p>
            <a:r>
              <a:rPr lang="en-CA" dirty="0">
                <a:latin typeface="Century Gothic" panose="020B0502020202020204" pitchFamily="34" charset="0"/>
              </a:rPr>
              <a:t>Complete 20 crunches in two minutes by the end of this lesson.</a:t>
            </a:r>
          </a:p>
        </p:txBody>
      </p:sp>
      <p:sp>
        <p:nvSpPr>
          <p:cNvPr id="20" name="TextBox 19"/>
          <p:cNvSpPr txBox="1"/>
          <p:nvPr/>
        </p:nvSpPr>
        <p:spPr>
          <a:xfrm>
            <a:off x="6198162" y="3054049"/>
            <a:ext cx="3111335" cy="369332"/>
          </a:xfrm>
          <a:prstGeom prst="rect">
            <a:avLst/>
          </a:prstGeom>
          <a:noFill/>
        </p:spPr>
        <p:txBody>
          <a:bodyPr wrap="square" rtlCol="0">
            <a:spAutoFit/>
          </a:bodyPr>
          <a:lstStyle/>
          <a:p>
            <a:r>
              <a:rPr lang="en-CA" dirty="0">
                <a:latin typeface="Century Gothic" panose="020B0502020202020204" pitchFamily="34" charset="0"/>
              </a:rPr>
              <a:t>Walk down the street.</a:t>
            </a:r>
          </a:p>
        </p:txBody>
      </p:sp>
    </p:spTree>
    <p:extLst>
      <p:ext uri="{BB962C8B-B14F-4D97-AF65-F5344CB8AC3E}">
        <p14:creationId xmlns:p14="http://schemas.microsoft.com/office/powerpoint/2010/main" val="1507158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1436</Words>
  <Application>Microsoft Office PowerPoint</Application>
  <PresentationFormat>Widescreen</PresentationFormat>
  <Paragraphs>231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Linotte SemBold</vt:lpstr>
      <vt:lpstr>1_Office Theme</vt:lpstr>
      <vt:lpstr>PowerPoint Presentation</vt:lpstr>
      <vt:lpstr>Be Fit, Have Fun</vt:lpstr>
      <vt:lpstr>  Today we will learn/review: </vt:lpstr>
      <vt:lpstr> Rate My Self Lesson Check In</vt:lpstr>
      <vt:lpstr> 3rd Grade Standards</vt:lpstr>
      <vt:lpstr>Be Fit, Have Fun</vt:lpstr>
      <vt:lpstr>PowerPoint Presentation</vt:lpstr>
      <vt:lpstr>PowerPoint Presentation</vt:lpstr>
      <vt:lpstr>PowerPoint Presentation</vt:lpstr>
      <vt:lpstr>PowerPoint Presentation</vt:lpstr>
      <vt:lpstr>PowerPoint Presentation</vt:lpstr>
      <vt:lpstr> Your Turn!! The next few slides will cover 1.02 fitness assessment.  You will turn them IN TODAY for a GRADE!!!  YAY…. But first…. Be ready to take a picture with your phone or the snipping tool. Or grab mom/dad to help you out!! </vt:lpstr>
      <vt:lpstr>PowerPoint Presentation</vt:lpstr>
      <vt:lpstr> Assignment…..</vt:lpstr>
      <vt:lpstr> All Done!!! Together We Can!</vt:lpstr>
      <vt:lpstr>  Today we will learned/reviewed: </vt:lpstr>
      <vt:lpstr> Rate My Self Lesson Check In</vt:lpstr>
      <vt:lpstr> Bye See You Next Week At Our Regularly Scheduled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142</cp:revision>
  <dcterms:created xsi:type="dcterms:W3CDTF">2017-01-05T20:31:36Z</dcterms:created>
  <dcterms:modified xsi:type="dcterms:W3CDTF">2020-09-29T11:23:53Z</dcterms:modified>
  <cp:contentStatus/>
</cp:coreProperties>
</file>