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0"/>
  </p:notesMasterIdLst>
  <p:sldIdLst>
    <p:sldId id="266" r:id="rId2"/>
    <p:sldId id="267" r:id="rId3"/>
    <p:sldId id="268" r:id="rId4"/>
    <p:sldId id="278" r:id="rId5"/>
    <p:sldId id="269" r:id="rId6"/>
    <p:sldId id="270" r:id="rId7"/>
    <p:sldId id="271" r:id="rId8"/>
    <p:sldId id="272" r:id="rId9"/>
    <p:sldId id="258" r:id="rId10"/>
    <p:sldId id="259" r:id="rId11"/>
    <p:sldId id="262" r:id="rId12"/>
    <p:sldId id="260" r:id="rId13"/>
    <p:sldId id="263" r:id="rId14"/>
    <p:sldId id="282" r:id="rId15"/>
    <p:sldId id="283" r:id="rId16"/>
    <p:sldId id="284" r:id="rId17"/>
    <p:sldId id="292" r:id="rId18"/>
    <p:sldId id="293" r:id="rId19"/>
    <p:sldId id="299" r:id="rId20"/>
    <p:sldId id="294" r:id="rId21"/>
    <p:sldId id="295" r:id="rId22"/>
    <p:sldId id="285" r:id="rId23"/>
    <p:sldId id="286" r:id="rId24"/>
    <p:sldId id="302" r:id="rId25"/>
    <p:sldId id="301" r:id="rId26"/>
    <p:sldId id="300" r:id="rId27"/>
    <p:sldId id="296" r:id="rId28"/>
    <p:sldId id="297" r:id="rId29"/>
    <p:sldId id="298" r:id="rId30"/>
    <p:sldId id="289" r:id="rId31"/>
    <p:sldId id="290" r:id="rId32"/>
    <p:sldId id="291" r:id="rId33"/>
    <p:sldId id="273" r:id="rId34"/>
    <p:sldId id="274" r:id="rId35"/>
    <p:sldId id="279" r:id="rId36"/>
    <p:sldId id="280" r:id="rId37"/>
    <p:sldId id="281" r:id="rId38"/>
    <p:sldId id="27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 Elliott" initials="AE" lastIdx="17" clrIdx="0">
    <p:extLst>
      <p:ext uri="{19B8F6BF-5375-455C-9EA6-DF929625EA0E}">
        <p15:presenceInfo xmlns:p15="http://schemas.microsoft.com/office/powerpoint/2012/main" userId="Alexa Ellio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636"/>
    <a:srgbClr val="663399"/>
    <a:srgbClr val="663398"/>
    <a:srgbClr val="C9640A"/>
    <a:srgbClr val="19921C"/>
    <a:srgbClr val="7F7F7F"/>
    <a:srgbClr val="A6A6A6"/>
    <a:srgbClr val="F9F6E9"/>
    <a:srgbClr val="6633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85698" autoAdjust="0"/>
  </p:normalViewPr>
  <p:slideViewPr>
    <p:cSldViewPr snapToGrid="0">
      <p:cViewPr varScale="1">
        <p:scale>
          <a:sx n="99" d="100"/>
          <a:sy n="99" d="100"/>
        </p:scale>
        <p:origin x="90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80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29T20:59:39.915" idx="14">
    <p:pos x="10" y="10"/>
    <p:text>NOTES: Text re: Students will
Capitalized "Place" after colon</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C088AE-B59E-48CB-96D5-42E558A4EBB7}" type="doc">
      <dgm:prSet loTypeId="urn:microsoft.com/office/officeart/2005/8/layout/cycle8" loCatId="cycle" qsTypeId="urn:microsoft.com/office/officeart/2005/8/quickstyle/simple1" qsCatId="simple" csTypeId="urn:microsoft.com/office/officeart/2005/8/colors/accent1_2" csCatId="accent1" phldr="1"/>
      <dgm:spPr/>
    </dgm:pt>
    <dgm:pt modelId="{7D1DAB8F-996E-4876-B094-B0D9F42047DB}">
      <dgm:prSet phldrT="[Text]"/>
      <dgm:spPr>
        <a:solidFill>
          <a:schemeClr val="accent6">
            <a:lumMod val="75000"/>
          </a:schemeClr>
        </a:solidFill>
      </dgm:spPr>
      <dgm:t>
        <a:bodyPr/>
        <a:lstStyle/>
        <a:p>
          <a:endParaRPr lang="en-US" dirty="0"/>
        </a:p>
      </dgm:t>
    </dgm:pt>
    <dgm:pt modelId="{C0A35FF5-19B2-4BB0-8C22-B6DD550D34B8}" type="parTrans" cxnId="{5D4EFC31-B7DF-462C-A4CD-DFCE2FF40E83}">
      <dgm:prSet/>
      <dgm:spPr/>
      <dgm:t>
        <a:bodyPr/>
        <a:lstStyle/>
        <a:p>
          <a:endParaRPr lang="en-US"/>
        </a:p>
      </dgm:t>
    </dgm:pt>
    <dgm:pt modelId="{2B300984-FE3A-404D-94FA-4C0D6A94D123}" type="sibTrans" cxnId="{5D4EFC31-B7DF-462C-A4CD-DFCE2FF40E83}">
      <dgm:prSet/>
      <dgm:spPr/>
      <dgm:t>
        <a:bodyPr/>
        <a:lstStyle/>
        <a:p>
          <a:endParaRPr lang="en-US"/>
        </a:p>
      </dgm:t>
    </dgm:pt>
    <dgm:pt modelId="{8E22A6C6-AD44-42A3-AA03-810F01BD3B42}">
      <dgm:prSet phldrT="[Text]"/>
      <dgm:spPr>
        <a:solidFill>
          <a:schemeClr val="accent6">
            <a:lumMod val="20000"/>
            <a:lumOff val="80000"/>
          </a:schemeClr>
        </a:solidFill>
      </dgm:spPr>
      <dgm:t>
        <a:bodyPr/>
        <a:lstStyle/>
        <a:p>
          <a:endParaRPr lang="en-US" dirty="0"/>
        </a:p>
      </dgm:t>
    </dgm:pt>
    <dgm:pt modelId="{CC4698E2-9721-442A-A5A3-6C8EF98FED25}" type="parTrans" cxnId="{1EB869E2-CE20-44D7-B6FE-804C0B2931AA}">
      <dgm:prSet/>
      <dgm:spPr/>
      <dgm:t>
        <a:bodyPr/>
        <a:lstStyle/>
        <a:p>
          <a:endParaRPr lang="en-US"/>
        </a:p>
      </dgm:t>
    </dgm:pt>
    <dgm:pt modelId="{13BB004B-80CC-4190-808D-0741038F1D91}" type="sibTrans" cxnId="{1EB869E2-CE20-44D7-B6FE-804C0B2931AA}">
      <dgm:prSet/>
      <dgm:spPr/>
      <dgm:t>
        <a:bodyPr/>
        <a:lstStyle/>
        <a:p>
          <a:endParaRPr lang="en-US"/>
        </a:p>
      </dgm:t>
    </dgm:pt>
    <dgm:pt modelId="{194FECBB-1AC3-4AB3-B407-586C69A2B863}">
      <dgm:prSet phldrT="[Text]"/>
      <dgm:spPr>
        <a:solidFill>
          <a:schemeClr val="accent6">
            <a:lumMod val="60000"/>
            <a:lumOff val="40000"/>
          </a:schemeClr>
        </a:solidFill>
      </dgm:spPr>
      <dgm:t>
        <a:bodyPr/>
        <a:lstStyle/>
        <a:p>
          <a:endParaRPr lang="en-US" dirty="0"/>
        </a:p>
      </dgm:t>
    </dgm:pt>
    <dgm:pt modelId="{DFDB9F74-47D7-48B3-8C2F-F221B6E00E23}" type="parTrans" cxnId="{80E3D8DB-9CB5-492B-8C58-64F9F2470C3D}">
      <dgm:prSet/>
      <dgm:spPr/>
      <dgm:t>
        <a:bodyPr/>
        <a:lstStyle/>
        <a:p>
          <a:endParaRPr lang="en-US"/>
        </a:p>
      </dgm:t>
    </dgm:pt>
    <dgm:pt modelId="{A598F769-D92A-498F-ABA3-B21EBD0A5B4D}" type="sibTrans" cxnId="{80E3D8DB-9CB5-492B-8C58-64F9F2470C3D}">
      <dgm:prSet/>
      <dgm:spPr/>
      <dgm:t>
        <a:bodyPr/>
        <a:lstStyle/>
        <a:p>
          <a:endParaRPr lang="en-US"/>
        </a:p>
      </dgm:t>
    </dgm:pt>
    <dgm:pt modelId="{15C63829-1B8C-42B9-9C26-95D356758C84}">
      <dgm:prSet phldrT="[Text]"/>
      <dgm:spPr>
        <a:solidFill>
          <a:schemeClr val="accent6">
            <a:lumMod val="40000"/>
            <a:lumOff val="60000"/>
          </a:schemeClr>
        </a:solidFill>
      </dgm:spPr>
      <dgm:t>
        <a:bodyPr/>
        <a:lstStyle/>
        <a:p>
          <a:endParaRPr lang="en-US"/>
        </a:p>
      </dgm:t>
    </dgm:pt>
    <dgm:pt modelId="{6256FCBB-B731-42DA-B809-0882A1CE5D59}" type="parTrans" cxnId="{B6FF26AD-4318-4118-9B96-00DAC57CD034}">
      <dgm:prSet/>
      <dgm:spPr/>
      <dgm:t>
        <a:bodyPr/>
        <a:lstStyle/>
        <a:p>
          <a:endParaRPr lang="en-US"/>
        </a:p>
      </dgm:t>
    </dgm:pt>
    <dgm:pt modelId="{A41724B6-D368-4168-AEC6-B846CDEF31C8}" type="sibTrans" cxnId="{B6FF26AD-4318-4118-9B96-00DAC57CD034}">
      <dgm:prSet/>
      <dgm:spPr/>
      <dgm:t>
        <a:bodyPr/>
        <a:lstStyle/>
        <a:p>
          <a:endParaRPr lang="en-US"/>
        </a:p>
      </dgm:t>
    </dgm:pt>
    <dgm:pt modelId="{B422D18B-E1D6-48E9-83F3-F522C128803C}">
      <dgm:prSet phldrT="[Text]"/>
      <dgm:spPr>
        <a:solidFill>
          <a:schemeClr val="accent6">
            <a:lumMod val="60000"/>
            <a:lumOff val="40000"/>
          </a:schemeClr>
        </a:solidFill>
      </dgm:spPr>
      <dgm:t>
        <a:bodyPr/>
        <a:lstStyle/>
        <a:p>
          <a:endParaRPr lang="en-US"/>
        </a:p>
      </dgm:t>
    </dgm:pt>
    <dgm:pt modelId="{F2BBCB66-346A-4A95-9C91-4BA0316F4250}" type="parTrans" cxnId="{53C58DED-0185-4734-AE95-A3A6CA180CF5}">
      <dgm:prSet/>
      <dgm:spPr/>
      <dgm:t>
        <a:bodyPr/>
        <a:lstStyle/>
        <a:p>
          <a:endParaRPr lang="en-US"/>
        </a:p>
      </dgm:t>
    </dgm:pt>
    <dgm:pt modelId="{1C0DBAA5-0A5A-48B3-AE61-CFB3542C3CCB}" type="sibTrans" cxnId="{53C58DED-0185-4734-AE95-A3A6CA180CF5}">
      <dgm:prSet/>
      <dgm:spPr/>
      <dgm:t>
        <a:bodyPr/>
        <a:lstStyle/>
        <a:p>
          <a:endParaRPr lang="en-US"/>
        </a:p>
      </dgm:t>
    </dgm:pt>
    <dgm:pt modelId="{97407DF9-C773-494D-9BD5-B0A33B340856}" type="pres">
      <dgm:prSet presAssocID="{F7C088AE-B59E-48CB-96D5-42E558A4EBB7}" presName="compositeShape" presStyleCnt="0">
        <dgm:presLayoutVars>
          <dgm:chMax val="7"/>
          <dgm:dir/>
          <dgm:resizeHandles val="exact"/>
        </dgm:presLayoutVars>
      </dgm:prSet>
      <dgm:spPr/>
    </dgm:pt>
    <dgm:pt modelId="{F9D3FEC9-FA03-4CDE-ADE8-1C34F502BD3D}" type="pres">
      <dgm:prSet presAssocID="{F7C088AE-B59E-48CB-96D5-42E558A4EBB7}" presName="wedge1" presStyleLbl="node1" presStyleIdx="0" presStyleCnt="5"/>
      <dgm:spPr/>
      <dgm:t>
        <a:bodyPr/>
        <a:lstStyle/>
        <a:p>
          <a:endParaRPr lang="en-US"/>
        </a:p>
      </dgm:t>
    </dgm:pt>
    <dgm:pt modelId="{C58E06AB-E0DD-42C0-AA1D-C7D2EF11AB1A}" type="pres">
      <dgm:prSet presAssocID="{F7C088AE-B59E-48CB-96D5-42E558A4EBB7}" presName="dummy1a" presStyleCnt="0"/>
      <dgm:spPr/>
    </dgm:pt>
    <dgm:pt modelId="{7F9F1F02-AB6E-4E6C-8010-5CD17AF6CBBC}" type="pres">
      <dgm:prSet presAssocID="{F7C088AE-B59E-48CB-96D5-42E558A4EBB7}" presName="dummy1b" presStyleCnt="0"/>
      <dgm:spPr/>
    </dgm:pt>
    <dgm:pt modelId="{F934B7BE-DB2F-4DD8-B69B-E77158235296}" type="pres">
      <dgm:prSet presAssocID="{F7C088AE-B59E-48CB-96D5-42E558A4EBB7}" presName="wedge1Tx" presStyleLbl="node1" presStyleIdx="0" presStyleCnt="5">
        <dgm:presLayoutVars>
          <dgm:chMax val="0"/>
          <dgm:chPref val="0"/>
          <dgm:bulletEnabled val="1"/>
        </dgm:presLayoutVars>
      </dgm:prSet>
      <dgm:spPr/>
      <dgm:t>
        <a:bodyPr/>
        <a:lstStyle/>
        <a:p>
          <a:endParaRPr lang="en-US"/>
        </a:p>
      </dgm:t>
    </dgm:pt>
    <dgm:pt modelId="{6B69B99B-E9C7-43C1-93B4-E2B9FC6EA4CD}" type="pres">
      <dgm:prSet presAssocID="{F7C088AE-B59E-48CB-96D5-42E558A4EBB7}" presName="wedge2" presStyleLbl="node1" presStyleIdx="1" presStyleCnt="5"/>
      <dgm:spPr/>
      <dgm:t>
        <a:bodyPr/>
        <a:lstStyle/>
        <a:p>
          <a:endParaRPr lang="en-US"/>
        </a:p>
      </dgm:t>
    </dgm:pt>
    <dgm:pt modelId="{F63FE27C-61A3-497D-956E-37BBBD91F49E}" type="pres">
      <dgm:prSet presAssocID="{F7C088AE-B59E-48CB-96D5-42E558A4EBB7}" presName="dummy2a" presStyleCnt="0"/>
      <dgm:spPr/>
    </dgm:pt>
    <dgm:pt modelId="{A39BA043-DAE8-4F03-961D-8FA9EF8B25CD}" type="pres">
      <dgm:prSet presAssocID="{F7C088AE-B59E-48CB-96D5-42E558A4EBB7}" presName="dummy2b" presStyleCnt="0"/>
      <dgm:spPr/>
    </dgm:pt>
    <dgm:pt modelId="{1BE9573F-58EE-45C4-872D-49D384D4A4CD}" type="pres">
      <dgm:prSet presAssocID="{F7C088AE-B59E-48CB-96D5-42E558A4EBB7}" presName="wedge2Tx" presStyleLbl="node1" presStyleIdx="1" presStyleCnt="5">
        <dgm:presLayoutVars>
          <dgm:chMax val="0"/>
          <dgm:chPref val="0"/>
          <dgm:bulletEnabled val="1"/>
        </dgm:presLayoutVars>
      </dgm:prSet>
      <dgm:spPr/>
      <dgm:t>
        <a:bodyPr/>
        <a:lstStyle/>
        <a:p>
          <a:endParaRPr lang="en-US"/>
        </a:p>
      </dgm:t>
    </dgm:pt>
    <dgm:pt modelId="{6D919723-C180-4F4B-858D-CB3D4A29EC61}" type="pres">
      <dgm:prSet presAssocID="{F7C088AE-B59E-48CB-96D5-42E558A4EBB7}" presName="wedge3" presStyleLbl="node1" presStyleIdx="2" presStyleCnt="5"/>
      <dgm:spPr/>
      <dgm:t>
        <a:bodyPr/>
        <a:lstStyle/>
        <a:p>
          <a:endParaRPr lang="en-US"/>
        </a:p>
      </dgm:t>
    </dgm:pt>
    <dgm:pt modelId="{C199BFE8-6BDD-40F2-AE25-A37199A23E50}" type="pres">
      <dgm:prSet presAssocID="{F7C088AE-B59E-48CB-96D5-42E558A4EBB7}" presName="dummy3a" presStyleCnt="0"/>
      <dgm:spPr/>
    </dgm:pt>
    <dgm:pt modelId="{D3AF520E-C231-4A68-A120-0372E0A16FB6}" type="pres">
      <dgm:prSet presAssocID="{F7C088AE-B59E-48CB-96D5-42E558A4EBB7}" presName="dummy3b" presStyleCnt="0"/>
      <dgm:spPr/>
    </dgm:pt>
    <dgm:pt modelId="{40A68FAD-BFA1-47F3-B469-19C7B82D27F1}" type="pres">
      <dgm:prSet presAssocID="{F7C088AE-B59E-48CB-96D5-42E558A4EBB7}" presName="wedge3Tx" presStyleLbl="node1" presStyleIdx="2" presStyleCnt="5">
        <dgm:presLayoutVars>
          <dgm:chMax val="0"/>
          <dgm:chPref val="0"/>
          <dgm:bulletEnabled val="1"/>
        </dgm:presLayoutVars>
      </dgm:prSet>
      <dgm:spPr/>
      <dgm:t>
        <a:bodyPr/>
        <a:lstStyle/>
        <a:p>
          <a:endParaRPr lang="en-US"/>
        </a:p>
      </dgm:t>
    </dgm:pt>
    <dgm:pt modelId="{B37932E3-8EB1-4458-B4E4-62B1825D06A2}" type="pres">
      <dgm:prSet presAssocID="{F7C088AE-B59E-48CB-96D5-42E558A4EBB7}" presName="wedge4" presStyleLbl="node1" presStyleIdx="3" presStyleCnt="5"/>
      <dgm:spPr/>
      <dgm:t>
        <a:bodyPr/>
        <a:lstStyle/>
        <a:p>
          <a:endParaRPr lang="en-US"/>
        </a:p>
      </dgm:t>
    </dgm:pt>
    <dgm:pt modelId="{AC743760-7BD5-4CB4-8C10-C69FE30486AA}" type="pres">
      <dgm:prSet presAssocID="{F7C088AE-B59E-48CB-96D5-42E558A4EBB7}" presName="dummy4a" presStyleCnt="0"/>
      <dgm:spPr/>
    </dgm:pt>
    <dgm:pt modelId="{41B92EB7-5654-40D1-A7E5-CD3EBFCCADA6}" type="pres">
      <dgm:prSet presAssocID="{F7C088AE-B59E-48CB-96D5-42E558A4EBB7}" presName="dummy4b" presStyleCnt="0"/>
      <dgm:spPr/>
    </dgm:pt>
    <dgm:pt modelId="{2EDCA7CB-848F-489E-815D-F254B00F7AFC}" type="pres">
      <dgm:prSet presAssocID="{F7C088AE-B59E-48CB-96D5-42E558A4EBB7}" presName="wedge4Tx" presStyleLbl="node1" presStyleIdx="3" presStyleCnt="5">
        <dgm:presLayoutVars>
          <dgm:chMax val="0"/>
          <dgm:chPref val="0"/>
          <dgm:bulletEnabled val="1"/>
        </dgm:presLayoutVars>
      </dgm:prSet>
      <dgm:spPr/>
      <dgm:t>
        <a:bodyPr/>
        <a:lstStyle/>
        <a:p>
          <a:endParaRPr lang="en-US"/>
        </a:p>
      </dgm:t>
    </dgm:pt>
    <dgm:pt modelId="{CA6E1153-4287-4405-8E4F-8CCFACE3C367}" type="pres">
      <dgm:prSet presAssocID="{F7C088AE-B59E-48CB-96D5-42E558A4EBB7}" presName="wedge5" presStyleLbl="node1" presStyleIdx="4" presStyleCnt="5"/>
      <dgm:spPr/>
      <dgm:t>
        <a:bodyPr/>
        <a:lstStyle/>
        <a:p>
          <a:endParaRPr lang="en-US"/>
        </a:p>
      </dgm:t>
    </dgm:pt>
    <dgm:pt modelId="{C55812EA-53A6-49B3-9439-6EF1B2D67680}" type="pres">
      <dgm:prSet presAssocID="{F7C088AE-B59E-48CB-96D5-42E558A4EBB7}" presName="dummy5a" presStyleCnt="0"/>
      <dgm:spPr/>
    </dgm:pt>
    <dgm:pt modelId="{7EB58595-3333-4EDD-9BDB-2735732D8C87}" type="pres">
      <dgm:prSet presAssocID="{F7C088AE-B59E-48CB-96D5-42E558A4EBB7}" presName="dummy5b" presStyleCnt="0"/>
      <dgm:spPr/>
    </dgm:pt>
    <dgm:pt modelId="{EDB8AEB0-FF2B-4567-8C42-C997CE53A732}" type="pres">
      <dgm:prSet presAssocID="{F7C088AE-B59E-48CB-96D5-42E558A4EBB7}" presName="wedge5Tx" presStyleLbl="node1" presStyleIdx="4" presStyleCnt="5">
        <dgm:presLayoutVars>
          <dgm:chMax val="0"/>
          <dgm:chPref val="0"/>
          <dgm:bulletEnabled val="1"/>
        </dgm:presLayoutVars>
      </dgm:prSet>
      <dgm:spPr/>
      <dgm:t>
        <a:bodyPr/>
        <a:lstStyle/>
        <a:p>
          <a:endParaRPr lang="en-US"/>
        </a:p>
      </dgm:t>
    </dgm:pt>
    <dgm:pt modelId="{9C803483-3C6A-4EDD-904E-B21A94CCE985}" type="pres">
      <dgm:prSet presAssocID="{A41724B6-D368-4168-AEC6-B846CDEF31C8}" presName="arrowWedge1" presStyleLbl="fgSibTrans2D1" presStyleIdx="0" presStyleCnt="5"/>
      <dgm:spPr/>
    </dgm:pt>
    <dgm:pt modelId="{DB0A42C9-EE64-4F57-8401-598C875792BE}" type="pres">
      <dgm:prSet presAssocID="{1C0DBAA5-0A5A-48B3-AE61-CFB3542C3CCB}" presName="arrowWedge2" presStyleLbl="fgSibTrans2D1" presStyleIdx="1" presStyleCnt="5"/>
      <dgm:spPr/>
    </dgm:pt>
    <dgm:pt modelId="{97C7BB08-9D7D-4CB7-8097-EFAFEA744C9C}" type="pres">
      <dgm:prSet presAssocID="{2B300984-FE3A-404D-94FA-4C0D6A94D123}" presName="arrowWedge3" presStyleLbl="fgSibTrans2D1" presStyleIdx="2" presStyleCnt="5"/>
      <dgm:spPr/>
    </dgm:pt>
    <dgm:pt modelId="{77F22228-F6F3-45D0-8FE7-B04CB059A7F9}" type="pres">
      <dgm:prSet presAssocID="{13BB004B-80CC-4190-808D-0741038F1D91}" presName="arrowWedge4" presStyleLbl="fgSibTrans2D1" presStyleIdx="3" presStyleCnt="5"/>
      <dgm:spPr/>
    </dgm:pt>
    <dgm:pt modelId="{6E38B02D-3585-455A-AB22-3D3EA24BB249}" type="pres">
      <dgm:prSet presAssocID="{A598F769-D92A-498F-ABA3-B21EBD0A5B4D}" presName="arrowWedge5" presStyleLbl="fgSibTrans2D1" presStyleIdx="4" presStyleCnt="5"/>
      <dgm:spPr/>
    </dgm:pt>
  </dgm:ptLst>
  <dgm:cxnLst>
    <dgm:cxn modelId="{10BB429E-14E8-46A0-BCEF-183AE5EAE13F}" type="presOf" srcId="{7D1DAB8F-996E-4876-B094-B0D9F42047DB}" destId="{6D919723-C180-4F4B-858D-CB3D4A29EC61}" srcOrd="0" destOrd="0" presId="urn:microsoft.com/office/officeart/2005/8/layout/cycle8"/>
    <dgm:cxn modelId="{B6FF26AD-4318-4118-9B96-00DAC57CD034}" srcId="{F7C088AE-B59E-48CB-96D5-42E558A4EBB7}" destId="{15C63829-1B8C-42B9-9C26-95D356758C84}" srcOrd="0" destOrd="0" parTransId="{6256FCBB-B731-42DA-B809-0882A1CE5D59}" sibTransId="{A41724B6-D368-4168-AEC6-B846CDEF31C8}"/>
    <dgm:cxn modelId="{29E6808F-AD10-4009-827F-4F803A0134C5}" type="presOf" srcId="{F7C088AE-B59E-48CB-96D5-42E558A4EBB7}" destId="{97407DF9-C773-494D-9BD5-B0A33B340856}" srcOrd="0" destOrd="0" presId="urn:microsoft.com/office/officeart/2005/8/layout/cycle8"/>
    <dgm:cxn modelId="{3EA76351-3429-495B-9230-EFE7910841C7}" type="presOf" srcId="{15C63829-1B8C-42B9-9C26-95D356758C84}" destId="{F9D3FEC9-FA03-4CDE-ADE8-1C34F502BD3D}" srcOrd="0" destOrd="0" presId="urn:microsoft.com/office/officeart/2005/8/layout/cycle8"/>
    <dgm:cxn modelId="{80E3D8DB-9CB5-492B-8C58-64F9F2470C3D}" srcId="{F7C088AE-B59E-48CB-96D5-42E558A4EBB7}" destId="{194FECBB-1AC3-4AB3-B407-586C69A2B863}" srcOrd="4" destOrd="0" parTransId="{DFDB9F74-47D7-48B3-8C2F-F221B6E00E23}" sibTransId="{A598F769-D92A-498F-ABA3-B21EBD0A5B4D}"/>
    <dgm:cxn modelId="{5D4EFC31-B7DF-462C-A4CD-DFCE2FF40E83}" srcId="{F7C088AE-B59E-48CB-96D5-42E558A4EBB7}" destId="{7D1DAB8F-996E-4876-B094-B0D9F42047DB}" srcOrd="2" destOrd="0" parTransId="{C0A35FF5-19B2-4BB0-8C22-B6DD550D34B8}" sibTransId="{2B300984-FE3A-404D-94FA-4C0D6A94D123}"/>
    <dgm:cxn modelId="{A1810F01-ED81-4653-B113-C9023813949D}" type="presOf" srcId="{8E22A6C6-AD44-42A3-AA03-810F01BD3B42}" destId="{2EDCA7CB-848F-489E-815D-F254B00F7AFC}" srcOrd="1" destOrd="0" presId="urn:microsoft.com/office/officeart/2005/8/layout/cycle8"/>
    <dgm:cxn modelId="{4594991A-D277-4629-B2F5-E8752A355CDF}" type="presOf" srcId="{194FECBB-1AC3-4AB3-B407-586C69A2B863}" destId="{EDB8AEB0-FF2B-4567-8C42-C997CE53A732}" srcOrd="1" destOrd="0" presId="urn:microsoft.com/office/officeart/2005/8/layout/cycle8"/>
    <dgm:cxn modelId="{64019A5C-620D-44C8-B456-ACC118A48F6B}" type="presOf" srcId="{7D1DAB8F-996E-4876-B094-B0D9F42047DB}" destId="{40A68FAD-BFA1-47F3-B469-19C7B82D27F1}" srcOrd="1" destOrd="0" presId="urn:microsoft.com/office/officeart/2005/8/layout/cycle8"/>
    <dgm:cxn modelId="{6DAC9573-FE6F-4D49-AAF6-B6B2329D171E}" type="presOf" srcId="{15C63829-1B8C-42B9-9C26-95D356758C84}" destId="{F934B7BE-DB2F-4DD8-B69B-E77158235296}" srcOrd="1" destOrd="0" presId="urn:microsoft.com/office/officeart/2005/8/layout/cycle8"/>
    <dgm:cxn modelId="{5F4E32E2-A628-4721-839F-F1D5479BA778}" type="presOf" srcId="{B422D18B-E1D6-48E9-83F3-F522C128803C}" destId="{1BE9573F-58EE-45C4-872D-49D384D4A4CD}" srcOrd="1" destOrd="0" presId="urn:microsoft.com/office/officeart/2005/8/layout/cycle8"/>
    <dgm:cxn modelId="{4F53B2A3-845B-4573-84B9-D6B60C41A5E0}" type="presOf" srcId="{194FECBB-1AC3-4AB3-B407-586C69A2B863}" destId="{CA6E1153-4287-4405-8E4F-8CCFACE3C367}" srcOrd="0" destOrd="0" presId="urn:microsoft.com/office/officeart/2005/8/layout/cycle8"/>
    <dgm:cxn modelId="{56D21D45-6506-4FB1-9D08-335458318EE7}" type="presOf" srcId="{8E22A6C6-AD44-42A3-AA03-810F01BD3B42}" destId="{B37932E3-8EB1-4458-B4E4-62B1825D06A2}" srcOrd="0" destOrd="0" presId="urn:microsoft.com/office/officeart/2005/8/layout/cycle8"/>
    <dgm:cxn modelId="{53C58DED-0185-4734-AE95-A3A6CA180CF5}" srcId="{F7C088AE-B59E-48CB-96D5-42E558A4EBB7}" destId="{B422D18B-E1D6-48E9-83F3-F522C128803C}" srcOrd="1" destOrd="0" parTransId="{F2BBCB66-346A-4A95-9C91-4BA0316F4250}" sibTransId="{1C0DBAA5-0A5A-48B3-AE61-CFB3542C3CCB}"/>
    <dgm:cxn modelId="{18DB972A-1928-4E8D-AC55-4017FB7D7B3A}" type="presOf" srcId="{B422D18B-E1D6-48E9-83F3-F522C128803C}" destId="{6B69B99B-E9C7-43C1-93B4-E2B9FC6EA4CD}" srcOrd="0" destOrd="0" presId="urn:microsoft.com/office/officeart/2005/8/layout/cycle8"/>
    <dgm:cxn modelId="{1EB869E2-CE20-44D7-B6FE-804C0B2931AA}" srcId="{F7C088AE-B59E-48CB-96D5-42E558A4EBB7}" destId="{8E22A6C6-AD44-42A3-AA03-810F01BD3B42}" srcOrd="3" destOrd="0" parTransId="{CC4698E2-9721-442A-A5A3-6C8EF98FED25}" sibTransId="{13BB004B-80CC-4190-808D-0741038F1D91}"/>
    <dgm:cxn modelId="{699D7A86-3EF0-4885-8FE4-AE588E9747F1}" type="presParOf" srcId="{97407DF9-C773-494D-9BD5-B0A33B340856}" destId="{F9D3FEC9-FA03-4CDE-ADE8-1C34F502BD3D}" srcOrd="0" destOrd="0" presId="urn:microsoft.com/office/officeart/2005/8/layout/cycle8"/>
    <dgm:cxn modelId="{9545DCDE-7F08-48A0-AA54-5F236E8E6C1D}" type="presParOf" srcId="{97407DF9-C773-494D-9BD5-B0A33B340856}" destId="{C58E06AB-E0DD-42C0-AA1D-C7D2EF11AB1A}" srcOrd="1" destOrd="0" presId="urn:microsoft.com/office/officeart/2005/8/layout/cycle8"/>
    <dgm:cxn modelId="{9A912F2B-DDEC-46B1-A68A-FF864DA3A1F0}" type="presParOf" srcId="{97407DF9-C773-494D-9BD5-B0A33B340856}" destId="{7F9F1F02-AB6E-4E6C-8010-5CD17AF6CBBC}" srcOrd="2" destOrd="0" presId="urn:microsoft.com/office/officeart/2005/8/layout/cycle8"/>
    <dgm:cxn modelId="{AE55AEE8-DBA0-4906-A015-29C7893B8C5D}" type="presParOf" srcId="{97407DF9-C773-494D-9BD5-B0A33B340856}" destId="{F934B7BE-DB2F-4DD8-B69B-E77158235296}" srcOrd="3" destOrd="0" presId="urn:microsoft.com/office/officeart/2005/8/layout/cycle8"/>
    <dgm:cxn modelId="{EEC2BC1D-45B2-4013-97E9-A1A88A2CFD8B}" type="presParOf" srcId="{97407DF9-C773-494D-9BD5-B0A33B340856}" destId="{6B69B99B-E9C7-43C1-93B4-E2B9FC6EA4CD}" srcOrd="4" destOrd="0" presId="urn:microsoft.com/office/officeart/2005/8/layout/cycle8"/>
    <dgm:cxn modelId="{40A7723F-5DCD-43C9-96AE-2063B8DAE44E}" type="presParOf" srcId="{97407DF9-C773-494D-9BD5-B0A33B340856}" destId="{F63FE27C-61A3-497D-956E-37BBBD91F49E}" srcOrd="5" destOrd="0" presId="urn:microsoft.com/office/officeart/2005/8/layout/cycle8"/>
    <dgm:cxn modelId="{E971A24B-4221-4C72-BEEE-A4312032B983}" type="presParOf" srcId="{97407DF9-C773-494D-9BD5-B0A33B340856}" destId="{A39BA043-DAE8-4F03-961D-8FA9EF8B25CD}" srcOrd="6" destOrd="0" presId="urn:microsoft.com/office/officeart/2005/8/layout/cycle8"/>
    <dgm:cxn modelId="{9C7AEF1D-988B-4300-81D0-1C37FFC42E38}" type="presParOf" srcId="{97407DF9-C773-494D-9BD5-B0A33B340856}" destId="{1BE9573F-58EE-45C4-872D-49D384D4A4CD}" srcOrd="7" destOrd="0" presId="urn:microsoft.com/office/officeart/2005/8/layout/cycle8"/>
    <dgm:cxn modelId="{ECF5E0F9-3008-49D3-98C2-15B00397DC18}" type="presParOf" srcId="{97407DF9-C773-494D-9BD5-B0A33B340856}" destId="{6D919723-C180-4F4B-858D-CB3D4A29EC61}" srcOrd="8" destOrd="0" presId="urn:microsoft.com/office/officeart/2005/8/layout/cycle8"/>
    <dgm:cxn modelId="{4BC4710D-A8F6-4815-B1D5-A77224DD8935}" type="presParOf" srcId="{97407DF9-C773-494D-9BD5-B0A33B340856}" destId="{C199BFE8-6BDD-40F2-AE25-A37199A23E50}" srcOrd="9" destOrd="0" presId="urn:microsoft.com/office/officeart/2005/8/layout/cycle8"/>
    <dgm:cxn modelId="{6471EF93-72DC-4845-A027-235D2CEB6DC5}" type="presParOf" srcId="{97407DF9-C773-494D-9BD5-B0A33B340856}" destId="{D3AF520E-C231-4A68-A120-0372E0A16FB6}" srcOrd="10" destOrd="0" presId="urn:microsoft.com/office/officeart/2005/8/layout/cycle8"/>
    <dgm:cxn modelId="{8D349FEC-33C8-475D-8E33-4826438E0C7D}" type="presParOf" srcId="{97407DF9-C773-494D-9BD5-B0A33B340856}" destId="{40A68FAD-BFA1-47F3-B469-19C7B82D27F1}" srcOrd="11" destOrd="0" presId="urn:microsoft.com/office/officeart/2005/8/layout/cycle8"/>
    <dgm:cxn modelId="{BA1422A8-E0E1-4007-9178-512A2B9A97AF}" type="presParOf" srcId="{97407DF9-C773-494D-9BD5-B0A33B340856}" destId="{B37932E3-8EB1-4458-B4E4-62B1825D06A2}" srcOrd="12" destOrd="0" presId="urn:microsoft.com/office/officeart/2005/8/layout/cycle8"/>
    <dgm:cxn modelId="{1033B6C1-C2F9-4E68-860F-ACF3832BEC71}" type="presParOf" srcId="{97407DF9-C773-494D-9BD5-B0A33B340856}" destId="{AC743760-7BD5-4CB4-8C10-C69FE30486AA}" srcOrd="13" destOrd="0" presId="urn:microsoft.com/office/officeart/2005/8/layout/cycle8"/>
    <dgm:cxn modelId="{E4B64EC3-A67F-46C1-9CA4-34F0378B960F}" type="presParOf" srcId="{97407DF9-C773-494D-9BD5-B0A33B340856}" destId="{41B92EB7-5654-40D1-A7E5-CD3EBFCCADA6}" srcOrd="14" destOrd="0" presId="urn:microsoft.com/office/officeart/2005/8/layout/cycle8"/>
    <dgm:cxn modelId="{E2DF9DBD-D9AD-4BA6-895B-F063E812C5B0}" type="presParOf" srcId="{97407DF9-C773-494D-9BD5-B0A33B340856}" destId="{2EDCA7CB-848F-489E-815D-F254B00F7AFC}" srcOrd="15" destOrd="0" presId="urn:microsoft.com/office/officeart/2005/8/layout/cycle8"/>
    <dgm:cxn modelId="{A35FF887-1AB0-4F66-8542-9D9413DD4168}" type="presParOf" srcId="{97407DF9-C773-494D-9BD5-B0A33B340856}" destId="{CA6E1153-4287-4405-8E4F-8CCFACE3C367}" srcOrd="16" destOrd="0" presId="urn:microsoft.com/office/officeart/2005/8/layout/cycle8"/>
    <dgm:cxn modelId="{BD5E4CCD-2786-4040-85CA-ED30E5866DFC}" type="presParOf" srcId="{97407DF9-C773-494D-9BD5-B0A33B340856}" destId="{C55812EA-53A6-49B3-9439-6EF1B2D67680}" srcOrd="17" destOrd="0" presId="urn:microsoft.com/office/officeart/2005/8/layout/cycle8"/>
    <dgm:cxn modelId="{EB64C724-296C-4EF1-9C93-AB9AD09E7842}" type="presParOf" srcId="{97407DF9-C773-494D-9BD5-B0A33B340856}" destId="{7EB58595-3333-4EDD-9BDB-2735732D8C87}" srcOrd="18" destOrd="0" presId="urn:microsoft.com/office/officeart/2005/8/layout/cycle8"/>
    <dgm:cxn modelId="{B4B252BF-E95D-4102-8175-917ED3017B6B}" type="presParOf" srcId="{97407DF9-C773-494D-9BD5-B0A33B340856}" destId="{EDB8AEB0-FF2B-4567-8C42-C997CE53A732}" srcOrd="19" destOrd="0" presId="urn:microsoft.com/office/officeart/2005/8/layout/cycle8"/>
    <dgm:cxn modelId="{0BF6CC01-EF6C-4786-9CB7-4B2930D379F4}" type="presParOf" srcId="{97407DF9-C773-494D-9BD5-B0A33B340856}" destId="{9C803483-3C6A-4EDD-904E-B21A94CCE985}" srcOrd="20" destOrd="0" presId="urn:microsoft.com/office/officeart/2005/8/layout/cycle8"/>
    <dgm:cxn modelId="{1AC6D0D4-2A09-44E8-AC2B-1F2C6F674A69}" type="presParOf" srcId="{97407DF9-C773-494D-9BD5-B0A33B340856}" destId="{DB0A42C9-EE64-4F57-8401-598C875792BE}" srcOrd="21" destOrd="0" presId="urn:microsoft.com/office/officeart/2005/8/layout/cycle8"/>
    <dgm:cxn modelId="{323D387D-FAAC-4ABE-AAD1-38F73040431C}" type="presParOf" srcId="{97407DF9-C773-494D-9BD5-B0A33B340856}" destId="{97C7BB08-9D7D-4CB7-8097-EFAFEA744C9C}" srcOrd="22" destOrd="0" presId="urn:microsoft.com/office/officeart/2005/8/layout/cycle8"/>
    <dgm:cxn modelId="{5455D408-0F2C-4442-B81E-9189C2BCE6B5}" type="presParOf" srcId="{97407DF9-C773-494D-9BD5-B0A33B340856}" destId="{77F22228-F6F3-45D0-8FE7-B04CB059A7F9}" srcOrd="23" destOrd="0" presId="urn:microsoft.com/office/officeart/2005/8/layout/cycle8"/>
    <dgm:cxn modelId="{E24929B4-3C6A-4438-AF75-58EAED3ED54D}" type="presParOf" srcId="{97407DF9-C773-494D-9BD5-B0A33B340856}" destId="{6E38B02D-3585-455A-AB22-3D3EA24BB249}"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3FEC9-FA03-4CDE-ADE8-1C34F502BD3D}">
      <dsp:nvSpPr>
        <dsp:cNvPr id="0" name=""/>
        <dsp:cNvSpPr/>
      </dsp:nvSpPr>
      <dsp:spPr>
        <a:xfrm>
          <a:off x="1544835" y="233105"/>
          <a:ext cx="3163302" cy="3163302"/>
        </a:xfrm>
        <a:prstGeom prst="pie">
          <a:avLst>
            <a:gd name="adj1" fmla="val 16200000"/>
            <a:gd name="adj2" fmla="val 2052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n-US" sz="4300" kern="1200"/>
        </a:p>
      </dsp:txBody>
      <dsp:txXfrm>
        <a:off x="3195025" y="764841"/>
        <a:ext cx="1016775" cy="677850"/>
      </dsp:txXfrm>
    </dsp:sp>
    <dsp:sp modelId="{6B69B99B-E9C7-43C1-93B4-E2B9FC6EA4CD}">
      <dsp:nvSpPr>
        <dsp:cNvPr id="0" name=""/>
        <dsp:cNvSpPr/>
      </dsp:nvSpPr>
      <dsp:spPr>
        <a:xfrm>
          <a:off x="1571949" y="317459"/>
          <a:ext cx="3163302" cy="3163302"/>
        </a:xfrm>
        <a:prstGeom prst="pie">
          <a:avLst>
            <a:gd name="adj1" fmla="val 20520000"/>
            <a:gd name="adj2" fmla="val 324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endParaRPr lang="en-US" sz="4800" kern="1200"/>
        </a:p>
      </dsp:txBody>
      <dsp:txXfrm>
        <a:off x="3609267" y="1762787"/>
        <a:ext cx="941459" cy="753167"/>
      </dsp:txXfrm>
    </dsp:sp>
    <dsp:sp modelId="{6D919723-C180-4F4B-858D-CB3D4A29EC61}">
      <dsp:nvSpPr>
        <dsp:cNvPr id="0" name=""/>
        <dsp:cNvSpPr/>
      </dsp:nvSpPr>
      <dsp:spPr>
        <a:xfrm>
          <a:off x="1500398" y="369428"/>
          <a:ext cx="3163302" cy="3163302"/>
        </a:xfrm>
        <a:prstGeom prst="pie">
          <a:avLst>
            <a:gd name="adj1" fmla="val 3240000"/>
            <a:gd name="adj2" fmla="val 756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endParaRPr lang="en-US" sz="5200" kern="1200" dirty="0"/>
        </a:p>
      </dsp:txBody>
      <dsp:txXfrm>
        <a:off x="2630149" y="2591271"/>
        <a:ext cx="903800" cy="828483"/>
      </dsp:txXfrm>
    </dsp:sp>
    <dsp:sp modelId="{B37932E3-8EB1-4458-B4E4-62B1825D06A2}">
      <dsp:nvSpPr>
        <dsp:cNvPr id="0" name=""/>
        <dsp:cNvSpPr/>
      </dsp:nvSpPr>
      <dsp:spPr>
        <a:xfrm>
          <a:off x="1428847" y="317459"/>
          <a:ext cx="3163302" cy="3163302"/>
        </a:xfrm>
        <a:prstGeom prst="pie">
          <a:avLst>
            <a:gd name="adj1" fmla="val 7560000"/>
            <a:gd name="adj2" fmla="val 1188000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endParaRPr lang="en-US" sz="4800" kern="1200" dirty="0"/>
        </a:p>
      </dsp:txBody>
      <dsp:txXfrm>
        <a:off x="1613373" y="1762787"/>
        <a:ext cx="941459" cy="753167"/>
      </dsp:txXfrm>
    </dsp:sp>
    <dsp:sp modelId="{CA6E1153-4287-4405-8E4F-8CCFACE3C367}">
      <dsp:nvSpPr>
        <dsp:cNvPr id="0" name=""/>
        <dsp:cNvSpPr/>
      </dsp:nvSpPr>
      <dsp:spPr>
        <a:xfrm>
          <a:off x="1455962" y="233105"/>
          <a:ext cx="3163302" cy="3163302"/>
        </a:xfrm>
        <a:prstGeom prst="pie">
          <a:avLst>
            <a:gd name="adj1" fmla="val 11880000"/>
            <a:gd name="adj2" fmla="val 1620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n-US" sz="4300" kern="1200" dirty="0"/>
        </a:p>
      </dsp:txBody>
      <dsp:txXfrm>
        <a:off x="1952299" y="764841"/>
        <a:ext cx="1016775" cy="677850"/>
      </dsp:txXfrm>
    </dsp:sp>
    <dsp:sp modelId="{9C803483-3C6A-4EDD-904E-B21A94CCE985}">
      <dsp:nvSpPr>
        <dsp:cNvPr id="0" name=""/>
        <dsp:cNvSpPr/>
      </dsp:nvSpPr>
      <dsp:spPr>
        <a:xfrm>
          <a:off x="1348863" y="37281"/>
          <a:ext cx="3554949" cy="3554949"/>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0A42C9-EE64-4F57-8401-598C875792BE}">
      <dsp:nvSpPr>
        <dsp:cNvPr id="0" name=""/>
        <dsp:cNvSpPr/>
      </dsp:nvSpPr>
      <dsp:spPr>
        <a:xfrm>
          <a:off x="1376344" y="121608"/>
          <a:ext cx="3554949" cy="3554949"/>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C7BB08-9D7D-4CB7-8097-EFAFEA744C9C}">
      <dsp:nvSpPr>
        <dsp:cNvPr id="0" name=""/>
        <dsp:cNvSpPr/>
      </dsp:nvSpPr>
      <dsp:spPr>
        <a:xfrm>
          <a:off x="1304575" y="173736"/>
          <a:ext cx="3554949" cy="3554949"/>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F22228-F6F3-45D0-8FE7-B04CB059A7F9}">
      <dsp:nvSpPr>
        <dsp:cNvPr id="0" name=""/>
        <dsp:cNvSpPr/>
      </dsp:nvSpPr>
      <dsp:spPr>
        <a:xfrm>
          <a:off x="1232805" y="121608"/>
          <a:ext cx="3554949" cy="3554949"/>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38B02D-3585-455A-AB22-3D3EA24BB249}">
      <dsp:nvSpPr>
        <dsp:cNvPr id="0" name=""/>
        <dsp:cNvSpPr/>
      </dsp:nvSpPr>
      <dsp:spPr>
        <a:xfrm>
          <a:off x="1260287" y="37281"/>
          <a:ext cx="3554949" cy="3554949"/>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402CD-0BA0-48BF-9188-DDB1C4C4C93D}" type="datetimeFigureOut">
              <a:rPr lang="en-CA" smtClean="0"/>
              <a:t>2020-11-11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CCD2B-8F71-408F-B0B3-56BF3E3B3104}" type="slidenum">
              <a:rPr lang="en-CA" smtClean="0"/>
              <a:t>‹#›</a:t>
            </a:fld>
            <a:endParaRPr lang="en-CA"/>
          </a:p>
        </p:txBody>
      </p:sp>
    </p:spTree>
    <p:extLst>
      <p:ext uri="{BB962C8B-B14F-4D97-AF65-F5344CB8AC3E}">
        <p14:creationId xmlns:p14="http://schemas.microsoft.com/office/powerpoint/2010/main" val="161587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1</a:t>
            </a:fld>
            <a:endParaRPr lang="en-CA"/>
          </a:p>
        </p:txBody>
      </p:sp>
    </p:spTree>
    <p:extLst>
      <p:ext uri="{BB962C8B-B14F-4D97-AF65-F5344CB8AC3E}">
        <p14:creationId xmlns:p14="http://schemas.microsoft.com/office/powerpoint/2010/main" val="2874646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Students will: Sort the food objects</a:t>
            </a:r>
            <a:r>
              <a:rPr lang="en-CA" baseline="0" dirty="0"/>
              <a:t> into the two separate baskets, categorizing them as everyday (healthy) or sometimes (unhealthy). </a:t>
            </a:r>
          </a:p>
          <a:p>
            <a:r>
              <a:rPr lang="en-CA" baseline="0" dirty="0"/>
              <a:t>Teacher will: Briefly review the concepts of Sometimes Foods and Everyday Foods.</a:t>
            </a:r>
          </a:p>
          <a:p>
            <a:r>
              <a:rPr lang="en-CA" baseline="0" dirty="0"/>
              <a:t>Sometimes Foods: are foods that we can only have sometimes to still eat healthy. These are treats like candy, cakes, pie, soda, ice cream, and chocolate.</a:t>
            </a:r>
          </a:p>
          <a:p>
            <a:r>
              <a:rPr lang="en-CA" baseline="0" dirty="0"/>
              <a:t>Everyday Foods: are foods that we can eat every day and be healthy, mixing foods from the four good groups.</a:t>
            </a:r>
          </a:p>
          <a:p>
            <a:endParaRPr lang="en-US" sz="1200" u="sng" kern="1200" dirty="0">
              <a:solidFill>
                <a:schemeClr val="tx1"/>
              </a:solidFill>
              <a:effectLst/>
              <a:latin typeface="+mn-lt"/>
              <a:ea typeface="+mn-ea"/>
              <a:cs typeface="+mn-cs"/>
            </a:endParaRPr>
          </a:p>
          <a:p>
            <a:r>
              <a:rPr lang="en-CA" sz="1200" b="1" i="0" kern="1200" dirty="0">
                <a:solidFill>
                  <a:schemeClr val="tx1"/>
                </a:solidFill>
                <a:effectLst/>
                <a:latin typeface="+mn-lt"/>
                <a:ea typeface="+mn-ea"/>
                <a:cs typeface="+mn-cs"/>
              </a:rPr>
              <a:t>S3.E6.1 </a:t>
            </a:r>
            <a:r>
              <a:rPr lang="en-CA" sz="1200" b="0" i="0" kern="1200" dirty="0">
                <a:solidFill>
                  <a:schemeClr val="tx1"/>
                </a:solidFill>
                <a:effectLst/>
                <a:latin typeface="+mn-lt"/>
                <a:ea typeface="+mn-ea"/>
                <a:cs typeface="+mn-cs"/>
              </a:rPr>
              <a:t>- Differentiates between healthy and unhealthy foods.</a:t>
            </a:r>
          </a:p>
          <a:p>
            <a:r>
              <a:rPr lang="en-CA" sz="1200" b="1" i="0" kern="1200" dirty="0">
                <a:solidFill>
                  <a:schemeClr val="tx1"/>
                </a:solidFill>
                <a:effectLst/>
                <a:latin typeface="+mn-lt"/>
                <a:ea typeface="+mn-ea"/>
                <a:cs typeface="+mn-cs"/>
              </a:rPr>
              <a:t>LAFS.1.SL.2.5 </a:t>
            </a:r>
            <a:r>
              <a:rPr lang="en-CA" sz="1200" b="0" i="0" kern="1200" dirty="0">
                <a:solidFill>
                  <a:schemeClr val="tx1"/>
                </a:solidFill>
                <a:effectLst/>
                <a:latin typeface="+mn-lt"/>
                <a:ea typeface="+mn-ea"/>
                <a:cs typeface="+mn-cs"/>
              </a:rPr>
              <a:t>-</a:t>
            </a:r>
            <a:r>
              <a:rPr lang="en-CA" sz="1200" b="1"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rPr>
              <a:t>Add drawings or other visual displays to descriptions when appropriate to clarify ideas, thoughts, and feelings.</a:t>
            </a:r>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t>10</a:t>
            </a:fld>
            <a:endParaRPr lang="en-CA"/>
          </a:p>
        </p:txBody>
      </p:sp>
    </p:spTree>
    <p:extLst>
      <p:ext uri="{BB962C8B-B14F-4D97-AF65-F5344CB8AC3E}">
        <p14:creationId xmlns:p14="http://schemas.microsoft.com/office/powerpoint/2010/main" val="1605315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Students will: </a:t>
            </a:r>
            <a:r>
              <a:rPr lang="en-CA" baseline="0" dirty="0"/>
              <a:t>offer ideas for healthier alternative snacks that they could have instead of Sometimes Foods.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HE.1.B.8.1 -</a:t>
            </a:r>
            <a:r>
              <a:rPr lang="en-CA" sz="1200" b="0" i="0" kern="1200" dirty="0">
                <a:solidFill>
                  <a:schemeClr val="tx1"/>
                </a:solidFill>
                <a:effectLst/>
                <a:latin typeface="+mn-lt"/>
                <a:ea typeface="+mn-ea"/>
                <a:cs typeface="+mn-cs"/>
              </a:rPr>
              <a:t> Encourage others to make positive health choices.</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t>11</a:t>
            </a:fld>
            <a:endParaRPr lang="en-CA"/>
          </a:p>
        </p:txBody>
      </p:sp>
    </p:spTree>
    <p:extLst>
      <p:ext uri="{BB962C8B-B14F-4D97-AF65-F5344CB8AC3E}">
        <p14:creationId xmlns:p14="http://schemas.microsoft.com/office/powerpoint/2010/main" val="3049299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Students</a:t>
            </a:r>
            <a:r>
              <a:rPr lang="en-CA" sz="1200" b="0" i="0" kern="1200" baseline="0" dirty="0">
                <a:solidFill>
                  <a:schemeClr val="tx1"/>
                </a:solidFill>
                <a:effectLst/>
                <a:latin typeface="+mn-lt"/>
                <a:ea typeface="+mn-ea"/>
                <a:cs typeface="+mn-cs"/>
              </a:rPr>
              <a:t> will: Place the word on (or near) the examples of the foods in the food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a:solidFill>
                  <a:schemeClr val="tx1"/>
                </a:solidFill>
                <a:effectLst/>
                <a:latin typeface="+mn-lt"/>
                <a:ea typeface="+mn-ea"/>
                <a:cs typeface="+mn-cs"/>
              </a:rPr>
              <a:t>Teacher will: guide by offering examples of the foods in each group and offering support.</a:t>
            </a: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PE.1.L.4.7 </a:t>
            </a:r>
            <a:r>
              <a:rPr lang="en-CA" sz="1200" b="0" i="0" kern="1200" dirty="0">
                <a:solidFill>
                  <a:schemeClr val="tx1"/>
                </a:solidFill>
                <a:effectLst/>
                <a:latin typeface="+mn-lt"/>
                <a:ea typeface="+mn-ea"/>
                <a:cs typeface="+mn-cs"/>
              </a:rPr>
              <a:t>- Identify the food groups.</a:t>
            </a:r>
            <a:endParaRPr lang="en-CA" dirty="0"/>
          </a:p>
          <a:p>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t>12</a:t>
            </a:fld>
            <a:endParaRPr lang="en-CA"/>
          </a:p>
        </p:txBody>
      </p:sp>
    </p:spTree>
    <p:extLst>
      <p:ext uri="{BB962C8B-B14F-4D97-AF65-F5344CB8AC3E}">
        <p14:creationId xmlns:p14="http://schemas.microsoft.com/office/powerpoint/2010/main" val="4220907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Students will: Place the words into the correct blanks.</a:t>
            </a:r>
          </a:p>
          <a:p>
            <a:endParaRPr lang="en-CA" baseline="0" dirty="0"/>
          </a:p>
          <a:p>
            <a:r>
              <a:rPr lang="en-CA" sz="1200" b="1" i="0" kern="1200" dirty="0">
                <a:solidFill>
                  <a:schemeClr val="tx1"/>
                </a:solidFill>
                <a:effectLst/>
                <a:latin typeface="+mn-lt"/>
                <a:ea typeface="+mn-ea"/>
                <a:cs typeface="+mn-cs"/>
              </a:rPr>
              <a:t>HE.1.B.8.1 -</a:t>
            </a:r>
            <a:r>
              <a:rPr lang="en-CA" sz="1200" b="0" i="0" kern="1200" dirty="0">
                <a:solidFill>
                  <a:schemeClr val="tx1"/>
                </a:solidFill>
                <a:effectLst/>
                <a:latin typeface="+mn-lt"/>
                <a:ea typeface="+mn-ea"/>
                <a:cs typeface="+mn-cs"/>
              </a:rPr>
              <a:t> Encourage others to make positive health choices.</a:t>
            </a:r>
            <a:endParaRPr lang="en-CA" dirty="0"/>
          </a:p>
          <a:p>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t>13</a:t>
            </a:fld>
            <a:endParaRPr lang="en-CA"/>
          </a:p>
        </p:txBody>
      </p:sp>
    </p:spTree>
    <p:extLst>
      <p:ext uri="{BB962C8B-B14F-4D97-AF65-F5344CB8AC3E}">
        <p14:creationId xmlns:p14="http://schemas.microsoft.com/office/powerpoint/2010/main" val="3973305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193" name="Google Shape;19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14</a:t>
            </a:fld>
            <a:endParaRPr/>
          </a:p>
        </p:txBody>
      </p:sp>
    </p:spTree>
    <p:extLst>
      <p:ext uri="{BB962C8B-B14F-4D97-AF65-F5344CB8AC3E}">
        <p14:creationId xmlns:p14="http://schemas.microsoft.com/office/powerpoint/2010/main" val="2606604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205" name="Google Shape;20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15</a:t>
            </a:fld>
            <a:endParaRPr/>
          </a:p>
        </p:txBody>
      </p:sp>
    </p:spTree>
    <p:extLst>
      <p:ext uri="{BB962C8B-B14F-4D97-AF65-F5344CB8AC3E}">
        <p14:creationId xmlns:p14="http://schemas.microsoft.com/office/powerpoint/2010/main" val="3130103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205" name="Google Shape;20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16</a:t>
            </a:fld>
            <a:endParaRPr/>
          </a:p>
        </p:txBody>
      </p:sp>
    </p:spTree>
    <p:extLst>
      <p:ext uri="{BB962C8B-B14F-4D97-AF65-F5344CB8AC3E}">
        <p14:creationId xmlns:p14="http://schemas.microsoft.com/office/powerpoint/2010/main" val="3164035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latin typeface="Century Gothic" panose="020B0502020202020204" pitchFamily="34" charset="0"/>
              </a:rPr>
              <a:t>Students will use the circle shape</a:t>
            </a:r>
            <a:r>
              <a:rPr lang="en-CA" b="0" baseline="0" dirty="0">
                <a:latin typeface="Century Gothic" panose="020B0502020202020204" pitchFamily="34" charset="0"/>
              </a:rPr>
              <a:t> to circle the items that they regularly incorporate into their diet. </a:t>
            </a:r>
          </a:p>
          <a:p>
            <a:r>
              <a:rPr lang="en-CA" b="0" baseline="0" dirty="0">
                <a:latin typeface="Century Gothic" panose="020B0502020202020204" pitchFamily="34" charset="0"/>
              </a:rPr>
              <a:t>The teacher will explain that their “diet” means the food they consistently eat. The teacher will facilitate discussion about how culture may influence the foods students regularly eat. The teacher will get the students to list any other foods that are part of their diet that are not shown.</a:t>
            </a:r>
          </a:p>
          <a:p>
            <a:r>
              <a:rPr lang="en-CA" b="0" baseline="0" dirty="0">
                <a:latin typeface="Century Gothic" panose="020B0502020202020204" pitchFamily="34" charset="0"/>
              </a:rPr>
              <a:t>The teacher can also discuss why some people may have dietary restrictions due to allergies or other personal reasons.</a:t>
            </a:r>
          </a:p>
          <a:p>
            <a:endParaRPr lang="en-CA" b="0" dirty="0">
              <a:latin typeface="Century Gothic" panose="020B0502020202020204" pitchFamily="34" charset="0"/>
            </a:endParaRPr>
          </a:p>
          <a:p>
            <a:r>
              <a:rPr lang="en-CA" b="1" dirty="0">
                <a:latin typeface="Century Gothic" panose="020B0502020202020204" pitchFamily="34" charset="0"/>
              </a:rPr>
              <a:t>PE.3.L.3.6 Identify lifestyle changes that can be made to increase the level of physical activity.</a:t>
            </a:r>
          </a:p>
          <a:p>
            <a:r>
              <a:rPr lang="en-CA" b="1" dirty="0">
                <a:latin typeface="Century Gothic" panose="020B0502020202020204" pitchFamily="34" charset="0"/>
              </a:rPr>
              <a:t>PE.3.L.4.8 Identify the principles of physical fitness.     </a:t>
            </a:r>
          </a:p>
          <a:p>
            <a:r>
              <a:rPr lang="en-CA" b="1" dirty="0">
                <a:latin typeface="Century Gothic" panose="020B0502020202020204" pitchFamily="34" charset="0"/>
              </a:rPr>
              <a:t>HE.3.B.5.2 List healthy options to health-related issues or problems.</a:t>
            </a:r>
          </a:p>
          <a:p>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t>17</a:t>
            </a:fld>
            <a:endParaRPr lang="en-CA"/>
          </a:p>
        </p:txBody>
      </p:sp>
    </p:spTree>
    <p:extLst>
      <p:ext uri="{BB962C8B-B14F-4D97-AF65-F5344CB8AC3E}">
        <p14:creationId xmlns:p14="http://schemas.microsoft.com/office/powerpoint/2010/main" val="1173061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latin typeface="Century Gothic" panose="020B0502020202020204" pitchFamily="34" charset="0"/>
              </a:rPr>
              <a:t>Students will sort the food items into the Everyday</a:t>
            </a:r>
            <a:r>
              <a:rPr lang="en-CA" b="0" baseline="0" dirty="0">
                <a:latin typeface="Century Gothic" panose="020B0502020202020204" pitchFamily="34" charset="0"/>
              </a:rPr>
              <a:t> or Sometimes columns depending on whether that food item is part of the five food groups and whether it is a healthy option or a treat.</a:t>
            </a:r>
            <a:endParaRPr lang="en-CA" b="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latin typeface="Century Gothic" panose="020B0502020202020204" pitchFamily="34" charset="0"/>
              </a:rPr>
              <a:t>The teacher will help identify the different foods, review</a:t>
            </a:r>
            <a:r>
              <a:rPr lang="en-CA" b="0" baseline="0" dirty="0">
                <a:latin typeface="Century Gothic" panose="020B0502020202020204" pitchFamily="34" charset="0"/>
              </a:rPr>
              <a:t> the major food groups, and explain why some foods are considered “sometimes” foods even if they contain foods from the food groups (i.e., hamburger, potato chips,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latin typeface="Century Gothic" panose="020B0502020202020204" pitchFamily="34" charset="0"/>
              </a:rPr>
              <a:t>PE.3.L.3.6 Identify lifestyle changes that can be made to increase the level of physical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latin typeface="Century Gothic" panose="020B0502020202020204" pitchFamily="34" charset="0"/>
              </a:rPr>
              <a:t>HE.3.B.5.2 List healthy options to health-related issues or problems.</a:t>
            </a:r>
          </a:p>
          <a:p>
            <a:endParaRPr lang="en-US" b="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18</a:t>
            </a:fld>
            <a:endParaRPr lang="en-CA"/>
          </a:p>
        </p:txBody>
      </p:sp>
    </p:spTree>
    <p:extLst>
      <p:ext uri="{BB962C8B-B14F-4D97-AF65-F5344CB8AC3E}">
        <p14:creationId xmlns:p14="http://schemas.microsoft.com/office/powerpoint/2010/main" val="4115302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Students will: Sort the food</a:t>
            </a:r>
            <a:r>
              <a:rPr lang="en-CA" baseline="0" dirty="0"/>
              <a:t> items to the different food group coolers.</a:t>
            </a:r>
          </a:p>
          <a:p>
            <a:endParaRPr lang="en-US" sz="1200" u="sng" kern="1200" dirty="0">
              <a:solidFill>
                <a:schemeClr val="tx1"/>
              </a:solidFill>
              <a:effectLst/>
              <a:latin typeface="+mn-lt"/>
              <a:ea typeface="+mn-ea"/>
              <a:cs typeface="+mn-cs"/>
            </a:endParaRPr>
          </a:p>
          <a:p>
            <a:r>
              <a:rPr lang="en-CA" sz="1200" b="1" i="0" kern="1200" dirty="0">
                <a:solidFill>
                  <a:schemeClr val="tx1"/>
                </a:solidFill>
                <a:effectLst/>
                <a:latin typeface="+mn-lt"/>
                <a:ea typeface="+mn-ea"/>
                <a:cs typeface="+mn-cs"/>
              </a:rPr>
              <a:t>PE.1.L.4.7 </a:t>
            </a:r>
            <a:r>
              <a:rPr lang="en-CA" sz="1200" b="0" i="0" kern="1200" dirty="0">
                <a:solidFill>
                  <a:schemeClr val="tx1"/>
                </a:solidFill>
                <a:effectLst/>
                <a:latin typeface="+mn-lt"/>
                <a:ea typeface="+mn-ea"/>
                <a:cs typeface="+mn-cs"/>
              </a:rPr>
              <a:t>- Identify the food groups.</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t>19</a:t>
            </a:fld>
            <a:endParaRPr lang="en-CA"/>
          </a:p>
        </p:txBody>
      </p:sp>
    </p:spTree>
    <p:extLst>
      <p:ext uri="{BB962C8B-B14F-4D97-AF65-F5344CB8AC3E}">
        <p14:creationId xmlns:p14="http://schemas.microsoft.com/office/powerpoint/2010/main" val="3111964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53" name="Google Shape;5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a:t>
            </a:fld>
            <a:endParaRPr/>
          </a:p>
        </p:txBody>
      </p:sp>
    </p:spTree>
    <p:extLst>
      <p:ext uri="{BB962C8B-B14F-4D97-AF65-F5344CB8AC3E}">
        <p14:creationId xmlns:p14="http://schemas.microsoft.com/office/powerpoint/2010/main" val="2905020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latin typeface="Century Gothic" panose="020B0502020202020204" pitchFamily="34" charset="0"/>
              </a:rPr>
              <a:t>Students will drag the healthy lifestyle</a:t>
            </a:r>
            <a:r>
              <a:rPr lang="en-CA" b="0" baseline="0" dirty="0">
                <a:latin typeface="Century Gothic" panose="020B0502020202020204" pitchFamily="34" charset="0"/>
              </a:rPr>
              <a:t> choices into a section of the pie chart and throw unhealthy ideas into the trash can.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baseline="0" dirty="0">
                <a:latin typeface="Century Gothic" panose="020B0502020202020204" pitchFamily="34" charset="0"/>
              </a:rPr>
              <a:t>The teacher will expand on each choice and get the students’ opinions on why they threw some choices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latin typeface="Century Gothic" panose="020B0502020202020204" pitchFamily="34" charset="0"/>
              </a:rPr>
              <a:t>HE.3.B.5.2 List healthy options to health-related issues or problems.</a:t>
            </a:r>
          </a:p>
          <a:p>
            <a:r>
              <a:rPr lang="en-CA" b="1" dirty="0">
                <a:latin typeface="Century Gothic" panose="020B0502020202020204" pitchFamily="34" charset="0"/>
              </a:rPr>
              <a:t>PE.3.L.3.6 Identify lifestyle changes that can be made to increase the level of physical activity.</a:t>
            </a:r>
          </a:p>
          <a:p>
            <a:endParaRPr lang="en-US" b="1"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20</a:t>
            </a:fld>
            <a:endParaRPr lang="en-CA"/>
          </a:p>
        </p:txBody>
      </p:sp>
    </p:spTree>
    <p:extLst>
      <p:ext uri="{BB962C8B-B14F-4D97-AF65-F5344CB8AC3E}">
        <p14:creationId xmlns:p14="http://schemas.microsoft.com/office/powerpoint/2010/main" val="3448623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latin typeface="Century Gothic" panose="020B0502020202020204" pitchFamily="34" charset="0"/>
              </a:rPr>
              <a:t>Students will identify specific parts of a food</a:t>
            </a:r>
            <a:r>
              <a:rPr lang="en-CA" b="0" baseline="0" dirty="0">
                <a:latin typeface="Century Gothic" panose="020B0502020202020204" pitchFamily="34" charset="0"/>
              </a:rPr>
              <a:t> nutrition facts label. </a:t>
            </a:r>
            <a:endParaRPr lang="en-CA" b="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latin typeface="Century Gothic" panose="020B0502020202020204" pitchFamily="34" charset="0"/>
              </a:rPr>
              <a:t>The teacher will remind</a:t>
            </a:r>
            <a:r>
              <a:rPr lang="en-CA" b="0" baseline="0" dirty="0">
                <a:latin typeface="Century Gothic" panose="020B0502020202020204" pitchFamily="34" charset="0"/>
              </a:rPr>
              <a:t> students about the breakdown of food label facts called the “Amount Per Serving” breakdown.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latin typeface="Century Gothic" panose="020B0502020202020204" pitchFamily="34" charset="0"/>
              </a:rPr>
              <a:t>PE.3.L.4.7 Read food labels for specific nutrition facts.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21</a:t>
            </a:fld>
            <a:endParaRPr lang="en-CA"/>
          </a:p>
        </p:txBody>
      </p:sp>
    </p:spTree>
    <p:extLst>
      <p:ext uri="{BB962C8B-B14F-4D97-AF65-F5344CB8AC3E}">
        <p14:creationId xmlns:p14="http://schemas.microsoft.com/office/powerpoint/2010/main" val="3068483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252" name="Google Shape;25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22</a:t>
            </a:fld>
            <a:endParaRPr/>
          </a:p>
        </p:txBody>
      </p:sp>
    </p:spTree>
    <p:extLst>
      <p:ext uri="{BB962C8B-B14F-4D97-AF65-F5344CB8AC3E}">
        <p14:creationId xmlns:p14="http://schemas.microsoft.com/office/powerpoint/2010/main" val="2256459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264" name="Google Shape;26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23</a:t>
            </a:fld>
            <a:endParaRPr/>
          </a:p>
        </p:txBody>
      </p:sp>
    </p:spTree>
    <p:extLst>
      <p:ext uri="{BB962C8B-B14F-4D97-AF65-F5344CB8AC3E}">
        <p14:creationId xmlns:p14="http://schemas.microsoft.com/office/powerpoint/2010/main" val="4068591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264" name="Google Shape;26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24</a:t>
            </a:fld>
            <a:endParaRPr/>
          </a:p>
        </p:txBody>
      </p:sp>
    </p:spTree>
    <p:extLst>
      <p:ext uri="{BB962C8B-B14F-4D97-AF65-F5344CB8AC3E}">
        <p14:creationId xmlns:p14="http://schemas.microsoft.com/office/powerpoint/2010/main" val="2718519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264" name="Google Shape;26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25</a:t>
            </a:fld>
            <a:endParaRPr/>
          </a:p>
        </p:txBody>
      </p:sp>
    </p:spTree>
    <p:extLst>
      <p:ext uri="{BB962C8B-B14F-4D97-AF65-F5344CB8AC3E}">
        <p14:creationId xmlns:p14="http://schemas.microsoft.com/office/powerpoint/2010/main" val="2620004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Students will: Sort the food</a:t>
            </a:r>
            <a:r>
              <a:rPr lang="en-CA" baseline="0" dirty="0"/>
              <a:t> items to the different food group coolers.</a:t>
            </a:r>
          </a:p>
          <a:p>
            <a:endParaRPr lang="en-US" sz="1200" u="sng" kern="1200" dirty="0">
              <a:solidFill>
                <a:schemeClr val="tx1"/>
              </a:solidFill>
              <a:effectLst/>
              <a:latin typeface="+mn-lt"/>
              <a:ea typeface="+mn-ea"/>
              <a:cs typeface="+mn-cs"/>
            </a:endParaRPr>
          </a:p>
          <a:p>
            <a:r>
              <a:rPr lang="en-CA" sz="1200" b="1" i="0" kern="1200" dirty="0">
                <a:solidFill>
                  <a:schemeClr val="tx1"/>
                </a:solidFill>
                <a:effectLst/>
                <a:latin typeface="+mn-lt"/>
                <a:ea typeface="+mn-ea"/>
                <a:cs typeface="+mn-cs"/>
              </a:rPr>
              <a:t>PE.1.L.4.7 </a:t>
            </a:r>
            <a:r>
              <a:rPr lang="en-CA" sz="1200" b="0" i="0" kern="1200" dirty="0">
                <a:solidFill>
                  <a:schemeClr val="tx1"/>
                </a:solidFill>
                <a:effectLst/>
                <a:latin typeface="+mn-lt"/>
                <a:ea typeface="+mn-ea"/>
                <a:cs typeface="+mn-cs"/>
              </a:rPr>
              <a:t>- Identify the food groups.</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t>26</a:t>
            </a:fld>
            <a:endParaRPr lang="en-CA"/>
          </a:p>
        </p:txBody>
      </p:sp>
    </p:spTree>
    <p:extLst>
      <p:ext uri="{BB962C8B-B14F-4D97-AF65-F5344CB8AC3E}">
        <p14:creationId xmlns:p14="http://schemas.microsoft.com/office/powerpoint/2010/main" val="1215469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Students will</a:t>
            </a:r>
            <a:r>
              <a:rPr lang="en-US" baseline="0" dirty="0">
                <a:latin typeface="Century Gothic" panose="020B0502020202020204" pitchFamily="34" charset="0"/>
              </a:rPr>
              <a:t> name the five food groups and a food that belongs in each. </a:t>
            </a:r>
            <a:endParaRPr lang="en-US" dirty="0">
              <a:latin typeface="Century Gothic" panose="020B0502020202020204" pitchFamily="34" charset="0"/>
            </a:endParaRPr>
          </a:p>
          <a:p>
            <a:r>
              <a:rPr lang="en-US" baseline="0" dirty="0">
                <a:latin typeface="Century Gothic" panose="020B0502020202020204" pitchFamily="34" charset="0"/>
              </a:rPr>
              <a:t>Teacher will answer any questions the students have and prompt them with foods as hints for the food groups. </a:t>
            </a:r>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CA" dirty="0">
                <a:latin typeface="Century Gothic" panose="020B0502020202020204" pitchFamily="34" charset="0"/>
              </a:rPr>
              <a:t>PE.4.L.4.7</a:t>
            </a:r>
            <a:r>
              <a:rPr lang="en-CA" baseline="0" dirty="0">
                <a:latin typeface="Century Gothic" panose="020B0502020202020204" pitchFamily="34" charset="0"/>
              </a:rPr>
              <a:t> Understand serving sizes </a:t>
            </a:r>
            <a:endParaRPr lang="en-CA" dirty="0">
              <a:latin typeface="Century Gothic" panose="020B0502020202020204" pitchFamily="34" charset="0"/>
            </a:endParaRPr>
          </a:p>
          <a:p>
            <a:endParaRPr lang="en-CA" sz="1200" kern="1200" dirty="0">
              <a:solidFill>
                <a:schemeClr val="tx1"/>
              </a:solidFill>
              <a:effectLst/>
              <a:latin typeface="+mn-lt"/>
              <a:ea typeface="+mn-ea"/>
              <a:cs typeface="+mn-cs"/>
            </a:endParaRPr>
          </a:p>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27</a:t>
            </a:fld>
            <a:endParaRPr lang="en-CA"/>
          </a:p>
        </p:txBody>
      </p:sp>
    </p:spTree>
    <p:extLst>
      <p:ext uri="{BB962C8B-B14F-4D97-AF65-F5344CB8AC3E}">
        <p14:creationId xmlns:p14="http://schemas.microsoft.com/office/powerpoint/2010/main" val="1753037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Students will reflect</a:t>
            </a:r>
            <a:r>
              <a:rPr lang="en-US" baseline="0" dirty="0">
                <a:latin typeface="Century Gothic" panose="020B0502020202020204" pitchFamily="34" charset="0"/>
              </a:rPr>
              <a:t> to remember what percentage of their body is water. </a:t>
            </a:r>
            <a:r>
              <a:rPr lang="en-US" baseline="0" dirty="0" smtClean="0">
                <a:latin typeface="Century Gothic" panose="020B0502020202020204" pitchFamily="34" charset="0"/>
              </a:rPr>
              <a:t> 60%</a:t>
            </a:r>
            <a:endParaRPr lang="en-US" dirty="0">
              <a:latin typeface="Century Gothic" panose="020B0502020202020204" pitchFamily="34" charset="0"/>
            </a:endParaRPr>
          </a:p>
          <a:p>
            <a:r>
              <a:rPr lang="en-US" baseline="0" dirty="0">
                <a:latin typeface="Century Gothic" panose="020B0502020202020204" pitchFamily="34" charset="0"/>
              </a:rPr>
              <a:t>Teacher will support and answer questions. </a:t>
            </a:r>
            <a:endParaRPr lang="en-US" dirty="0">
              <a:latin typeface="Century Gothic" panose="020B0502020202020204" pitchFamily="34" charset="0"/>
            </a:endParaRPr>
          </a:p>
          <a:p>
            <a:endParaRPr lang="en-US" i="0" baseline="0"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dirty="0">
                <a:latin typeface="Century Gothic" panose="020B0502020202020204" pitchFamily="34" charset="0"/>
              </a:rPr>
              <a:t>PE.4.L.4.7</a:t>
            </a:r>
            <a:r>
              <a:rPr lang="en-CA" baseline="0" dirty="0">
                <a:latin typeface="Century Gothic" panose="020B0502020202020204" pitchFamily="34" charset="0"/>
              </a:rPr>
              <a:t> Understand serving sizes </a:t>
            </a:r>
            <a:endParaRPr lang="en-CA" dirty="0">
              <a:latin typeface="Century Gothic" panose="020B0502020202020204" pitchFamily="34" charset="0"/>
            </a:endParaRPr>
          </a:p>
          <a:p>
            <a:endParaRPr lang="en-US" i="1"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28</a:t>
            </a:fld>
            <a:endParaRPr lang="en-CA"/>
          </a:p>
        </p:txBody>
      </p:sp>
    </p:spTree>
    <p:extLst>
      <p:ext uri="{BB962C8B-B14F-4D97-AF65-F5344CB8AC3E}">
        <p14:creationId xmlns:p14="http://schemas.microsoft.com/office/powerpoint/2010/main" val="3058393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Students will place the</a:t>
            </a:r>
            <a:r>
              <a:rPr lang="en-US" baseline="0" dirty="0">
                <a:latin typeface="Century Gothic" panose="020B0502020202020204" pitchFamily="34" charset="0"/>
              </a:rPr>
              <a:t> food serving size under the correct hand that represents that serving. </a:t>
            </a:r>
          </a:p>
          <a:p>
            <a:r>
              <a:rPr lang="en-US" baseline="0" dirty="0">
                <a:latin typeface="Century Gothic" panose="020B0502020202020204" pitchFamily="34" charset="0"/>
              </a:rPr>
              <a:t>Teacher will ask prompting questions and support students. </a:t>
            </a:r>
            <a:endParaRPr lang="en-US" baseline="0" dirty="0" smtClean="0">
              <a:latin typeface="Century Gothic" panose="020B0502020202020204" pitchFamily="34" charset="0"/>
            </a:endParaRPr>
          </a:p>
          <a:p>
            <a:r>
              <a:rPr lang="en-US" baseline="0" dirty="0" smtClean="0">
                <a:latin typeface="Century Gothic" panose="020B0502020202020204" pitchFamily="34" charset="0"/>
              </a:rPr>
              <a:t>Flat hand-meat, palms-pasta or rice, fist-soap, cereal, casserole, fruit or salad.</a:t>
            </a:r>
            <a:endParaRPr lang="en-US" dirty="0">
              <a:latin typeface="Century Gothic" panose="020B0502020202020204" pitchFamily="34" charset="0"/>
            </a:endParaRPr>
          </a:p>
          <a:p>
            <a:endParaRPr lang="en-US"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dirty="0">
                <a:latin typeface="Century Gothic" panose="020B0502020202020204" pitchFamily="34" charset="0"/>
              </a:rPr>
              <a:t>PE.4.L.4.7</a:t>
            </a:r>
            <a:r>
              <a:rPr lang="en-CA" baseline="0" dirty="0">
                <a:latin typeface="Century Gothic" panose="020B0502020202020204" pitchFamily="34" charset="0"/>
              </a:rPr>
              <a:t> Understand serving sizes </a:t>
            </a:r>
            <a:endParaRPr lang="en-CA"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29</a:t>
            </a:fld>
            <a:endParaRPr lang="en-CA"/>
          </a:p>
        </p:txBody>
      </p:sp>
    </p:spTree>
    <p:extLst>
      <p:ext uri="{BB962C8B-B14F-4D97-AF65-F5344CB8AC3E}">
        <p14:creationId xmlns:p14="http://schemas.microsoft.com/office/powerpoint/2010/main" val="1303315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64" name="Google Shape;6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a:t>
            </a:fld>
            <a:endParaRPr/>
          </a:p>
        </p:txBody>
      </p:sp>
    </p:spTree>
    <p:extLst>
      <p:ext uri="{BB962C8B-B14F-4D97-AF65-F5344CB8AC3E}">
        <p14:creationId xmlns:p14="http://schemas.microsoft.com/office/powerpoint/2010/main" val="2891258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193" name="Google Shape;19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30</a:t>
            </a:fld>
            <a:endParaRPr/>
          </a:p>
        </p:txBody>
      </p:sp>
    </p:spTree>
    <p:extLst>
      <p:ext uri="{BB962C8B-B14F-4D97-AF65-F5344CB8AC3E}">
        <p14:creationId xmlns:p14="http://schemas.microsoft.com/office/powerpoint/2010/main" val="1712018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205" name="Google Shape;20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31</a:t>
            </a:fld>
            <a:endParaRPr/>
          </a:p>
        </p:txBody>
      </p:sp>
    </p:spTree>
    <p:extLst>
      <p:ext uri="{BB962C8B-B14F-4D97-AF65-F5344CB8AC3E}">
        <p14:creationId xmlns:p14="http://schemas.microsoft.com/office/powerpoint/2010/main" val="19676867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205" name="Google Shape;20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32</a:t>
            </a:fld>
            <a:endParaRPr/>
          </a:p>
        </p:txBody>
      </p:sp>
    </p:spTree>
    <p:extLst>
      <p:ext uri="{BB962C8B-B14F-4D97-AF65-F5344CB8AC3E}">
        <p14:creationId xmlns:p14="http://schemas.microsoft.com/office/powerpoint/2010/main" val="1542687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347" name="Google Shape;34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33</a:t>
            </a:fld>
            <a:endParaRPr/>
          </a:p>
        </p:txBody>
      </p:sp>
    </p:spTree>
    <p:extLst>
      <p:ext uri="{BB962C8B-B14F-4D97-AF65-F5344CB8AC3E}">
        <p14:creationId xmlns:p14="http://schemas.microsoft.com/office/powerpoint/2010/main" val="804441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357" name="Google Shape;35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34</a:t>
            </a:fld>
            <a:endParaRPr/>
          </a:p>
        </p:txBody>
      </p:sp>
    </p:spTree>
    <p:extLst>
      <p:ext uri="{BB962C8B-B14F-4D97-AF65-F5344CB8AC3E}">
        <p14:creationId xmlns:p14="http://schemas.microsoft.com/office/powerpoint/2010/main" val="2509420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64" name="Google Shape;6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35</a:t>
            </a:fld>
            <a:endParaRPr/>
          </a:p>
        </p:txBody>
      </p:sp>
    </p:spTree>
    <p:extLst>
      <p:ext uri="{BB962C8B-B14F-4D97-AF65-F5344CB8AC3E}">
        <p14:creationId xmlns:p14="http://schemas.microsoft.com/office/powerpoint/2010/main" val="3107762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64" name="Google Shape;6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36</a:t>
            </a:fld>
            <a:endParaRPr/>
          </a:p>
        </p:txBody>
      </p:sp>
    </p:spTree>
    <p:extLst>
      <p:ext uri="{BB962C8B-B14F-4D97-AF65-F5344CB8AC3E}">
        <p14:creationId xmlns:p14="http://schemas.microsoft.com/office/powerpoint/2010/main" val="1999578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99" name="Google Shape;9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37</a:t>
            </a:fld>
            <a:endParaRPr/>
          </a:p>
        </p:txBody>
      </p:sp>
    </p:spTree>
    <p:extLst>
      <p:ext uri="{BB962C8B-B14F-4D97-AF65-F5344CB8AC3E}">
        <p14:creationId xmlns:p14="http://schemas.microsoft.com/office/powerpoint/2010/main" val="16989828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02" name="Google Shape;40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38</a:t>
            </a:fld>
            <a:endParaRPr/>
          </a:p>
        </p:txBody>
      </p:sp>
    </p:spTree>
    <p:extLst>
      <p:ext uri="{BB962C8B-B14F-4D97-AF65-F5344CB8AC3E}">
        <p14:creationId xmlns:p14="http://schemas.microsoft.com/office/powerpoint/2010/main" val="3172311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64" name="Google Shape;6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a:t>
            </a:fld>
            <a:endParaRPr/>
          </a:p>
        </p:txBody>
      </p:sp>
    </p:spTree>
    <p:extLst>
      <p:ext uri="{BB962C8B-B14F-4D97-AF65-F5344CB8AC3E}">
        <p14:creationId xmlns:p14="http://schemas.microsoft.com/office/powerpoint/2010/main" val="254305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84" name="Google Shape;8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5</a:t>
            </a:fld>
            <a:endParaRPr/>
          </a:p>
        </p:txBody>
      </p:sp>
    </p:spTree>
    <p:extLst>
      <p:ext uri="{BB962C8B-B14F-4D97-AF65-F5344CB8AC3E}">
        <p14:creationId xmlns:p14="http://schemas.microsoft.com/office/powerpoint/2010/main" val="3050756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99" name="Google Shape;9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6</a:t>
            </a:fld>
            <a:endParaRPr/>
          </a:p>
        </p:txBody>
      </p:sp>
    </p:spTree>
    <p:extLst>
      <p:ext uri="{BB962C8B-B14F-4D97-AF65-F5344CB8AC3E}">
        <p14:creationId xmlns:p14="http://schemas.microsoft.com/office/powerpoint/2010/main" val="2614660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114" name="Google Shape;11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7</a:t>
            </a:fld>
            <a:endParaRPr/>
          </a:p>
        </p:txBody>
      </p:sp>
    </p:spTree>
    <p:extLst>
      <p:ext uri="{BB962C8B-B14F-4D97-AF65-F5344CB8AC3E}">
        <p14:creationId xmlns:p14="http://schemas.microsoft.com/office/powerpoint/2010/main" val="2916842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128" name="Google Shape;12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8</a:t>
            </a:fld>
            <a:endParaRPr/>
          </a:p>
        </p:txBody>
      </p:sp>
    </p:spTree>
    <p:extLst>
      <p:ext uri="{BB962C8B-B14F-4D97-AF65-F5344CB8AC3E}">
        <p14:creationId xmlns:p14="http://schemas.microsoft.com/office/powerpoint/2010/main" val="3175331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Students will: vote on</a:t>
            </a:r>
            <a:r>
              <a:rPr lang="en-CA" baseline="0" dirty="0"/>
              <a:t> their</a:t>
            </a:r>
            <a:r>
              <a:rPr lang="en-CA" dirty="0"/>
              <a:t> favorite</a:t>
            </a:r>
            <a:r>
              <a:rPr lang="en-CA" baseline="0" dirty="0"/>
              <a:t> healthy snack! (This could either be done with the voting tool or a stamp on the image they think is their favorite.)</a:t>
            </a:r>
          </a:p>
          <a:p>
            <a:r>
              <a:rPr lang="en-CA" baseline="0" dirty="0"/>
              <a:t>Teacher will: facilitate discussion further to allow the students to hear more options for healthy snacks from their peers.</a:t>
            </a:r>
          </a:p>
          <a:p>
            <a:endParaRPr lang="en-CA" sz="1200" b="1" i="0" kern="1200" dirty="0">
              <a:solidFill>
                <a:schemeClr val="tx1"/>
              </a:solidFill>
              <a:effectLst/>
              <a:latin typeface="+mn-lt"/>
              <a:ea typeface="+mn-ea"/>
              <a:cs typeface="+mn-cs"/>
            </a:endParaRPr>
          </a:p>
          <a:p>
            <a:r>
              <a:rPr lang="en-CA" sz="1200" b="1" i="0" kern="1200" dirty="0">
                <a:solidFill>
                  <a:schemeClr val="tx1"/>
                </a:solidFill>
                <a:effectLst/>
                <a:latin typeface="+mn-lt"/>
                <a:ea typeface="+mn-ea"/>
                <a:cs typeface="+mn-cs"/>
              </a:rPr>
              <a:t>HE.1.B.8.1 </a:t>
            </a:r>
            <a:r>
              <a:rPr lang="en-CA" sz="1200" b="0" i="0" kern="1200" dirty="0">
                <a:solidFill>
                  <a:schemeClr val="tx1"/>
                </a:solidFill>
                <a:effectLst/>
                <a:latin typeface="+mn-lt"/>
                <a:ea typeface="+mn-ea"/>
                <a:cs typeface="+mn-cs"/>
              </a:rPr>
              <a:t>- Encourage others to make positive health choices.</a:t>
            </a:r>
            <a:endParaRPr lang="en-CA" dirty="0"/>
          </a:p>
          <a:p>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t>9</a:t>
            </a:fld>
            <a:endParaRPr lang="en-CA"/>
          </a:p>
        </p:txBody>
      </p:sp>
    </p:spTree>
    <p:extLst>
      <p:ext uri="{BB962C8B-B14F-4D97-AF65-F5344CB8AC3E}">
        <p14:creationId xmlns:p14="http://schemas.microsoft.com/office/powerpoint/2010/main" val="1081402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6200" y="827298"/>
            <a:ext cx="7018990" cy="4679327"/>
          </a:xfrm>
          <a:prstGeom prst="rect">
            <a:avLst/>
          </a:prstGeom>
        </p:spPr>
      </p:pic>
      <p:sp>
        <p:nvSpPr>
          <p:cNvPr id="4" name="TextBox 3"/>
          <p:cNvSpPr txBox="1"/>
          <p:nvPr userDrawn="1"/>
        </p:nvSpPr>
        <p:spPr>
          <a:xfrm>
            <a:off x="7051632" y="3092275"/>
            <a:ext cx="3889270" cy="954107"/>
          </a:xfrm>
          <a:prstGeom prst="rect">
            <a:avLst/>
          </a:prstGeom>
          <a:noFill/>
        </p:spPr>
        <p:txBody>
          <a:bodyPr wrap="square" rtlCol="0">
            <a:spAutoFit/>
          </a:bodyPr>
          <a:lstStyle/>
          <a:p>
            <a:r>
              <a:rPr lang="en-US" sz="2800" dirty="0">
                <a:solidFill>
                  <a:schemeClr val="bg1">
                    <a:lumMod val="50000"/>
                  </a:schemeClr>
                </a:solidFill>
                <a:latin typeface="Century Gothic" panose="020B0502020202020204" pitchFamily="34" charset="0"/>
                <a:cs typeface="Arial" panose="020B0604020202020204" pitchFamily="34" charset="0"/>
              </a:rPr>
              <a:t>1</a:t>
            </a:r>
            <a:r>
              <a:rPr lang="en-US" sz="2800" baseline="30000" dirty="0">
                <a:solidFill>
                  <a:schemeClr val="bg1">
                    <a:lumMod val="50000"/>
                  </a:schemeClr>
                </a:solidFill>
                <a:latin typeface="Century Gothic" panose="020B0502020202020204" pitchFamily="34" charset="0"/>
                <a:cs typeface="Arial" panose="020B0604020202020204" pitchFamily="34" charset="0"/>
              </a:rPr>
              <a:t>st</a:t>
            </a:r>
            <a:r>
              <a:rPr lang="en-US" sz="2800" dirty="0">
                <a:solidFill>
                  <a:schemeClr val="bg1">
                    <a:lumMod val="50000"/>
                  </a:schemeClr>
                </a:solidFill>
                <a:latin typeface="Century Gothic" panose="020B0502020202020204" pitchFamily="34" charset="0"/>
                <a:cs typeface="Arial" panose="020B0604020202020204" pitchFamily="34" charset="0"/>
              </a:rPr>
              <a:t> Grade</a:t>
            </a:r>
          </a:p>
          <a:p>
            <a:r>
              <a:rPr lang="en-US" sz="2800" dirty="0">
                <a:solidFill>
                  <a:schemeClr val="bg1">
                    <a:lumMod val="50000"/>
                  </a:schemeClr>
                </a:solidFill>
                <a:latin typeface="Century Gothic" panose="020B0502020202020204" pitchFamily="34" charset="0"/>
                <a:cs typeface="Arial" panose="020B0604020202020204" pitchFamily="34" charset="0"/>
              </a:rPr>
              <a:t>Module       : Lesson </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42791" y="1486781"/>
            <a:ext cx="2100753" cy="1725618"/>
          </a:xfrm>
          <a:prstGeom prst="rect">
            <a:avLst/>
          </a:prstGeom>
        </p:spPr>
      </p:pic>
      <p:sp>
        <p:nvSpPr>
          <p:cNvPr id="6" name="TextBox 5"/>
          <p:cNvSpPr txBox="1"/>
          <p:nvPr userDrawn="1"/>
        </p:nvSpPr>
        <p:spPr>
          <a:xfrm>
            <a:off x="7051632" y="1046706"/>
            <a:ext cx="3469066" cy="523220"/>
          </a:xfrm>
          <a:prstGeom prst="rect">
            <a:avLst/>
          </a:prstGeom>
          <a:noFill/>
        </p:spPr>
        <p:txBody>
          <a:bodyPr wrap="square" rtlCol="0">
            <a:spAutoFit/>
          </a:bodyPr>
          <a:lstStyle/>
          <a:p>
            <a:r>
              <a:rPr lang="en-US" sz="2800" b="1" dirty="0">
                <a:solidFill>
                  <a:schemeClr val="bg1">
                    <a:lumMod val="50000"/>
                  </a:schemeClr>
                </a:solidFill>
                <a:latin typeface="Century Gothic" panose="020B0502020202020204" pitchFamily="34" charset="0"/>
                <a:cs typeface="Arial" panose="020B0604020202020204" pitchFamily="34" charset="0"/>
              </a:rPr>
              <a:t>Elementary</a:t>
            </a:r>
          </a:p>
        </p:txBody>
      </p:sp>
      <p:sp>
        <p:nvSpPr>
          <p:cNvPr id="8" name="Rectangle 7"/>
          <p:cNvSpPr/>
          <p:nvPr userDrawn="1"/>
        </p:nvSpPr>
        <p:spPr>
          <a:xfrm>
            <a:off x="6705169" y="1569926"/>
            <a:ext cx="6463624" cy="1412309"/>
          </a:xfrm>
          <a:prstGeom prst="rect">
            <a:avLst/>
          </a:prstGeom>
          <a:solidFill>
            <a:srgbClr val="19921C"/>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notte SemBold" pitchFamily="50" charset="0"/>
            </a:endParaRPr>
          </a:p>
        </p:txBody>
      </p:sp>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l="62439" t="43612" r="11938" b="49549"/>
          <a:stretch/>
        </p:blipFill>
        <p:spPr>
          <a:xfrm>
            <a:off x="6743807" y="1604187"/>
            <a:ext cx="6542167" cy="1349406"/>
          </a:xfrm>
          <a:prstGeom prst="rect">
            <a:avLst/>
          </a:prstGeom>
        </p:spPr>
      </p:pic>
      <p:sp>
        <p:nvSpPr>
          <p:cNvPr id="11" name="Triangle 4"/>
          <p:cNvSpPr/>
          <p:nvPr userDrawn="1"/>
        </p:nvSpPr>
        <p:spPr>
          <a:xfrm rot="2796988">
            <a:off x="6721186" y="2992595"/>
            <a:ext cx="322985" cy="161125"/>
          </a:xfrm>
          <a:prstGeom prst="triangle">
            <a:avLst>
              <a:gd name="adj" fmla="val 46419"/>
            </a:avLst>
          </a:prstGeom>
          <a:solidFill>
            <a:srgbClr val="19921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notte SemBold" pitchFamily="50" charset="0"/>
            </a:endParaRPr>
          </a:p>
        </p:txBody>
      </p:sp>
      <p:sp>
        <p:nvSpPr>
          <p:cNvPr id="15" name="Text Placeholder 13"/>
          <p:cNvSpPr>
            <a:spLocks noGrp="1"/>
          </p:cNvSpPr>
          <p:nvPr>
            <p:ph type="body" sz="quarter" idx="14" hasCustomPrompt="1"/>
          </p:nvPr>
        </p:nvSpPr>
        <p:spPr>
          <a:xfrm>
            <a:off x="8485730" y="3562183"/>
            <a:ext cx="776888" cy="428625"/>
          </a:xfrm>
          <a:prstGeom prst="rect">
            <a:avLst/>
          </a:prstGeom>
        </p:spPr>
        <p:txBody>
          <a:bodyPr/>
          <a:lstStyle>
            <a:lvl1pPr marL="0" indent="0">
              <a:buNone/>
              <a:defRPr>
                <a:solidFill>
                  <a:srgbClr val="7F7F7F"/>
                </a:solidFill>
                <a:latin typeface="Century Gothic" panose="020B0502020202020204" pitchFamily="34" charset="0"/>
              </a:defRPr>
            </a:lvl1pPr>
          </a:lstStyle>
          <a:p>
            <a:pPr lvl="0"/>
            <a:r>
              <a:rPr lang="en-CA" dirty="0"/>
              <a:t>XX</a:t>
            </a:r>
          </a:p>
        </p:txBody>
      </p:sp>
      <p:sp>
        <p:nvSpPr>
          <p:cNvPr id="16" name="Text Placeholder 13"/>
          <p:cNvSpPr>
            <a:spLocks noGrp="1"/>
          </p:cNvSpPr>
          <p:nvPr>
            <p:ph type="body" sz="quarter" idx="15" hasCustomPrompt="1"/>
          </p:nvPr>
        </p:nvSpPr>
        <p:spPr>
          <a:xfrm>
            <a:off x="10483177" y="3562183"/>
            <a:ext cx="776888" cy="428625"/>
          </a:xfrm>
          <a:prstGeom prst="rect">
            <a:avLst/>
          </a:prstGeom>
        </p:spPr>
        <p:txBody>
          <a:bodyPr/>
          <a:lstStyle>
            <a:lvl1pPr marL="0" indent="0">
              <a:buNone/>
              <a:defRPr>
                <a:solidFill>
                  <a:srgbClr val="7F7F7F"/>
                </a:solidFill>
                <a:latin typeface="Century Gothic" panose="020B0502020202020204" pitchFamily="34" charset="0"/>
              </a:defRPr>
            </a:lvl1pPr>
          </a:lstStyle>
          <a:p>
            <a:pPr lvl="0"/>
            <a:r>
              <a:rPr lang="en-CA" dirty="0"/>
              <a:t>XX</a:t>
            </a:r>
          </a:p>
        </p:txBody>
      </p:sp>
      <p:sp>
        <p:nvSpPr>
          <p:cNvPr id="17" name="Text Placeholder 16"/>
          <p:cNvSpPr>
            <a:spLocks noGrp="1"/>
          </p:cNvSpPr>
          <p:nvPr>
            <p:ph type="body" sz="quarter" idx="17"/>
          </p:nvPr>
        </p:nvSpPr>
        <p:spPr>
          <a:xfrm>
            <a:off x="6705170" y="1971675"/>
            <a:ext cx="5610656" cy="914400"/>
          </a:xfrm>
          <a:prstGeom prst="rect">
            <a:avLst/>
          </a:prstGeom>
          <a:noFill/>
          <a:ln>
            <a:noFill/>
          </a:ln>
        </p:spPr>
        <p:txBody>
          <a:bodyPr/>
          <a:lstStyle>
            <a:lvl1pPr marL="0" indent="0">
              <a:buNone/>
              <a:defRPr sz="3900" b="1" baseline="0">
                <a:solidFill>
                  <a:schemeClr val="bg1"/>
                </a:solidFill>
                <a:latin typeface="Century Gothic" panose="020B0502020202020204" pitchFamily="34" charset="0"/>
              </a:defRPr>
            </a:lvl1pPr>
          </a:lstStyle>
          <a:p>
            <a:pPr lvl="0"/>
            <a:endParaRPr lang="en-CA" dirty="0"/>
          </a:p>
        </p:txBody>
      </p:sp>
    </p:spTree>
    <p:extLst>
      <p:ext uri="{BB962C8B-B14F-4D97-AF65-F5344CB8AC3E}">
        <p14:creationId xmlns:p14="http://schemas.microsoft.com/office/powerpoint/2010/main" val="144513721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F9F6E9"/>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2450" y="-140500"/>
            <a:ext cx="12452005" cy="701714"/>
            <a:chOff x="-62450" y="-60290"/>
            <a:chExt cx="12452005" cy="701714"/>
          </a:xfrm>
          <a:solidFill>
            <a:srgbClr val="19921C"/>
          </a:solidFill>
        </p:grpSpPr>
        <p:sp>
          <p:nvSpPr>
            <p:cNvPr id="3" name="Rectangle 2"/>
            <p:cNvSpPr/>
            <p:nvPr/>
          </p:nvSpPr>
          <p:spPr>
            <a:xfrm>
              <a:off x="-62450" y="-60290"/>
              <a:ext cx="12452005" cy="701714"/>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notte SemBold" pitchFamily="50"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62" t="45661" r="11727" b="48896"/>
            <a:stretch/>
          </p:blipFill>
          <p:spPr>
            <a:xfrm>
              <a:off x="0" y="0"/>
              <a:ext cx="12327106" cy="623023"/>
            </a:xfrm>
            <a:prstGeom prst="rect">
              <a:avLst/>
            </a:prstGeom>
            <a:grpFill/>
          </p:spPr>
        </p:pic>
      </p:grpSp>
      <p:sp>
        <p:nvSpPr>
          <p:cNvPr id="13" name="Text Placeholder 12"/>
          <p:cNvSpPr>
            <a:spLocks noGrp="1"/>
          </p:cNvSpPr>
          <p:nvPr>
            <p:ph type="body" sz="quarter" idx="11" hasCustomPrompt="1"/>
          </p:nvPr>
        </p:nvSpPr>
        <p:spPr>
          <a:xfrm>
            <a:off x="9309497" y="6442336"/>
            <a:ext cx="2076450" cy="287337"/>
          </a:xfrm>
          <a:prstGeom prst="rect">
            <a:avLst/>
          </a:prstGeom>
        </p:spPr>
        <p:txBody>
          <a:bodyPr/>
          <a:lstStyle>
            <a:lvl1pPr marL="0" indent="0">
              <a:buNone/>
              <a:defRPr sz="1400" baseline="0">
                <a:solidFill>
                  <a:srgbClr val="A6A6A6"/>
                </a:solidFill>
                <a:latin typeface="Century Gothic" panose="020B0502020202020204" pitchFamily="34" charset="0"/>
              </a:defRPr>
            </a:lvl1pPr>
            <a:lvl2pPr>
              <a:defRPr sz="1400"/>
            </a:lvl2pPr>
            <a:lvl3pPr>
              <a:defRPr sz="1400"/>
            </a:lvl3pPr>
            <a:lvl4pPr>
              <a:defRPr sz="1400"/>
            </a:lvl4pPr>
            <a:lvl5pPr>
              <a:defRPr sz="1200"/>
            </a:lvl5pPr>
          </a:lstStyle>
          <a:p>
            <a:pPr lvl="0"/>
            <a:r>
              <a:rPr lang="en-US" dirty="0"/>
              <a:t>Module XX: Lesson XX</a:t>
            </a:r>
          </a:p>
        </p:txBody>
      </p:sp>
      <p:sp>
        <p:nvSpPr>
          <p:cNvPr id="16" name="Text Placeholder 15"/>
          <p:cNvSpPr>
            <a:spLocks noGrp="1"/>
          </p:cNvSpPr>
          <p:nvPr>
            <p:ph type="body" sz="quarter" idx="12" hasCustomPrompt="1"/>
          </p:nvPr>
        </p:nvSpPr>
        <p:spPr>
          <a:xfrm>
            <a:off x="386367" y="35284"/>
            <a:ext cx="5514975" cy="516729"/>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en-US" dirty="0"/>
              <a:t>SUBJECT</a:t>
            </a:r>
            <a:endParaRPr lang="en-CA" dirty="0"/>
          </a:p>
        </p:txBody>
      </p:sp>
      <p:sp>
        <p:nvSpPr>
          <p:cNvPr id="9" name="Text Placeholder 11"/>
          <p:cNvSpPr>
            <a:spLocks noGrp="1"/>
          </p:cNvSpPr>
          <p:nvPr>
            <p:ph type="body" sz="quarter" idx="15" hasCustomPrompt="1"/>
          </p:nvPr>
        </p:nvSpPr>
        <p:spPr>
          <a:xfrm>
            <a:off x="4131003" y="603103"/>
            <a:ext cx="4065097" cy="914400"/>
          </a:xfrm>
          <a:prstGeom prst="rect">
            <a:avLst/>
          </a:prstGeom>
        </p:spPr>
        <p:txBody>
          <a:bodyPr/>
          <a:lstStyle>
            <a:lvl1pPr marL="0" indent="0" algn="ctr">
              <a:buNone/>
              <a:defRPr>
                <a:solidFill>
                  <a:srgbClr val="663398"/>
                </a:solidFill>
                <a:latin typeface="Century Gothic" panose="020B0502020202020204" pitchFamily="34" charset="0"/>
              </a:defRPr>
            </a:lvl1pPr>
          </a:lstStyle>
          <a:p>
            <a:pPr lvl="0"/>
            <a:r>
              <a:rPr lang="en-US" dirty="0"/>
              <a:t>HEADER</a:t>
            </a:r>
            <a:endParaRPr lang="en-CA" dirty="0"/>
          </a:p>
        </p:txBody>
      </p:sp>
    </p:spTree>
    <p:extLst>
      <p:ext uri="{BB962C8B-B14F-4D97-AF65-F5344CB8AC3E}">
        <p14:creationId xmlns:p14="http://schemas.microsoft.com/office/powerpoint/2010/main" val="132764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2450" y="-140500"/>
            <a:ext cx="12452005" cy="701714"/>
            <a:chOff x="-62450" y="-60290"/>
            <a:chExt cx="12452005" cy="701714"/>
          </a:xfrm>
          <a:solidFill>
            <a:srgbClr val="19921C"/>
          </a:solidFill>
        </p:grpSpPr>
        <p:sp>
          <p:nvSpPr>
            <p:cNvPr id="3" name="Rectangle 2"/>
            <p:cNvSpPr/>
            <p:nvPr/>
          </p:nvSpPr>
          <p:spPr>
            <a:xfrm>
              <a:off x="-62450" y="-60290"/>
              <a:ext cx="12452005" cy="701714"/>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notte SemBold" pitchFamily="50"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62" t="45661" r="11727" b="48896"/>
            <a:stretch/>
          </p:blipFill>
          <p:spPr>
            <a:xfrm>
              <a:off x="0" y="0"/>
              <a:ext cx="12327106" cy="623023"/>
            </a:xfrm>
            <a:prstGeom prst="rect">
              <a:avLst/>
            </a:prstGeom>
            <a:grpFill/>
          </p:spPr>
        </p:pic>
      </p:grpSp>
      <p:sp>
        <p:nvSpPr>
          <p:cNvPr id="7" name="Text Placeholder 15"/>
          <p:cNvSpPr>
            <a:spLocks noGrp="1"/>
          </p:cNvSpPr>
          <p:nvPr>
            <p:ph type="body" sz="quarter" idx="12" hasCustomPrompt="1"/>
          </p:nvPr>
        </p:nvSpPr>
        <p:spPr>
          <a:xfrm>
            <a:off x="386367" y="35284"/>
            <a:ext cx="5514975" cy="516729"/>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en-US" dirty="0"/>
              <a:t>SUBJECT</a:t>
            </a:r>
            <a:endParaRPr lang="en-CA" dirty="0"/>
          </a:p>
        </p:txBody>
      </p:sp>
      <p:sp>
        <p:nvSpPr>
          <p:cNvPr id="9" name="Text Placeholder 12"/>
          <p:cNvSpPr>
            <a:spLocks noGrp="1"/>
          </p:cNvSpPr>
          <p:nvPr>
            <p:ph type="body" sz="quarter" idx="11" hasCustomPrompt="1"/>
          </p:nvPr>
        </p:nvSpPr>
        <p:spPr>
          <a:xfrm>
            <a:off x="9309497" y="6442336"/>
            <a:ext cx="2076450" cy="287337"/>
          </a:xfrm>
          <a:prstGeom prst="rect">
            <a:avLst/>
          </a:prstGeom>
        </p:spPr>
        <p:txBody>
          <a:bodyPr/>
          <a:lstStyle>
            <a:lvl1pPr marL="0" indent="0">
              <a:buNone/>
              <a:defRPr sz="1400" baseline="0">
                <a:solidFill>
                  <a:srgbClr val="A6A6A6"/>
                </a:solidFill>
                <a:latin typeface="Century Gothic" panose="020B0502020202020204" pitchFamily="34" charset="0"/>
              </a:defRPr>
            </a:lvl1pPr>
            <a:lvl2pPr>
              <a:defRPr sz="1400"/>
            </a:lvl2pPr>
            <a:lvl3pPr>
              <a:defRPr sz="1400"/>
            </a:lvl3pPr>
            <a:lvl4pPr>
              <a:defRPr sz="1400"/>
            </a:lvl4pPr>
            <a:lvl5pPr>
              <a:defRPr sz="1200"/>
            </a:lvl5pPr>
          </a:lstStyle>
          <a:p>
            <a:pPr lvl="0"/>
            <a:r>
              <a:rPr lang="en-US" dirty="0"/>
              <a:t>Module XX: Lesson XX</a:t>
            </a:r>
          </a:p>
        </p:txBody>
      </p:sp>
      <p:sp>
        <p:nvSpPr>
          <p:cNvPr id="11" name="Text Placeholder 11"/>
          <p:cNvSpPr>
            <a:spLocks noGrp="1"/>
          </p:cNvSpPr>
          <p:nvPr>
            <p:ph type="body" sz="quarter" idx="15" hasCustomPrompt="1"/>
          </p:nvPr>
        </p:nvSpPr>
        <p:spPr>
          <a:xfrm>
            <a:off x="4131003" y="600600"/>
            <a:ext cx="4065097" cy="914400"/>
          </a:xfrm>
          <a:prstGeom prst="rect">
            <a:avLst/>
          </a:prstGeom>
        </p:spPr>
        <p:txBody>
          <a:bodyPr/>
          <a:lstStyle>
            <a:lvl1pPr marL="0" indent="0" algn="ctr">
              <a:buNone/>
              <a:defRPr>
                <a:solidFill>
                  <a:srgbClr val="663399"/>
                </a:solidFill>
                <a:latin typeface="Century Gothic" panose="020B0502020202020204" pitchFamily="34" charset="0"/>
              </a:defRPr>
            </a:lvl1pPr>
          </a:lstStyle>
          <a:p>
            <a:pPr lvl="0"/>
            <a:r>
              <a:rPr lang="en-US" dirty="0"/>
              <a:t>HEADER</a:t>
            </a:r>
            <a:endParaRPr lang="en-CA" dirty="0"/>
          </a:p>
        </p:txBody>
      </p:sp>
    </p:spTree>
    <p:extLst>
      <p:ext uri="{BB962C8B-B14F-4D97-AF65-F5344CB8AC3E}">
        <p14:creationId xmlns:p14="http://schemas.microsoft.com/office/powerpoint/2010/main" val="252232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2"/>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 name="Google Shape;24;p3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3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Google Shape;26;p3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9971554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57198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notesSlide" Target="../notesSlides/notesSlide18.xml"/><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4.png"/><Relationship Id="rId3" Type="http://schemas.openxmlformats.org/officeDocument/2006/relationships/image" Target="../media/image56.png"/><Relationship Id="rId7" Type="http://schemas.openxmlformats.org/officeDocument/2006/relationships/image" Target="../media/image18.png"/><Relationship Id="rId12"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9.png"/><Relationship Id="rId11" Type="http://schemas.openxmlformats.org/officeDocument/2006/relationships/image" Target="../media/image62.png"/><Relationship Id="rId5" Type="http://schemas.openxmlformats.org/officeDocument/2006/relationships/image" Target="../media/image58.pn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20.png"/><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69.pn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4.png"/><Relationship Id="rId3" Type="http://schemas.openxmlformats.org/officeDocument/2006/relationships/image" Target="../media/image56.png"/><Relationship Id="rId7" Type="http://schemas.openxmlformats.org/officeDocument/2006/relationships/image" Target="../media/image18.png"/><Relationship Id="rId12"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59.png"/><Relationship Id="rId11" Type="http://schemas.openxmlformats.org/officeDocument/2006/relationships/image" Target="../media/image62.png"/><Relationship Id="rId5" Type="http://schemas.openxmlformats.org/officeDocument/2006/relationships/image" Target="../media/image58.pn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image" Target="../media/image20.png"/><Relationship Id="rId1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3.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47.pn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77.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79.png"/></Relationships>
</file>

<file path=ppt/slides/_rels/slide33.xml.rels><?xml version="1.0" encoding="UTF-8" standalone="yes"?>
<Relationships xmlns="http://schemas.openxmlformats.org/package/2006/relationships"><Relationship Id="rId3" Type="http://schemas.openxmlformats.org/officeDocument/2006/relationships/hyperlink" Target="http://www.flvs.net/"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7.jpg"/><Relationship Id="rId4" Type="http://schemas.openxmlformats.org/officeDocument/2006/relationships/image" Target="../media/image10.jp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80.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7.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CA" dirty="0"/>
              <a:t>02</a:t>
            </a:r>
          </a:p>
        </p:txBody>
      </p:sp>
      <p:sp>
        <p:nvSpPr>
          <p:cNvPr id="3" name="Text Placeholder 2"/>
          <p:cNvSpPr>
            <a:spLocks noGrp="1"/>
          </p:cNvSpPr>
          <p:nvPr>
            <p:ph type="body" sz="quarter" idx="15"/>
          </p:nvPr>
        </p:nvSpPr>
        <p:spPr/>
        <p:txBody>
          <a:bodyPr/>
          <a:lstStyle/>
          <a:p>
            <a:r>
              <a:rPr lang="en-CA" dirty="0" smtClean="0"/>
              <a:t>04</a:t>
            </a:r>
            <a:endParaRPr lang="en-CA" dirty="0"/>
          </a:p>
        </p:txBody>
      </p:sp>
      <p:sp>
        <p:nvSpPr>
          <p:cNvPr id="5" name="Text Placeholder 4"/>
          <p:cNvSpPr>
            <a:spLocks noGrp="1"/>
          </p:cNvSpPr>
          <p:nvPr>
            <p:ph type="body" sz="quarter" idx="17"/>
          </p:nvPr>
        </p:nvSpPr>
        <p:spPr>
          <a:xfrm>
            <a:off x="6801466" y="1971675"/>
            <a:ext cx="5648447" cy="914400"/>
          </a:xfrm>
        </p:spPr>
        <p:txBody>
          <a:bodyPr/>
          <a:lstStyle/>
          <a:p>
            <a:r>
              <a:rPr lang="en-CA" sz="3900" b="1" dirty="0">
                <a:latin typeface="Century Gothic" panose="020B0502020202020204" pitchFamily="34" charset="0"/>
              </a:rPr>
              <a:t>PHYSICAL EDUCATION</a:t>
            </a:r>
          </a:p>
        </p:txBody>
      </p:sp>
      <p:sp>
        <p:nvSpPr>
          <p:cNvPr id="6" name="Google Shape;49;p1"/>
          <p:cNvSpPr txBox="1"/>
          <p:nvPr/>
        </p:nvSpPr>
        <p:spPr>
          <a:xfrm>
            <a:off x="8824277" y="3132196"/>
            <a:ext cx="3081430" cy="4286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F7F7F"/>
              </a:buClr>
              <a:buSzPts val="2800"/>
              <a:buFont typeface="Arial"/>
              <a:buNone/>
            </a:pPr>
            <a:r>
              <a:rPr lang="en-CA" sz="2800" dirty="0">
                <a:solidFill>
                  <a:srgbClr val="7F7F7F"/>
                </a:solidFill>
                <a:latin typeface="Century Gothic"/>
                <a:ea typeface="Century Gothic"/>
                <a:cs typeface="Century Gothic"/>
                <a:sym typeface="Century Gothic"/>
              </a:rPr>
              <a:t>3</a:t>
            </a:r>
            <a:r>
              <a:rPr lang="en-CA" sz="2800" baseline="30000" dirty="0">
                <a:solidFill>
                  <a:srgbClr val="7F7F7F"/>
                </a:solidFill>
                <a:latin typeface="Century Gothic"/>
                <a:ea typeface="Century Gothic"/>
                <a:cs typeface="Century Gothic"/>
                <a:sym typeface="Century Gothic"/>
              </a:rPr>
              <a:t>rd</a:t>
            </a:r>
            <a:r>
              <a:rPr lang="en-CA" sz="2800" dirty="0">
                <a:solidFill>
                  <a:srgbClr val="7F7F7F"/>
                </a:solidFill>
                <a:latin typeface="Century Gothic"/>
                <a:ea typeface="Century Gothic"/>
                <a:cs typeface="Century Gothic"/>
                <a:sym typeface="Century Gothic"/>
              </a:rPr>
              <a:t>, &amp; 4</a:t>
            </a:r>
            <a:r>
              <a:rPr lang="en-CA" sz="2800" baseline="30000" dirty="0">
                <a:solidFill>
                  <a:srgbClr val="7F7F7F"/>
                </a:solidFill>
                <a:latin typeface="Century Gothic"/>
                <a:ea typeface="Century Gothic"/>
                <a:cs typeface="Century Gothic"/>
                <a:sym typeface="Century Gothic"/>
              </a:rPr>
              <a:t>th</a:t>
            </a:r>
            <a:r>
              <a:rPr lang="en-CA" sz="2800" dirty="0">
                <a:solidFill>
                  <a:srgbClr val="7F7F7F"/>
                </a:solidFill>
                <a:latin typeface="Century Gothic"/>
                <a:ea typeface="Century Gothic"/>
                <a:cs typeface="Century Gothic"/>
                <a:sym typeface="Century Gothic"/>
              </a:rPr>
              <a:t> </a:t>
            </a:r>
            <a:r>
              <a:rPr lang="en-CA" sz="2800" dirty="0" smtClean="0">
                <a:solidFill>
                  <a:srgbClr val="7F7F7F"/>
                </a:solidFill>
                <a:latin typeface="Century Gothic"/>
                <a:ea typeface="Century Gothic"/>
                <a:cs typeface="Century Gothic"/>
                <a:sym typeface="Century Gothic"/>
              </a:rPr>
              <a:t>Grade     </a:t>
            </a:r>
            <a:endParaRPr sz="2800" dirty="0">
              <a:solidFill>
                <a:srgbClr val="7F7F7F"/>
              </a:solidFill>
              <a:latin typeface="Century Gothic"/>
              <a:ea typeface="Century Gothic"/>
              <a:cs typeface="Century Gothic"/>
              <a:sym typeface="Century Gothic"/>
            </a:endParaRPr>
          </a:p>
        </p:txBody>
      </p:sp>
      <p:sp>
        <p:nvSpPr>
          <p:cNvPr id="7" name="Google Shape;49;p1"/>
          <p:cNvSpPr txBox="1"/>
          <p:nvPr/>
        </p:nvSpPr>
        <p:spPr>
          <a:xfrm>
            <a:off x="7101840" y="4071603"/>
            <a:ext cx="4602480" cy="78614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7F7F7F"/>
              </a:buClr>
              <a:buSzPts val="2800"/>
              <a:buFont typeface="Arial"/>
              <a:buNone/>
            </a:pPr>
            <a:r>
              <a:rPr lang="en-CA" sz="2800" dirty="0" smtClean="0">
                <a:solidFill>
                  <a:srgbClr val="7F7F7F"/>
                </a:solidFill>
                <a:latin typeface="Century Gothic"/>
                <a:ea typeface="Century Gothic"/>
                <a:cs typeface="Century Gothic"/>
                <a:sym typeface="Century Gothic"/>
              </a:rPr>
              <a:t>Nutrition-Project Based Assessment</a:t>
            </a:r>
            <a:endParaRPr sz="2800" dirty="0">
              <a:solidFill>
                <a:srgbClr val="7F7F7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965485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04</a:t>
            </a:r>
          </a:p>
        </p:txBody>
      </p:sp>
      <p:sp>
        <p:nvSpPr>
          <p:cNvPr id="4" name="Text Placeholder 3"/>
          <p:cNvSpPr>
            <a:spLocks noGrp="1"/>
          </p:cNvSpPr>
          <p:nvPr>
            <p:ph type="body" sz="quarter" idx="15"/>
          </p:nvPr>
        </p:nvSpPr>
        <p:spPr>
          <a:xfrm>
            <a:off x="1811971" y="623693"/>
            <a:ext cx="8717733" cy="640371"/>
          </a:xfrm>
        </p:spPr>
        <p:txBody>
          <a:bodyPr/>
          <a:lstStyle/>
          <a:p>
            <a:r>
              <a:rPr lang="en-CA" dirty="0"/>
              <a:t>Sort the foods into the “everyday” and “sometimes” baskets.</a:t>
            </a:r>
          </a:p>
        </p:txBody>
      </p:sp>
      <p:pic>
        <p:nvPicPr>
          <p:cNvPr id="9" name="Picture 8"/>
          <p:cNvPicPr>
            <a:picLocks noChangeAspect="1"/>
          </p:cNvPicPr>
          <p:nvPr/>
        </p:nvPicPr>
        <p:blipFill>
          <a:blip r:embed="rId3"/>
          <a:stretch>
            <a:fillRect/>
          </a:stretch>
        </p:blipFill>
        <p:spPr>
          <a:xfrm>
            <a:off x="1693565" y="2516504"/>
            <a:ext cx="4207920" cy="3448650"/>
          </a:xfrm>
          <a:prstGeom prst="rect">
            <a:avLst/>
          </a:prstGeom>
        </p:spPr>
      </p:pic>
      <p:pic>
        <p:nvPicPr>
          <p:cNvPr id="10" name="Picture 9"/>
          <p:cNvPicPr>
            <a:picLocks noChangeAspect="1"/>
          </p:cNvPicPr>
          <p:nvPr/>
        </p:nvPicPr>
        <p:blipFill>
          <a:blip r:embed="rId4"/>
          <a:stretch>
            <a:fillRect/>
          </a:stretch>
        </p:blipFill>
        <p:spPr>
          <a:xfrm flipH="1">
            <a:off x="6095377" y="2458207"/>
            <a:ext cx="4201446" cy="3449436"/>
          </a:xfrm>
          <a:prstGeom prst="rect">
            <a:avLst/>
          </a:prstGeom>
        </p:spPr>
      </p:pic>
      <p:sp>
        <p:nvSpPr>
          <p:cNvPr id="11" name="TextBox 10"/>
          <p:cNvSpPr txBox="1"/>
          <p:nvPr/>
        </p:nvSpPr>
        <p:spPr>
          <a:xfrm rot="651868">
            <a:off x="2037429" y="4822996"/>
            <a:ext cx="1652790" cy="646331"/>
          </a:xfrm>
          <a:prstGeom prst="rect">
            <a:avLst/>
          </a:prstGeom>
          <a:noFill/>
        </p:spPr>
        <p:txBody>
          <a:bodyPr wrap="square" rtlCol="0">
            <a:spAutoFit/>
          </a:bodyPr>
          <a:lstStyle/>
          <a:p>
            <a:r>
              <a:rPr lang="en-CA" b="1" dirty="0">
                <a:latin typeface="Century Gothic" panose="020B0502020202020204" pitchFamily="34" charset="0"/>
              </a:rPr>
              <a:t>Everyday Foods</a:t>
            </a:r>
          </a:p>
        </p:txBody>
      </p:sp>
      <p:sp>
        <p:nvSpPr>
          <p:cNvPr id="12" name="TextBox 11"/>
          <p:cNvSpPr txBox="1"/>
          <p:nvPr/>
        </p:nvSpPr>
        <p:spPr>
          <a:xfrm rot="20756795">
            <a:off x="8580665" y="4752078"/>
            <a:ext cx="1898984" cy="646331"/>
          </a:xfrm>
          <a:prstGeom prst="rect">
            <a:avLst/>
          </a:prstGeom>
          <a:noFill/>
        </p:spPr>
        <p:txBody>
          <a:bodyPr wrap="square" rtlCol="0">
            <a:spAutoFit/>
          </a:bodyPr>
          <a:lstStyle/>
          <a:p>
            <a:r>
              <a:rPr lang="en-CA" b="1" dirty="0">
                <a:latin typeface="Century Gothic" panose="020B0502020202020204" pitchFamily="34" charset="0"/>
              </a:rPr>
              <a:t>Sometimes Foods</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3038" y="1288594"/>
            <a:ext cx="1269841" cy="1269841"/>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25" y="1288594"/>
            <a:ext cx="1269841" cy="1269841"/>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5622" y="2601896"/>
            <a:ext cx="1269841" cy="1269841"/>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37241" y="1505109"/>
            <a:ext cx="1269841" cy="1269841"/>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24352" y="1163836"/>
            <a:ext cx="1269841" cy="1269841"/>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3272" y="2558435"/>
            <a:ext cx="1269841" cy="1269841"/>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59538" y="1335744"/>
            <a:ext cx="1269841" cy="1269841"/>
          </a:xfrm>
          <a:prstGeom prst="rect">
            <a:avLst/>
          </a:prstGeom>
        </p:spPr>
      </p:pic>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74576" y="1288594"/>
            <a:ext cx="1269841" cy="1269841"/>
          </a:xfrm>
          <a:prstGeom prst="rect">
            <a:avLst/>
          </a:prstGeom>
        </p:spPr>
      </p:pic>
      <p:sp>
        <p:nvSpPr>
          <p:cNvPr id="17" name="Google Shape;148;p9"/>
          <p:cNvSpPr txBox="1"/>
          <p:nvPr/>
        </p:nvSpPr>
        <p:spPr>
          <a:xfrm>
            <a:off x="3965625" y="-11047"/>
            <a:ext cx="8043495"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Nutrition…. </a:t>
            </a:r>
            <a:r>
              <a:rPr lang="en-CA" sz="3959" dirty="0">
                <a:solidFill>
                  <a:schemeClr val="dk1"/>
                </a:solidFill>
                <a:latin typeface="Century Gothic"/>
                <a:ea typeface="Century Gothic"/>
                <a:cs typeface="Century Gothic"/>
                <a:sym typeface="Century Gothic"/>
              </a:rPr>
              <a:t>1</a:t>
            </a:r>
            <a:r>
              <a:rPr lang="en-CA" sz="3959" baseline="30000" dirty="0">
                <a:solidFill>
                  <a:schemeClr val="dk1"/>
                </a:solidFill>
                <a:latin typeface="Century Gothic"/>
                <a:ea typeface="Century Gothic"/>
                <a:cs typeface="Century Gothic"/>
                <a:sym typeface="Century Gothic"/>
              </a:rPr>
              <a:t>st</a:t>
            </a:r>
            <a:r>
              <a:rPr lang="en-CA" sz="3959" dirty="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475929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04</a:t>
            </a:r>
          </a:p>
        </p:txBody>
      </p:sp>
      <p:sp>
        <p:nvSpPr>
          <p:cNvPr id="4" name="Text Placeholder 3"/>
          <p:cNvSpPr>
            <a:spLocks noGrp="1"/>
          </p:cNvSpPr>
          <p:nvPr>
            <p:ph type="body" sz="quarter" idx="15"/>
          </p:nvPr>
        </p:nvSpPr>
        <p:spPr>
          <a:xfrm>
            <a:off x="2292825" y="600600"/>
            <a:ext cx="7016672" cy="914400"/>
          </a:xfrm>
        </p:spPr>
        <p:txBody>
          <a:bodyPr/>
          <a:lstStyle/>
          <a:p>
            <a:r>
              <a:rPr lang="en-CA" dirty="0" smtClean="0"/>
              <a:t>Let’s Take A Look At Healthy </a:t>
            </a:r>
            <a:r>
              <a:rPr lang="en-CA" dirty="0"/>
              <a:t>Snack </a:t>
            </a:r>
            <a:r>
              <a:rPr lang="en-CA" dirty="0" smtClean="0"/>
              <a:t>Alternatives</a:t>
            </a:r>
            <a:endParaRPr lang="en-CA" dirty="0"/>
          </a:p>
        </p:txBody>
      </p:sp>
      <p:pic>
        <p:nvPicPr>
          <p:cNvPr id="47" name="Picture 46"/>
          <p:cNvPicPr/>
          <p:nvPr/>
        </p:nvPicPr>
        <p:blipFill>
          <a:blip r:embed="rId3">
            <a:extLst>
              <a:ext uri="{28A0092B-C50C-407E-A947-70E740481C1C}">
                <a14:useLocalDpi xmlns:a14="http://schemas.microsoft.com/office/drawing/2010/main" val="0"/>
              </a:ext>
            </a:extLst>
          </a:blip>
          <a:stretch>
            <a:fillRect/>
          </a:stretch>
        </p:blipFill>
        <p:spPr>
          <a:xfrm>
            <a:off x="926783" y="4358720"/>
            <a:ext cx="2700000" cy="1800000"/>
          </a:xfrm>
          <a:prstGeom prst="rect">
            <a:avLst/>
          </a:prstGeom>
        </p:spPr>
      </p:pic>
      <p:pic>
        <p:nvPicPr>
          <p:cNvPr id="49" name="Picture 4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45964" y="4358720"/>
            <a:ext cx="2700000" cy="1800000"/>
          </a:xfrm>
          <a:prstGeom prst="rect">
            <a:avLst/>
          </a:prstGeom>
        </p:spPr>
      </p:pic>
      <p:pic>
        <p:nvPicPr>
          <p:cNvPr id="50" name="Picture 4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675104" y="4358720"/>
            <a:ext cx="2710843" cy="1800000"/>
          </a:xfrm>
          <a:prstGeom prst="rect">
            <a:avLst/>
          </a:prstGeom>
        </p:spPr>
      </p:pic>
      <p:pic>
        <p:nvPicPr>
          <p:cNvPr id="51" name="Picture 5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845304" y="1666189"/>
            <a:ext cx="2609875" cy="1800000"/>
          </a:xfrm>
          <a:prstGeom prst="rect">
            <a:avLst/>
          </a:prstGeom>
        </p:spPr>
      </p:pic>
      <p:pic>
        <p:nvPicPr>
          <p:cNvPr id="52" name="Picture 51" descr="Image result for watermelo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2624" y="1739795"/>
            <a:ext cx="2448000" cy="1800000"/>
          </a:xfrm>
          <a:prstGeom prst="rect">
            <a:avLst/>
          </a:prstGeom>
          <a:noFill/>
          <a:ln>
            <a:noFill/>
          </a:ln>
        </p:spPr>
      </p:pic>
      <p:pic>
        <p:nvPicPr>
          <p:cNvPr id="53" name="Picture 5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684428" y="1666189"/>
            <a:ext cx="2398800" cy="1800000"/>
          </a:xfrm>
          <a:prstGeom prst="rect">
            <a:avLst/>
          </a:prstGeom>
        </p:spPr>
      </p:pic>
      <p:sp>
        <p:nvSpPr>
          <p:cNvPr id="54" name="Rectangle 53"/>
          <p:cNvSpPr/>
          <p:nvPr/>
        </p:nvSpPr>
        <p:spPr>
          <a:xfrm>
            <a:off x="737937" y="1515000"/>
            <a:ext cx="3064042" cy="4927336"/>
          </a:xfrm>
          <a:prstGeom prst="rect">
            <a:avLst/>
          </a:prstGeom>
          <a:noFill/>
          <a:ln w="571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4563943" y="1515000"/>
            <a:ext cx="3064042" cy="4927336"/>
          </a:xfrm>
          <a:prstGeom prst="rect">
            <a:avLst/>
          </a:prstGeom>
          <a:noFill/>
          <a:ln w="571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8498504" y="1493999"/>
            <a:ext cx="3064042" cy="4927336"/>
          </a:xfrm>
          <a:prstGeom prst="rect">
            <a:avLst/>
          </a:prstGeom>
          <a:noFill/>
          <a:ln w="571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Google Shape;148;p9"/>
          <p:cNvSpPr txBox="1"/>
          <p:nvPr/>
        </p:nvSpPr>
        <p:spPr>
          <a:xfrm>
            <a:off x="3965625" y="-11047"/>
            <a:ext cx="8043495"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Nutrition…. </a:t>
            </a:r>
            <a:r>
              <a:rPr lang="en-CA" sz="3959" dirty="0">
                <a:solidFill>
                  <a:schemeClr val="dk1"/>
                </a:solidFill>
                <a:latin typeface="Century Gothic"/>
                <a:ea typeface="Century Gothic"/>
                <a:cs typeface="Century Gothic"/>
                <a:sym typeface="Century Gothic"/>
              </a:rPr>
              <a:t>1</a:t>
            </a:r>
            <a:r>
              <a:rPr lang="en-CA" sz="3959" baseline="30000" dirty="0">
                <a:solidFill>
                  <a:schemeClr val="dk1"/>
                </a:solidFill>
                <a:latin typeface="Century Gothic"/>
                <a:ea typeface="Century Gothic"/>
                <a:cs typeface="Century Gothic"/>
                <a:sym typeface="Century Gothic"/>
              </a:rPr>
              <a:t>st</a:t>
            </a:r>
            <a:r>
              <a:rPr lang="en-CA" sz="3959" dirty="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83051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8951" y="1280015"/>
            <a:ext cx="5284071" cy="5284071"/>
          </a:xfrm>
          <a:prstGeom prst="rect">
            <a:avLst/>
          </a:prstGeom>
        </p:spPr>
      </p:pic>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04</a:t>
            </a:r>
          </a:p>
        </p:txBody>
      </p:sp>
      <p:sp>
        <p:nvSpPr>
          <p:cNvPr id="4" name="Text Placeholder 3"/>
          <p:cNvSpPr>
            <a:spLocks noGrp="1"/>
          </p:cNvSpPr>
          <p:nvPr>
            <p:ph type="body" sz="quarter" idx="15"/>
          </p:nvPr>
        </p:nvSpPr>
        <p:spPr>
          <a:xfrm>
            <a:off x="1453169" y="600600"/>
            <a:ext cx="9529420" cy="914400"/>
          </a:xfrm>
        </p:spPr>
        <p:txBody>
          <a:bodyPr/>
          <a:lstStyle/>
          <a:p>
            <a:r>
              <a:rPr lang="en-CA" dirty="0"/>
              <a:t>Label each of the food groups and then select which one is your favorite.</a:t>
            </a:r>
          </a:p>
        </p:txBody>
      </p:sp>
      <p:sp>
        <p:nvSpPr>
          <p:cNvPr id="25" name="TextBox 24"/>
          <p:cNvSpPr txBox="1"/>
          <p:nvPr/>
        </p:nvSpPr>
        <p:spPr>
          <a:xfrm>
            <a:off x="88490" y="3165726"/>
            <a:ext cx="3742476" cy="461665"/>
          </a:xfrm>
          <a:prstGeom prst="rect">
            <a:avLst/>
          </a:prstGeom>
          <a:noFill/>
        </p:spPr>
        <p:txBody>
          <a:bodyPr wrap="square" rtlCol="0">
            <a:spAutoFit/>
          </a:bodyPr>
          <a:lstStyle/>
          <a:p>
            <a:r>
              <a:rPr lang="en-CA" sz="2400" dirty="0">
                <a:latin typeface="Century Gothic" panose="020B0502020202020204" pitchFamily="34" charset="0"/>
              </a:rPr>
              <a:t>Fruits and Vegetables</a:t>
            </a:r>
          </a:p>
        </p:txBody>
      </p:sp>
      <p:sp>
        <p:nvSpPr>
          <p:cNvPr id="26" name="TextBox 25"/>
          <p:cNvSpPr txBox="1"/>
          <p:nvPr/>
        </p:nvSpPr>
        <p:spPr>
          <a:xfrm>
            <a:off x="522725" y="2614890"/>
            <a:ext cx="1592288" cy="461665"/>
          </a:xfrm>
          <a:prstGeom prst="rect">
            <a:avLst/>
          </a:prstGeom>
          <a:noFill/>
        </p:spPr>
        <p:txBody>
          <a:bodyPr wrap="square" rtlCol="0">
            <a:spAutoFit/>
          </a:bodyPr>
          <a:lstStyle/>
          <a:p>
            <a:r>
              <a:rPr lang="en-CA" sz="2400" dirty="0">
                <a:latin typeface="Century Gothic" panose="020B0502020202020204" pitchFamily="34" charset="0"/>
              </a:rPr>
              <a:t>Dairy</a:t>
            </a:r>
          </a:p>
        </p:txBody>
      </p:sp>
      <p:sp>
        <p:nvSpPr>
          <p:cNvPr id="27" name="TextBox 26"/>
          <p:cNvSpPr txBox="1"/>
          <p:nvPr/>
        </p:nvSpPr>
        <p:spPr>
          <a:xfrm>
            <a:off x="386367" y="1964582"/>
            <a:ext cx="1450453" cy="461665"/>
          </a:xfrm>
          <a:prstGeom prst="rect">
            <a:avLst/>
          </a:prstGeom>
          <a:noFill/>
        </p:spPr>
        <p:txBody>
          <a:bodyPr wrap="square" rtlCol="0">
            <a:spAutoFit/>
          </a:bodyPr>
          <a:lstStyle/>
          <a:p>
            <a:r>
              <a:rPr lang="en-CA" sz="2400" dirty="0">
                <a:latin typeface="Century Gothic" panose="020B0502020202020204" pitchFamily="34" charset="0"/>
              </a:rPr>
              <a:t>Protein</a:t>
            </a:r>
          </a:p>
        </p:txBody>
      </p:sp>
      <p:sp>
        <p:nvSpPr>
          <p:cNvPr id="28" name="TextBox 27"/>
          <p:cNvSpPr txBox="1"/>
          <p:nvPr/>
        </p:nvSpPr>
        <p:spPr>
          <a:xfrm>
            <a:off x="386367" y="1435232"/>
            <a:ext cx="1865004" cy="461665"/>
          </a:xfrm>
          <a:prstGeom prst="rect">
            <a:avLst/>
          </a:prstGeom>
          <a:noFill/>
        </p:spPr>
        <p:txBody>
          <a:bodyPr wrap="square" rtlCol="0">
            <a:spAutoFit/>
          </a:bodyPr>
          <a:lstStyle/>
          <a:p>
            <a:r>
              <a:rPr lang="en-CA" sz="2400" dirty="0">
                <a:latin typeface="Century Gothic" panose="020B0502020202020204" pitchFamily="34" charset="0"/>
              </a:rPr>
              <a:t>Grains</a:t>
            </a:r>
          </a:p>
        </p:txBody>
      </p:sp>
      <p:sp>
        <p:nvSpPr>
          <p:cNvPr id="29" name="TextBox 28"/>
          <p:cNvSpPr txBox="1"/>
          <p:nvPr/>
        </p:nvSpPr>
        <p:spPr>
          <a:xfrm>
            <a:off x="156586" y="3846140"/>
            <a:ext cx="2987268" cy="461665"/>
          </a:xfrm>
          <a:prstGeom prst="rect">
            <a:avLst/>
          </a:prstGeom>
          <a:noFill/>
        </p:spPr>
        <p:txBody>
          <a:bodyPr wrap="square" rtlCol="0">
            <a:spAutoFit/>
          </a:bodyPr>
          <a:lstStyle/>
          <a:p>
            <a:r>
              <a:rPr lang="en-CA" sz="2400" dirty="0">
                <a:latin typeface="Century Gothic" panose="020B0502020202020204" pitchFamily="34" charset="0"/>
              </a:rPr>
              <a:t>Sometimes Foods</a:t>
            </a:r>
          </a:p>
        </p:txBody>
      </p:sp>
      <p:sp>
        <p:nvSpPr>
          <p:cNvPr id="11" name="Google Shape;148;p9"/>
          <p:cNvSpPr txBox="1"/>
          <p:nvPr/>
        </p:nvSpPr>
        <p:spPr>
          <a:xfrm>
            <a:off x="3965625" y="-11047"/>
            <a:ext cx="8043495"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Nutrition…. </a:t>
            </a:r>
            <a:r>
              <a:rPr lang="en-CA" sz="3959" dirty="0">
                <a:solidFill>
                  <a:schemeClr val="dk1"/>
                </a:solidFill>
                <a:latin typeface="Century Gothic"/>
                <a:ea typeface="Century Gothic"/>
                <a:cs typeface="Century Gothic"/>
                <a:sym typeface="Century Gothic"/>
              </a:rPr>
              <a:t>1</a:t>
            </a:r>
            <a:r>
              <a:rPr lang="en-CA" sz="3959" baseline="30000" dirty="0">
                <a:solidFill>
                  <a:schemeClr val="dk1"/>
                </a:solidFill>
                <a:latin typeface="Century Gothic"/>
                <a:ea typeface="Century Gothic"/>
                <a:cs typeface="Century Gothic"/>
                <a:sym typeface="Century Gothic"/>
              </a:rPr>
              <a:t>st</a:t>
            </a:r>
            <a:r>
              <a:rPr lang="en-CA" sz="3959" dirty="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870188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04</a:t>
            </a:r>
          </a:p>
        </p:txBody>
      </p:sp>
      <p:sp>
        <p:nvSpPr>
          <p:cNvPr id="4" name="Text Placeholder 3"/>
          <p:cNvSpPr>
            <a:spLocks noGrp="1"/>
          </p:cNvSpPr>
          <p:nvPr>
            <p:ph type="body" sz="quarter" idx="15"/>
          </p:nvPr>
        </p:nvSpPr>
        <p:spPr>
          <a:xfrm>
            <a:off x="2695075" y="600600"/>
            <a:ext cx="6614422" cy="914400"/>
          </a:xfrm>
        </p:spPr>
        <p:txBody>
          <a:bodyPr/>
          <a:lstStyle/>
          <a:p>
            <a:r>
              <a:rPr lang="en-CA" dirty="0"/>
              <a:t>Handwashing Rules</a:t>
            </a:r>
          </a:p>
        </p:txBody>
      </p:sp>
      <p:sp>
        <p:nvSpPr>
          <p:cNvPr id="12" name="Title 1"/>
          <p:cNvSpPr txBox="1">
            <a:spLocks/>
          </p:cNvSpPr>
          <p:nvPr/>
        </p:nvSpPr>
        <p:spPr>
          <a:xfrm>
            <a:off x="386367" y="1161095"/>
            <a:ext cx="10999580" cy="173254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200000"/>
              </a:lnSpc>
            </a:pPr>
            <a:r>
              <a:rPr lang="en-CA" sz="3500" dirty="0">
                <a:solidFill>
                  <a:srgbClr val="353535"/>
                </a:solidFill>
                <a:latin typeface="Century Gothic" panose="020B0502020202020204" pitchFamily="34" charset="0"/>
              </a:rPr>
              <a:t>It is important to wash my hands _____________ I eat.</a:t>
            </a:r>
          </a:p>
        </p:txBody>
      </p:sp>
      <p:sp>
        <p:nvSpPr>
          <p:cNvPr id="13" name="Title 1"/>
          <p:cNvSpPr txBox="1">
            <a:spLocks/>
          </p:cNvSpPr>
          <p:nvPr/>
        </p:nvSpPr>
        <p:spPr>
          <a:xfrm>
            <a:off x="502496" y="2893642"/>
            <a:ext cx="10999580" cy="173254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200000"/>
              </a:lnSpc>
            </a:pPr>
            <a:r>
              <a:rPr lang="en-CA" sz="3500" dirty="0">
                <a:solidFill>
                  <a:srgbClr val="353535"/>
                </a:solidFill>
                <a:latin typeface="Century Gothic" panose="020B0502020202020204" pitchFamily="34" charset="0"/>
              </a:rPr>
              <a:t>I use ___________ and ___________ to wash my hands. </a:t>
            </a:r>
          </a:p>
        </p:txBody>
      </p:sp>
      <p:sp>
        <p:nvSpPr>
          <p:cNvPr id="15" name="Title 1"/>
          <p:cNvSpPr txBox="1">
            <a:spLocks/>
          </p:cNvSpPr>
          <p:nvPr/>
        </p:nvSpPr>
        <p:spPr>
          <a:xfrm>
            <a:off x="386367" y="4312865"/>
            <a:ext cx="2064241" cy="107990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200000"/>
              </a:lnSpc>
            </a:pPr>
            <a:r>
              <a:rPr lang="en-CA" sz="3500" b="1" dirty="0">
                <a:solidFill>
                  <a:srgbClr val="353535"/>
                </a:solidFill>
                <a:latin typeface="Century Gothic" panose="020B0502020202020204" pitchFamily="34" charset="0"/>
              </a:rPr>
              <a:t>before</a:t>
            </a:r>
          </a:p>
        </p:txBody>
      </p:sp>
      <p:sp>
        <p:nvSpPr>
          <p:cNvPr id="16" name="Title 1"/>
          <p:cNvSpPr txBox="1">
            <a:spLocks/>
          </p:cNvSpPr>
          <p:nvPr/>
        </p:nvSpPr>
        <p:spPr>
          <a:xfrm>
            <a:off x="590435" y="5095914"/>
            <a:ext cx="2064241" cy="107990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200000"/>
              </a:lnSpc>
            </a:pPr>
            <a:r>
              <a:rPr lang="en-CA" sz="3500" b="1" dirty="0">
                <a:solidFill>
                  <a:srgbClr val="353535"/>
                </a:solidFill>
                <a:latin typeface="Century Gothic" panose="020B0502020202020204" pitchFamily="34" charset="0"/>
              </a:rPr>
              <a:t>soap</a:t>
            </a:r>
          </a:p>
        </p:txBody>
      </p:sp>
      <p:sp>
        <p:nvSpPr>
          <p:cNvPr id="17" name="Title 1"/>
          <p:cNvSpPr txBox="1">
            <a:spLocks/>
          </p:cNvSpPr>
          <p:nvPr/>
        </p:nvSpPr>
        <p:spPr>
          <a:xfrm>
            <a:off x="2566737" y="4542773"/>
            <a:ext cx="2064241" cy="107990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200000"/>
              </a:lnSpc>
            </a:pPr>
            <a:r>
              <a:rPr lang="en-CA" sz="3500" b="1" dirty="0">
                <a:solidFill>
                  <a:srgbClr val="353535"/>
                </a:solidFill>
                <a:latin typeface="Century Gothic" panose="020B0502020202020204" pitchFamily="34" charset="0"/>
              </a:rPr>
              <a:t>water</a:t>
            </a:r>
          </a:p>
        </p:txBody>
      </p:sp>
      <p:pic>
        <p:nvPicPr>
          <p:cNvPr id="18" name="Picture 1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59535" y="4624684"/>
            <a:ext cx="3170164" cy="2104989"/>
          </a:xfrm>
          <a:prstGeom prst="rect">
            <a:avLst/>
          </a:prstGeom>
        </p:spPr>
      </p:pic>
      <p:sp>
        <p:nvSpPr>
          <p:cNvPr id="11" name="Google Shape;148;p9"/>
          <p:cNvSpPr txBox="1"/>
          <p:nvPr/>
        </p:nvSpPr>
        <p:spPr>
          <a:xfrm>
            <a:off x="3965625" y="-11047"/>
            <a:ext cx="8043495"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Nutrition…. </a:t>
            </a:r>
            <a:r>
              <a:rPr lang="en-CA" sz="3959" dirty="0">
                <a:solidFill>
                  <a:schemeClr val="dk1"/>
                </a:solidFill>
                <a:latin typeface="Century Gothic"/>
                <a:ea typeface="Century Gothic"/>
                <a:cs typeface="Century Gothic"/>
                <a:sym typeface="Century Gothic"/>
              </a:rPr>
              <a:t>1</a:t>
            </a:r>
            <a:r>
              <a:rPr lang="en-CA" sz="3959" baseline="30000" dirty="0">
                <a:solidFill>
                  <a:schemeClr val="dk1"/>
                </a:solidFill>
                <a:latin typeface="Century Gothic"/>
                <a:ea typeface="Century Gothic"/>
                <a:cs typeface="Century Gothic"/>
                <a:sym typeface="Century Gothic"/>
              </a:rPr>
              <a:t>st</a:t>
            </a:r>
            <a:r>
              <a:rPr lang="en-CA" sz="3959" dirty="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680504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a:spLocks noGrp="1"/>
          </p:cNvSpPr>
          <p:nvPr>
            <p:ph type="title"/>
          </p:nvPr>
        </p:nvSpPr>
        <p:spPr>
          <a:xfrm>
            <a:off x="0" y="1158239"/>
            <a:ext cx="12192000" cy="241916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F3F3F"/>
              </a:buClr>
              <a:buSzPts val="3959"/>
              <a:buFont typeface="Century Gothic"/>
              <a:buNone/>
            </a:pPr>
            <a:r>
              <a:rPr lang="en-CA" sz="3959" dirty="0">
                <a:solidFill>
                  <a:srgbClr val="3F3F3F"/>
                </a:solidFill>
                <a:latin typeface="Century Gothic"/>
                <a:ea typeface="Century Gothic"/>
                <a:cs typeface="Century Gothic"/>
                <a:sym typeface="Century Gothic"/>
              </a:rPr>
              <a:t>	</a:t>
            </a:r>
            <a:r>
              <a:rPr lang="en-CA" sz="7919" b="1" dirty="0">
                <a:solidFill>
                  <a:srgbClr val="3F3F3F"/>
                </a:solidFill>
                <a:latin typeface="Century Gothic"/>
                <a:ea typeface="Century Gothic"/>
                <a:cs typeface="Century Gothic"/>
                <a:sym typeface="Century Gothic"/>
              </a:rPr>
              <a:t>Your Turn!!</a:t>
            </a:r>
            <a:br>
              <a:rPr lang="en-CA" sz="7919" b="1" dirty="0">
                <a:solidFill>
                  <a:srgbClr val="3F3F3F"/>
                </a:solidFill>
                <a:latin typeface="Century Gothic"/>
                <a:ea typeface="Century Gothic"/>
                <a:cs typeface="Century Gothic"/>
                <a:sym typeface="Century Gothic"/>
              </a:rPr>
            </a:br>
            <a:r>
              <a:rPr lang="en-CA" sz="2430" b="1" dirty="0">
                <a:solidFill>
                  <a:srgbClr val="3F3F3F"/>
                </a:solidFill>
                <a:latin typeface="Century Gothic"/>
                <a:ea typeface="Century Gothic"/>
                <a:cs typeface="Century Gothic"/>
                <a:sym typeface="Century Gothic"/>
              </a:rPr>
              <a:t>The next few slides will cover your </a:t>
            </a:r>
            <a:r>
              <a:rPr lang="en-CA" sz="2430" b="1" dirty="0" smtClean="0">
                <a:solidFill>
                  <a:srgbClr val="3F3F3F"/>
                </a:solidFill>
                <a:latin typeface="Century Gothic"/>
                <a:ea typeface="Century Gothic"/>
                <a:cs typeface="Century Gothic"/>
                <a:sym typeface="Century Gothic"/>
              </a:rPr>
              <a:t>2.04 Nutrition. </a:t>
            </a:r>
            <a:r>
              <a:rPr lang="en-CA" sz="2430" b="1" dirty="0">
                <a:solidFill>
                  <a:srgbClr val="3F3F3F"/>
                </a:solidFill>
                <a:latin typeface="Century Gothic"/>
                <a:ea typeface="Century Gothic"/>
                <a:cs typeface="Century Gothic"/>
                <a:sym typeface="Century Gothic"/>
              </a:rPr>
              <a:t>You will NEED To turn in YOUR ASSIGNMENT IN TODAY for a GRADE!!!  YAY….</a:t>
            </a:r>
            <a:r>
              <a:rPr lang="en-CA" sz="3240" b="1" dirty="0">
                <a:solidFill>
                  <a:srgbClr val="3F3F3F"/>
                </a:solidFill>
                <a:latin typeface="Century Gothic"/>
                <a:ea typeface="Century Gothic"/>
                <a:cs typeface="Century Gothic"/>
                <a:sym typeface="Century Gothic"/>
              </a:rPr>
              <a:t/>
            </a:r>
            <a:br>
              <a:rPr lang="en-CA" sz="3240" b="1" dirty="0">
                <a:solidFill>
                  <a:srgbClr val="3F3F3F"/>
                </a:solidFill>
                <a:latin typeface="Century Gothic"/>
                <a:ea typeface="Century Gothic"/>
                <a:cs typeface="Century Gothic"/>
                <a:sym typeface="Century Gothic"/>
              </a:rPr>
            </a:br>
            <a:endParaRPr sz="3240" b="1" dirty="0">
              <a:solidFill>
                <a:srgbClr val="3F3F3F"/>
              </a:solidFill>
              <a:latin typeface="Century Gothic"/>
              <a:ea typeface="Century Gothic"/>
              <a:cs typeface="Century Gothic"/>
              <a:sym typeface="Century Gothic"/>
            </a:endParaRPr>
          </a:p>
        </p:txBody>
      </p:sp>
      <p:sp>
        <p:nvSpPr>
          <p:cNvPr id="196" name="Google Shape;196;p12"/>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97" name="Google Shape;197;p12"/>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198" name="Google Shape;198;p12"/>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pic>
        <p:nvPicPr>
          <p:cNvPr id="199" name="Google Shape;199;p12" descr="Сведочанства на мој начин | Физика у Бранку"/>
          <p:cNvPicPr preferRelativeResize="0"/>
          <p:nvPr/>
        </p:nvPicPr>
        <p:blipFill rotWithShape="1">
          <a:blip r:embed="rId4">
            <a:alphaModFix/>
          </a:blip>
          <a:srcRect/>
          <a:stretch/>
        </p:blipFill>
        <p:spPr>
          <a:xfrm>
            <a:off x="507582" y="3861903"/>
            <a:ext cx="2503842" cy="2152222"/>
          </a:xfrm>
          <a:prstGeom prst="rect">
            <a:avLst/>
          </a:prstGeom>
          <a:noFill/>
          <a:ln>
            <a:noFill/>
          </a:ln>
        </p:spPr>
      </p:pic>
      <p:sp>
        <p:nvSpPr>
          <p:cNvPr id="201" name="Google Shape;201;p12"/>
          <p:cNvSpPr txBox="1"/>
          <p:nvPr/>
        </p:nvSpPr>
        <p:spPr>
          <a:xfrm>
            <a:off x="168441" y="785666"/>
            <a:ext cx="9402279"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Nutrition…. </a:t>
            </a:r>
            <a:r>
              <a:rPr lang="en-CA" sz="3959" dirty="0">
                <a:solidFill>
                  <a:schemeClr val="dk1"/>
                </a:solidFill>
                <a:latin typeface="Century Gothic"/>
                <a:ea typeface="Century Gothic"/>
                <a:cs typeface="Century Gothic"/>
                <a:sym typeface="Century Gothic"/>
              </a:rPr>
              <a:t>1</a:t>
            </a:r>
            <a:r>
              <a:rPr lang="en-CA" sz="3959" baseline="30000" dirty="0">
                <a:solidFill>
                  <a:schemeClr val="dk1"/>
                </a:solidFill>
                <a:latin typeface="Century Gothic"/>
                <a:ea typeface="Century Gothic"/>
                <a:cs typeface="Century Gothic"/>
                <a:sym typeface="Century Gothic"/>
              </a:rPr>
              <a:t>st</a:t>
            </a:r>
            <a:r>
              <a:rPr lang="en-CA" sz="3959" dirty="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
        <p:nvSpPr>
          <p:cNvPr id="9" name="Google Shape;259;p16"/>
          <p:cNvSpPr txBox="1"/>
          <p:nvPr/>
        </p:nvSpPr>
        <p:spPr>
          <a:xfrm>
            <a:off x="3185619" y="3133726"/>
            <a:ext cx="8505952" cy="2743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F3F3F"/>
              </a:buClr>
              <a:buSzPts val="4290"/>
              <a:buFont typeface="Century Gothic"/>
              <a:buNone/>
            </a:pPr>
            <a:r>
              <a:rPr lang="en-CA" sz="4290" dirty="0">
                <a:solidFill>
                  <a:srgbClr val="3F3F3F"/>
                </a:solidFill>
                <a:latin typeface="Century Gothic"/>
                <a:ea typeface="Century Gothic"/>
                <a:cs typeface="Century Gothic"/>
                <a:sym typeface="Century Gothic"/>
              </a:rPr>
              <a:t>	</a:t>
            </a:r>
            <a:r>
              <a:rPr lang="en-CA" sz="3217" b="1" dirty="0" smtClean="0">
                <a:solidFill>
                  <a:srgbClr val="3F3F3F"/>
                </a:solidFill>
                <a:latin typeface="Century Gothic"/>
                <a:ea typeface="Century Gothic"/>
                <a:cs typeface="Century Gothic"/>
                <a:sym typeface="Century Gothic"/>
              </a:rPr>
              <a:t>You Will Need….</a:t>
            </a:r>
          </a:p>
          <a:p>
            <a:pPr marL="0" marR="0" lvl="0" indent="0" algn="ctr" rtl="0">
              <a:lnSpc>
                <a:spcPct val="90000"/>
              </a:lnSpc>
              <a:spcBef>
                <a:spcPts val="0"/>
              </a:spcBef>
              <a:spcAft>
                <a:spcPts val="0"/>
              </a:spcAft>
              <a:buClr>
                <a:srgbClr val="3F3F3F"/>
              </a:buClr>
              <a:buSzPts val="3217"/>
              <a:buFont typeface="Century Gothic"/>
              <a:buNone/>
            </a:pPr>
            <a:r>
              <a:rPr lang="en-CA" sz="3217" b="1" dirty="0" smtClean="0">
                <a:solidFill>
                  <a:srgbClr val="3F3F3F"/>
                </a:solidFill>
                <a:latin typeface="Century Gothic"/>
                <a:ea typeface="Century Gothic"/>
                <a:cs typeface="Century Gothic"/>
                <a:sym typeface="Century Gothic"/>
              </a:rPr>
              <a:t>This assignment is on slide 24.</a:t>
            </a:r>
          </a:p>
          <a:p>
            <a:pPr marL="457200" marR="0" lvl="0" indent="-457200" algn="ctr" rtl="0">
              <a:lnSpc>
                <a:spcPct val="90000"/>
              </a:lnSpc>
              <a:spcBef>
                <a:spcPts val="0"/>
              </a:spcBef>
              <a:spcAft>
                <a:spcPts val="0"/>
              </a:spcAft>
              <a:buClr>
                <a:srgbClr val="3F3F3F"/>
              </a:buClr>
              <a:buSzPts val="3217"/>
              <a:buFont typeface="Arial" panose="020B0604020202020204" pitchFamily="34" charset="0"/>
              <a:buChar char="•"/>
            </a:pPr>
            <a:r>
              <a:rPr lang="en-CA" sz="3217" b="1" dirty="0" smtClean="0">
                <a:solidFill>
                  <a:srgbClr val="3F3F3F"/>
                </a:solidFill>
                <a:latin typeface="Century Gothic"/>
                <a:ea typeface="Century Gothic"/>
                <a:cs typeface="Century Gothic"/>
                <a:sym typeface="Century Gothic"/>
              </a:rPr>
              <a:t>Let’s create our meal together! </a:t>
            </a:r>
          </a:p>
          <a:p>
            <a:pPr marL="457200" marR="0" lvl="0" indent="-457200" algn="ctr" rtl="0">
              <a:lnSpc>
                <a:spcPct val="90000"/>
              </a:lnSpc>
              <a:spcBef>
                <a:spcPts val="0"/>
              </a:spcBef>
              <a:spcAft>
                <a:spcPts val="0"/>
              </a:spcAft>
              <a:buClr>
                <a:srgbClr val="3F3F3F"/>
              </a:buClr>
              <a:buSzPts val="3217"/>
              <a:buFont typeface="Arial" panose="020B0604020202020204" pitchFamily="34" charset="0"/>
              <a:buChar char="•"/>
            </a:pPr>
            <a:r>
              <a:rPr lang="en-CA" sz="3217" b="1" dirty="0" smtClean="0">
                <a:solidFill>
                  <a:srgbClr val="3F3F3F"/>
                </a:solidFill>
                <a:latin typeface="Century Gothic"/>
                <a:ea typeface="Century Gothic"/>
                <a:cs typeface="Century Gothic"/>
                <a:sym typeface="Century Gothic"/>
              </a:rPr>
              <a:t>Have mom or dad available to take a picture of the screen at the end!</a:t>
            </a:r>
            <a:endParaRPr sz="3217" b="1" dirty="0">
              <a:solidFill>
                <a:srgbClr val="3F3F3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63320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08" name="Google Shape;208;p13"/>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209" name="Google Shape;209;p13"/>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
        <p:nvSpPr>
          <p:cNvPr id="211" name="Google Shape;211;p13"/>
          <p:cNvSpPr/>
          <p:nvPr/>
        </p:nvSpPr>
        <p:spPr>
          <a:xfrm>
            <a:off x="168441" y="1235603"/>
            <a:ext cx="1177971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200" dirty="0" smtClean="0">
                <a:solidFill>
                  <a:srgbClr val="FF0000"/>
                </a:solidFill>
                <a:latin typeface="Arial"/>
                <a:ea typeface="Arial"/>
                <a:cs typeface="Arial"/>
                <a:sym typeface="Arial"/>
              </a:rPr>
              <a:t>Ready…Make A Meal..</a:t>
            </a:r>
            <a:endParaRPr sz="3200" b="0" cap="none" dirty="0">
              <a:solidFill>
                <a:srgbClr val="FF0000"/>
              </a:solidFill>
              <a:latin typeface="Arial"/>
              <a:ea typeface="Arial"/>
              <a:cs typeface="Arial"/>
              <a:sym typeface="Arial"/>
            </a:endParaRPr>
          </a:p>
        </p:txBody>
      </p:sp>
      <p:sp>
        <p:nvSpPr>
          <p:cNvPr id="10" name="Google Shape;201;p12"/>
          <p:cNvSpPr txBox="1"/>
          <p:nvPr/>
        </p:nvSpPr>
        <p:spPr>
          <a:xfrm>
            <a:off x="168441" y="785666"/>
            <a:ext cx="9402279"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Nutrition…. </a:t>
            </a:r>
            <a:r>
              <a:rPr lang="en-CA" sz="3959" dirty="0">
                <a:solidFill>
                  <a:schemeClr val="dk1"/>
                </a:solidFill>
                <a:latin typeface="Century Gothic"/>
                <a:ea typeface="Century Gothic"/>
                <a:cs typeface="Century Gothic"/>
                <a:sym typeface="Century Gothic"/>
              </a:rPr>
              <a:t>1</a:t>
            </a:r>
            <a:r>
              <a:rPr lang="en-CA" sz="3959" baseline="30000" dirty="0">
                <a:solidFill>
                  <a:schemeClr val="dk1"/>
                </a:solidFill>
                <a:latin typeface="Century Gothic"/>
                <a:ea typeface="Century Gothic"/>
                <a:cs typeface="Century Gothic"/>
                <a:sym typeface="Century Gothic"/>
              </a:rPr>
              <a:t>st</a:t>
            </a:r>
            <a:r>
              <a:rPr lang="en-CA" sz="3959" dirty="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pic>
        <p:nvPicPr>
          <p:cNvPr id="3" name="Picture 2"/>
          <p:cNvPicPr>
            <a:picLocks noChangeAspect="1"/>
          </p:cNvPicPr>
          <p:nvPr/>
        </p:nvPicPr>
        <p:blipFill>
          <a:blip r:embed="rId4"/>
          <a:stretch>
            <a:fillRect/>
          </a:stretch>
        </p:blipFill>
        <p:spPr>
          <a:xfrm>
            <a:off x="1938337" y="2270315"/>
            <a:ext cx="8105775" cy="3886200"/>
          </a:xfrm>
          <a:prstGeom prst="rect">
            <a:avLst/>
          </a:prstGeom>
        </p:spPr>
      </p:pic>
    </p:spTree>
    <p:extLst>
      <p:ext uri="{BB962C8B-B14F-4D97-AF65-F5344CB8AC3E}">
        <p14:creationId xmlns:p14="http://schemas.microsoft.com/office/powerpoint/2010/main" val="2321121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08" name="Google Shape;208;p13"/>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209" name="Google Shape;209;p13"/>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
        <p:nvSpPr>
          <p:cNvPr id="11" name="Google Shape;201;p12"/>
          <p:cNvSpPr txBox="1"/>
          <p:nvPr/>
        </p:nvSpPr>
        <p:spPr>
          <a:xfrm>
            <a:off x="168441" y="785666"/>
            <a:ext cx="9402279"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Nutrition…. </a:t>
            </a:r>
            <a:r>
              <a:rPr lang="en-CA" sz="3959" dirty="0">
                <a:solidFill>
                  <a:schemeClr val="dk1"/>
                </a:solidFill>
                <a:latin typeface="Century Gothic"/>
                <a:ea typeface="Century Gothic"/>
                <a:cs typeface="Century Gothic"/>
                <a:sym typeface="Century Gothic"/>
              </a:rPr>
              <a:t>1</a:t>
            </a:r>
            <a:r>
              <a:rPr lang="en-CA" sz="3959" baseline="30000" dirty="0">
                <a:solidFill>
                  <a:schemeClr val="dk1"/>
                </a:solidFill>
                <a:latin typeface="Century Gothic"/>
                <a:ea typeface="Century Gothic"/>
                <a:cs typeface="Century Gothic"/>
                <a:sym typeface="Century Gothic"/>
              </a:rPr>
              <a:t>st</a:t>
            </a:r>
            <a:r>
              <a:rPr lang="en-CA" sz="3959" dirty="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pic>
        <p:nvPicPr>
          <p:cNvPr id="2" name="Picture 1"/>
          <p:cNvPicPr>
            <a:picLocks noChangeAspect="1"/>
          </p:cNvPicPr>
          <p:nvPr/>
        </p:nvPicPr>
        <p:blipFill>
          <a:blip r:embed="rId4"/>
          <a:stretch>
            <a:fillRect/>
          </a:stretch>
        </p:blipFill>
        <p:spPr>
          <a:xfrm>
            <a:off x="1952625" y="1806791"/>
            <a:ext cx="8020050" cy="4457700"/>
          </a:xfrm>
          <a:prstGeom prst="rect">
            <a:avLst/>
          </a:prstGeom>
        </p:spPr>
      </p:pic>
      <p:sp>
        <p:nvSpPr>
          <p:cNvPr id="12" name="Google Shape;211;p13"/>
          <p:cNvSpPr/>
          <p:nvPr/>
        </p:nvSpPr>
        <p:spPr>
          <a:xfrm>
            <a:off x="168441" y="1235603"/>
            <a:ext cx="1177971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200" dirty="0" smtClean="0">
                <a:solidFill>
                  <a:srgbClr val="FF0000"/>
                </a:solidFill>
                <a:latin typeface="Arial"/>
                <a:ea typeface="Arial"/>
                <a:cs typeface="Arial"/>
                <a:sym typeface="Arial"/>
              </a:rPr>
              <a:t>Ready…Let’s Make A Meal...</a:t>
            </a:r>
            <a:endParaRPr sz="3200" b="0" cap="none"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2509979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1" y="2746276"/>
            <a:ext cx="8068275" cy="3231511"/>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7209" y="3146742"/>
            <a:ext cx="4321025" cy="2430577"/>
          </a:xfrm>
          <a:prstGeom prst="rect">
            <a:avLst/>
          </a:prstGeom>
        </p:spPr>
      </p:pic>
      <p:sp>
        <p:nvSpPr>
          <p:cNvPr id="3" name="Text Placeholder 2"/>
          <p:cNvSpPr>
            <a:spLocks noGrp="1"/>
          </p:cNvSpPr>
          <p:nvPr>
            <p:ph type="body" sz="quarter" idx="11"/>
          </p:nvPr>
        </p:nvSpPr>
        <p:spPr/>
        <p:txBody>
          <a:bodyPr/>
          <a:lstStyle/>
          <a:p>
            <a:r>
              <a:rPr lang="en-CA" dirty="0"/>
              <a:t>Module 02:  Lesson 04</a:t>
            </a:r>
          </a:p>
        </p:txBody>
      </p:sp>
      <p:sp>
        <p:nvSpPr>
          <p:cNvPr id="11" name="Text Placeholder 10"/>
          <p:cNvSpPr>
            <a:spLocks noGrp="1"/>
          </p:cNvSpPr>
          <p:nvPr>
            <p:ph type="body" sz="quarter" idx="15"/>
          </p:nvPr>
        </p:nvSpPr>
        <p:spPr>
          <a:xfrm>
            <a:off x="4131003" y="600600"/>
            <a:ext cx="4844032" cy="914400"/>
          </a:xfrm>
        </p:spPr>
        <p:txBody>
          <a:bodyPr/>
          <a:lstStyle/>
          <a:p>
            <a:r>
              <a:rPr lang="en-CA" dirty="0" smtClean="0">
                <a:solidFill>
                  <a:schemeClr val="tx1"/>
                </a:solidFill>
              </a:rPr>
              <a:t>Are any of these foods apart of </a:t>
            </a:r>
            <a:r>
              <a:rPr lang="en-CA" dirty="0">
                <a:solidFill>
                  <a:schemeClr val="tx1"/>
                </a:solidFill>
              </a:rPr>
              <a:t>your diet?</a:t>
            </a:r>
          </a:p>
        </p:txBody>
      </p:sp>
      <p:sp>
        <p:nvSpPr>
          <p:cNvPr id="18" name="Oval 17"/>
          <p:cNvSpPr/>
          <p:nvPr/>
        </p:nvSpPr>
        <p:spPr>
          <a:xfrm>
            <a:off x="1028144" y="1157761"/>
            <a:ext cx="1569308" cy="14828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881234" y="1073512"/>
            <a:ext cx="1569308" cy="14828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773852" y="1228873"/>
            <a:ext cx="1569308" cy="14828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1715209" y="765281"/>
            <a:ext cx="1569308" cy="14828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p:cNvSpPr/>
          <p:nvPr/>
        </p:nvSpPr>
        <p:spPr>
          <a:xfrm>
            <a:off x="239024" y="802007"/>
            <a:ext cx="1569308" cy="14828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p:cNvSpPr/>
          <p:nvPr/>
        </p:nvSpPr>
        <p:spPr>
          <a:xfrm>
            <a:off x="472090" y="1263466"/>
            <a:ext cx="1569308" cy="14828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p:cNvSpPr/>
          <p:nvPr/>
        </p:nvSpPr>
        <p:spPr>
          <a:xfrm>
            <a:off x="1150824" y="1015082"/>
            <a:ext cx="1569308" cy="14828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p:cNvSpPr/>
          <p:nvPr/>
        </p:nvSpPr>
        <p:spPr>
          <a:xfrm>
            <a:off x="2372717" y="1139274"/>
            <a:ext cx="1569308" cy="14828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p:cNvSpPr/>
          <p:nvPr/>
        </p:nvSpPr>
        <p:spPr>
          <a:xfrm>
            <a:off x="324947" y="673046"/>
            <a:ext cx="1569308" cy="14828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p:cNvSpPr/>
          <p:nvPr/>
        </p:nvSpPr>
        <p:spPr>
          <a:xfrm>
            <a:off x="342345" y="1144838"/>
            <a:ext cx="1569308" cy="14828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Text Placeholder 1"/>
          <p:cNvSpPr>
            <a:spLocks noGrp="1"/>
          </p:cNvSpPr>
          <p:nvPr>
            <p:ph type="body" sz="quarter" idx="12"/>
          </p:nvPr>
        </p:nvSpPr>
        <p:spPr/>
        <p:txBody>
          <a:bodyPr/>
          <a:lstStyle/>
          <a:p>
            <a:r>
              <a:rPr lang="en-CA" dirty="0"/>
              <a:t>PHYSICAL EDUCATION</a:t>
            </a:r>
          </a:p>
        </p:txBody>
      </p:sp>
      <p:sp>
        <p:nvSpPr>
          <p:cNvPr id="32" name="Google Shape;269;p17"/>
          <p:cNvSpPr txBox="1">
            <a:spLocks/>
          </p:cNvSpPr>
          <p:nvPr/>
        </p:nvSpPr>
        <p:spPr>
          <a:xfrm>
            <a:off x="4360297" y="51699"/>
            <a:ext cx="9402279" cy="571188"/>
          </a:xfrm>
          <a:prstGeom prst="rect">
            <a:avLst/>
          </a:prstGeom>
          <a:noFill/>
          <a:ln>
            <a:noFill/>
          </a:ln>
        </p:spPr>
        <p:txBody>
          <a:bodyPr spcFirstLastPara="1" wrap="square" lIns="91425" tIns="45700" rIns="91425" bIns="45700" anchor="t" anchorCtr="0">
            <a:normAutofit fontScale="90000" lnSpcReduction="100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CA" sz="3959" dirty="0" smtClean="0">
                <a:latin typeface="Century Gothic"/>
                <a:ea typeface="Century Gothic"/>
                <a:cs typeface="Century Gothic"/>
                <a:sym typeface="Century Gothic"/>
              </a:rPr>
              <a:t>Nutrition…. 3</a:t>
            </a:r>
            <a:r>
              <a:rPr lang="en-CA" sz="3959" baseline="30000" dirty="0" smtClean="0">
                <a:latin typeface="Century Gothic"/>
                <a:ea typeface="Century Gothic"/>
                <a:cs typeface="Century Gothic"/>
                <a:sym typeface="Century Gothic"/>
              </a:rPr>
              <a:t>rd</a:t>
            </a:r>
            <a:r>
              <a:rPr lang="en-CA" sz="3959" dirty="0" smtClean="0">
                <a:latin typeface="Century Gothic"/>
                <a:ea typeface="Century Gothic"/>
                <a:cs typeface="Century Gothic"/>
                <a:sym typeface="Century Gothic"/>
              </a:rPr>
              <a:t> grade...</a:t>
            </a:r>
            <a:endParaRPr lang="en-CA" sz="3959" dirty="0">
              <a:latin typeface="Century Gothic"/>
              <a:ea typeface="Century Gothic"/>
              <a:cs typeface="Century Gothic"/>
              <a:sym typeface="Century Gothic"/>
            </a:endParaRPr>
          </a:p>
        </p:txBody>
      </p:sp>
    </p:spTree>
    <p:extLst>
      <p:ext uri="{BB962C8B-B14F-4D97-AF65-F5344CB8AC3E}">
        <p14:creationId xmlns:p14="http://schemas.microsoft.com/office/powerpoint/2010/main" val="1451183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p:cNvGraphicFramePr>
            <a:graphicFrameLocks noGrp="1"/>
          </p:cNvGraphicFramePr>
          <p:nvPr>
            <p:extLst/>
          </p:nvPr>
        </p:nvGraphicFramePr>
        <p:xfrm>
          <a:off x="1957860" y="1300432"/>
          <a:ext cx="8128000" cy="490266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3841722548"/>
                    </a:ext>
                  </a:extLst>
                </a:gridCol>
                <a:gridCol w="4064000">
                  <a:extLst>
                    <a:ext uri="{9D8B030D-6E8A-4147-A177-3AD203B41FA5}">
                      <a16:colId xmlns:a16="http://schemas.microsoft.com/office/drawing/2014/main" val="3051691935"/>
                    </a:ext>
                  </a:extLst>
                </a:gridCol>
              </a:tblGrid>
              <a:tr h="826208">
                <a:tc>
                  <a:txBody>
                    <a:bodyPr/>
                    <a:lstStyle/>
                    <a:p>
                      <a:pPr algn="ctr"/>
                      <a:r>
                        <a:rPr lang="en-CA" sz="2800" dirty="0">
                          <a:latin typeface="Century Gothic" panose="020B0502020202020204" pitchFamily="34" charset="0"/>
                        </a:rPr>
                        <a:t>Everyday</a:t>
                      </a:r>
                    </a:p>
                  </a:txBody>
                  <a:tcPr/>
                </a:tc>
                <a:tc>
                  <a:txBody>
                    <a:bodyPr/>
                    <a:lstStyle/>
                    <a:p>
                      <a:pPr algn="ctr"/>
                      <a:r>
                        <a:rPr lang="en-CA" sz="2800" dirty="0">
                          <a:latin typeface="Century Gothic" panose="020B0502020202020204" pitchFamily="34" charset="0"/>
                        </a:rPr>
                        <a:t>Sometimes</a:t>
                      </a:r>
                    </a:p>
                  </a:txBody>
                  <a:tcPr/>
                </a:tc>
                <a:extLst>
                  <a:ext uri="{0D108BD9-81ED-4DB2-BD59-A6C34878D82A}">
                    <a16:rowId xmlns:a16="http://schemas.microsoft.com/office/drawing/2014/main" val="1356082676"/>
                  </a:ext>
                </a:extLst>
              </a:tr>
              <a:tr h="4076452">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824504780"/>
                  </a:ext>
                </a:extLst>
              </a:tr>
            </a:tbl>
          </a:graphicData>
        </a:graphic>
      </p:graphicFrame>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04</a:t>
            </a:r>
          </a:p>
        </p:txBody>
      </p:sp>
      <p:sp>
        <p:nvSpPr>
          <p:cNvPr id="23" name="Text Placeholder 22"/>
          <p:cNvSpPr>
            <a:spLocks noGrp="1"/>
          </p:cNvSpPr>
          <p:nvPr>
            <p:ph type="body" sz="quarter" idx="15"/>
          </p:nvPr>
        </p:nvSpPr>
        <p:spPr>
          <a:xfrm>
            <a:off x="3871146" y="600600"/>
            <a:ext cx="4535325" cy="914400"/>
          </a:xfrm>
        </p:spPr>
        <p:txBody>
          <a:bodyPr/>
          <a:lstStyle/>
          <a:p>
            <a:r>
              <a:rPr lang="en-CA" dirty="0">
                <a:solidFill>
                  <a:schemeClr val="tx1"/>
                </a:solidFill>
              </a:rPr>
              <a:t>Everyday or Sometimes</a:t>
            </a:r>
          </a:p>
        </p:txBody>
      </p:sp>
      <p:pic>
        <p:nvPicPr>
          <p:cNvPr id="42" name="Picture 4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6280" y="1877646"/>
            <a:ext cx="850558" cy="850558"/>
          </a:xfrm>
          <a:prstGeom prst="rect">
            <a:avLst/>
          </a:prstGeom>
        </p:spPr>
      </p:pic>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17" y="4736427"/>
            <a:ext cx="1269841" cy="1269841"/>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881" y="3705808"/>
            <a:ext cx="802623" cy="857765"/>
          </a:xfrm>
          <a:prstGeom prst="rect">
            <a:avLst/>
          </a:prstGeom>
        </p:spPr>
      </p:pic>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7128" y="3728908"/>
            <a:ext cx="309330" cy="1235676"/>
          </a:xfrm>
          <a:prstGeom prst="rect">
            <a:avLst/>
          </a:prstGeom>
        </p:spPr>
      </p:pic>
      <p:pic>
        <p:nvPicPr>
          <p:cNvPr id="46" name="Picture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0160" y="5888963"/>
            <a:ext cx="697041" cy="697041"/>
          </a:xfrm>
          <a:prstGeom prst="rect">
            <a:avLst/>
          </a:prstGeom>
        </p:spPr>
      </p:pic>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6781" y="4906894"/>
            <a:ext cx="757723" cy="1515446"/>
          </a:xfrm>
          <a:prstGeom prst="rect">
            <a:avLst/>
          </a:prstGeom>
        </p:spPr>
      </p:pic>
      <p:pic>
        <p:nvPicPr>
          <p:cNvPr id="49" name="Picture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96216" y="705029"/>
            <a:ext cx="1269841" cy="1269841"/>
          </a:xfrm>
          <a:prstGeom prst="rect">
            <a:avLst/>
          </a:prstGeom>
        </p:spPr>
      </p:pic>
      <p:pic>
        <p:nvPicPr>
          <p:cNvPr id="50" name="Picture 4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89278" y="5545039"/>
            <a:ext cx="952500" cy="952500"/>
          </a:xfrm>
          <a:prstGeom prst="rect">
            <a:avLst/>
          </a:prstGeom>
        </p:spPr>
      </p:pic>
      <p:pic>
        <p:nvPicPr>
          <p:cNvPr id="51" name="Picture 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34319" y="3326057"/>
            <a:ext cx="1051498" cy="893773"/>
          </a:xfrm>
          <a:prstGeom prst="rect">
            <a:avLst/>
          </a:prstGeom>
        </p:spPr>
      </p:pic>
      <p:pic>
        <p:nvPicPr>
          <p:cNvPr id="52" name="Picture 51"/>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195094" y="4459074"/>
            <a:ext cx="1114702" cy="484046"/>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1575" y="2122731"/>
            <a:ext cx="905716" cy="905716"/>
          </a:xfrm>
          <a:prstGeom prst="rect">
            <a:avLst/>
          </a:prstGeom>
        </p:spPr>
      </p:pic>
      <p:pic>
        <p:nvPicPr>
          <p:cNvPr id="54" name="Picture 5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68920" y="5664617"/>
            <a:ext cx="840867" cy="840867"/>
          </a:xfrm>
          <a:prstGeom prst="rect">
            <a:avLst/>
          </a:prstGeom>
        </p:spPr>
      </p:pic>
      <p:pic>
        <p:nvPicPr>
          <p:cNvPr id="55" name="Picture 5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321251" y="665293"/>
            <a:ext cx="774965" cy="915503"/>
          </a:xfrm>
          <a:prstGeom prst="rect">
            <a:avLst/>
          </a:prstGeom>
        </p:spPr>
      </p:pic>
      <p:pic>
        <p:nvPicPr>
          <p:cNvPr id="56" name="Picture 5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8343" y="932903"/>
            <a:ext cx="814094" cy="814094"/>
          </a:xfrm>
          <a:prstGeom prst="rect">
            <a:avLst/>
          </a:prstGeom>
        </p:spPr>
      </p:pic>
      <p:pic>
        <p:nvPicPr>
          <p:cNvPr id="57" name="Picture 5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275669" y="5802852"/>
            <a:ext cx="1122167" cy="800479"/>
          </a:xfrm>
          <a:prstGeom prst="rect">
            <a:avLst/>
          </a:prstGeom>
        </p:spPr>
      </p:pic>
      <p:pic>
        <p:nvPicPr>
          <p:cNvPr id="58" name="Picture 57"/>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10315095" y="1932545"/>
            <a:ext cx="1170722" cy="1122329"/>
          </a:xfrm>
          <a:prstGeom prst="rect">
            <a:avLst/>
          </a:prstGeom>
        </p:spPr>
      </p:pic>
      <p:pic>
        <p:nvPicPr>
          <p:cNvPr id="59" name="Picture 5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545497" y="5154997"/>
            <a:ext cx="777023" cy="777023"/>
          </a:xfrm>
          <a:prstGeom prst="rect">
            <a:avLst/>
          </a:prstGeom>
        </p:spPr>
      </p:pic>
      <p:pic>
        <p:nvPicPr>
          <p:cNvPr id="60" name="Picture 5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57609" y="2894914"/>
            <a:ext cx="729656" cy="729656"/>
          </a:xfrm>
          <a:prstGeom prst="rect">
            <a:avLst/>
          </a:prstGeom>
        </p:spPr>
      </p:pic>
      <p:sp>
        <p:nvSpPr>
          <p:cNvPr id="24" name="Google Shape;269;p17"/>
          <p:cNvSpPr txBox="1">
            <a:spLocks/>
          </p:cNvSpPr>
          <p:nvPr/>
        </p:nvSpPr>
        <p:spPr>
          <a:xfrm>
            <a:off x="4360297" y="51699"/>
            <a:ext cx="9402279" cy="571188"/>
          </a:xfrm>
          <a:prstGeom prst="rect">
            <a:avLst/>
          </a:prstGeom>
          <a:noFill/>
          <a:ln>
            <a:noFill/>
          </a:ln>
        </p:spPr>
        <p:txBody>
          <a:bodyPr spcFirstLastPara="1" wrap="square" lIns="91425" tIns="45700" rIns="91425" bIns="45700" anchor="t" anchorCtr="0">
            <a:normAutofit fontScale="90000" lnSpcReduction="100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CA" sz="3959" dirty="0" smtClean="0">
                <a:latin typeface="Century Gothic"/>
                <a:ea typeface="Century Gothic"/>
                <a:cs typeface="Century Gothic"/>
                <a:sym typeface="Century Gothic"/>
              </a:rPr>
              <a:t>Nutrition…. 3</a:t>
            </a:r>
            <a:r>
              <a:rPr lang="en-CA" sz="3959" baseline="30000" dirty="0" smtClean="0">
                <a:latin typeface="Century Gothic"/>
                <a:ea typeface="Century Gothic"/>
                <a:cs typeface="Century Gothic"/>
                <a:sym typeface="Century Gothic"/>
              </a:rPr>
              <a:t>rd</a:t>
            </a:r>
            <a:r>
              <a:rPr lang="en-CA" sz="3959" dirty="0" smtClean="0">
                <a:latin typeface="Century Gothic"/>
                <a:ea typeface="Century Gothic"/>
                <a:cs typeface="Century Gothic"/>
                <a:sym typeface="Century Gothic"/>
              </a:rPr>
              <a:t> grade...</a:t>
            </a:r>
            <a:endParaRPr lang="en-CA" sz="3959" dirty="0">
              <a:latin typeface="Century Gothic"/>
              <a:ea typeface="Century Gothic"/>
              <a:cs typeface="Century Gothic"/>
              <a:sym typeface="Century Gothic"/>
            </a:endParaRPr>
          </a:p>
        </p:txBody>
      </p:sp>
    </p:spTree>
    <p:extLst>
      <p:ext uri="{BB962C8B-B14F-4D97-AF65-F5344CB8AC3E}">
        <p14:creationId xmlns:p14="http://schemas.microsoft.com/office/powerpoint/2010/main" val="2126996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012" y="4064790"/>
            <a:ext cx="4291956" cy="277392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353" y="1113604"/>
            <a:ext cx="4291956" cy="277392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0987" y="1332903"/>
            <a:ext cx="4291956" cy="2773920"/>
          </a:xfrm>
          <a:prstGeom prst="rect">
            <a:avLst/>
          </a:prstGeom>
        </p:spPr>
      </p:pic>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04</a:t>
            </a:r>
          </a:p>
        </p:txBody>
      </p:sp>
      <p:sp>
        <p:nvSpPr>
          <p:cNvPr id="4" name="Text Placeholder 3"/>
          <p:cNvSpPr>
            <a:spLocks noGrp="1"/>
          </p:cNvSpPr>
          <p:nvPr>
            <p:ph type="body" sz="quarter" idx="15"/>
          </p:nvPr>
        </p:nvSpPr>
        <p:spPr>
          <a:xfrm>
            <a:off x="2724151" y="600600"/>
            <a:ext cx="6585346" cy="914400"/>
          </a:xfrm>
        </p:spPr>
        <p:txBody>
          <a:bodyPr/>
          <a:lstStyle/>
          <a:p>
            <a:r>
              <a:rPr lang="en-CA" dirty="0" smtClean="0"/>
              <a:t>Label </a:t>
            </a:r>
            <a:r>
              <a:rPr lang="en-CA" dirty="0"/>
              <a:t>the </a:t>
            </a:r>
            <a:r>
              <a:rPr lang="en-CA" dirty="0" smtClean="0"/>
              <a:t>Coolers with the Correct Food Group!</a:t>
            </a:r>
            <a:endParaRPr lang="en-CA" dirty="0"/>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445" y="3816220"/>
            <a:ext cx="4291956" cy="2773920"/>
          </a:xfrm>
          <a:prstGeom prst="rect">
            <a:avLst/>
          </a:prstGeom>
        </p:spPr>
      </p:pic>
      <p:sp>
        <p:nvSpPr>
          <p:cNvPr id="16" name="TextBox 15"/>
          <p:cNvSpPr txBox="1"/>
          <p:nvPr/>
        </p:nvSpPr>
        <p:spPr>
          <a:xfrm rot="490694">
            <a:off x="243906" y="1034803"/>
            <a:ext cx="2901820" cy="830997"/>
          </a:xfrm>
          <a:prstGeom prst="rect">
            <a:avLst/>
          </a:prstGeom>
          <a:noFill/>
        </p:spPr>
        <p:txBody>
          <a:bodyPr wrap="square" rtlCol="0">
            <a:spAutoFit/>
          </a:bodyPr>
          <a:lstStyle/>
          <a:p>
            <a:r>
              <a:rPr lang="en-CA" sz="2400" dirty="0">
                <a:latin typeface="Century Gothic" panose="020B0502020202020204" pitchFamily="34" charset="0"/>
              </a:rPr>
              <a:t>Fruits and Vegetables</a:t>
            </a:r>
          </a:p>
        </p:txBody>
      </p:sp>
      <p:sp>
        <p:nvSpPr>
          <p:cNvPr id="17" name="TextBox 16"/>
          <p:cNvSpPr txBox="1"/>
          <p:nvPr/>
        </p:nvSpPr>
        <p:spPr>
          <a:xfrm rot="362307">
            <a:off x="109765" y="2622401"/>
            <a:ext cx="1711992" cy="461665"/>
          </a:xfrm>
          <a:prstGeom prst="rect">
            <a:avLst/>
          </a:prstGeom>
          <a:noFill/>
        </p:spPr>
        <p:txBody>
          <a:bodyPr wrap="square" rtlCol="0">
            <a:spAutoFit/>
          </a:bodyPr>
          <a:lstStyle/>
          <a:p>
            <a:r>
              <a:rPr lang="en-CA" sz="2400" dirty="0">
                <a:latin typeface="Century Gothic" panose="020B0502020202020204" pitchFamily="34" charset="0"/>
              </a:rPr>
              <a:t>Grains</a:t>
            </a:r>
            <a:endParaRPr lang="en-CA" dirty="0">
              <a:latin typeface="Century Gothic" panose="020B0502020202020204" pitchFamily="34" charset="0"/>
            </a:endParaRPr>
          </a:p>
        </p:txBody>
      </p:sp>
      <p:sp>
        <p:nvSpPr>
          <p:cNvPr id="18" name="TextBox 17"/>
          <p:cNvSpPr txBox="1"/>
          <p:nvPr/>
        </p:nvSpPr>
        <p:spPr>
          <a:xfrm rot="271783">
            <a:off x="187515" y="3209455"/>
            <a:ext cx="1530193" cy="461665"/>
          </a:xfrm>
          <a:prstGeom prst="rect">
            <a:avLst/>
          </a:prstGeom>
          <a:noFill/>
        </p:spPr>
        <p:txBody>
          <a:bodyPr wrap="square" rtlCol="0">
            <a:spAutoFit/>
          </a:bodyPr>
          <a:lstStyle/>
          <a:p>
            <a:r>
              <a:rPr lang="en-CA" sz="2400" dirty="0">
                <a:latin typeface="Century Gothic" panose="020B0502020202020204" pitchFamily="34" charset="0"/>
              </a:rPr>
              <a:t>Dairy</a:t>
            </a:r>
            <a:endParaRPr lang="en-CA" dirty="0">
              <a:latin typeface="Century Gothic" panose="020B0502020202020204" pitchFamily="34" charset="0"/>
            </a:endParaRPr>
          </a:p>
        </p:txBody>
      </p:sp>
      <p:sp>
        <p:nvSpPr>
          <p:cNvPr id="19" name="TextBox 18"/>
          <p:cNvSpPr txBox="1"/>
          <p:nvPr/>
        </p:nvSpPr>
        <p:spPr>
          <a:xfrm rot="475766">
            <a:off x="261818" y="1822946"/>
            <a:ext cx="1407885" cy="461665"/>
          </a:xfrm>
          <a:prstGeom prst="rect">
            <a:avLst/>
          </a:prstGeom>
          <a:noFill/>
        </p:spPr>
        <p:txBody>
          <a:bodyPr wrap="square" rtlCol="0">
            <a:spAutoFit/>
          </a:bodyPr>
          <a:lstStyle/>
          <a:p>
            <a:r>
              <a:rPr lang="en-CA" sz="2400" dirty="0">
                <a:latin typeface="Century Gothic" panose="020B0502020202020204" pitchFamily="34" charset="0"/>
              </a:rPr>
              <a:t>Protein</a:t>
            </a:r>
            <a:endParaRPr lang="en-CA" dirty="0">
              <a:latin typeface="Century Gothic" panose="020B0502020202020204" pitchFamily="34" charset="0"/>
            </a:endParaRP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7047" y="2460983"/>
            <a:ext cx="1269841" cy="1269841"/>
          </a:xfrm>
          <a:prstGeom prst="rect">
            <a:avLst/>
          </a:prstGeom>
        </p:spPr>
      </p:pic>
      <p:pic>
        <p:nvPicPr>
          <p:cNvPr id="21" name="Picture 20"/>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432954" y="5073978"/>
            <a:ext cx="1270800" cy="1270800"/>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59830" y="5172495"/>
            <a:ext cx="1269841" cy="1269841"/>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8872" y="2066341"/>
            <a:ext cx="1269841" cy="1269841"/>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46258" y="2089632"/>
            <a:ext cx="1269841" cy="1269841"/>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3198" y="4842854"/>
            <a:ext cx="1269841" cy="1269841"/>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05990" y="2262113"/>
            <a:ext cx="1269841" cy="1269841"/>
          </a:xfrm>
          <a:prstGeom prst="rect">
            <a:avLst/>
          </a:prstGeom>
        </p:spPr>
      </p:pic>
      <p:pic>
        <p:nvPicPr>
          <p:cNvPr id="27" name="Picture 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89989" y="5162686"/>
            <a:ext cx="1269841" cy="1269841"/>
          </a:xfrm>
          <a:prstGeom prst="rect">
            <a:avLst/>
          </a:prstGeom>
        </p:spPr>
      </p:pic>
      <p:sp>
        <p:nvSpPr>
          <p:cNvPr id="28" name="Google Shape;269;p17"/>
          <p:cNvSpPr txBox="1">
            <a:spLocks/>
          </p:cNvSpPr>
          <p:nvPr/>
        </p:nvSpPr>
        <p:spPr>
          <a:xfrm>
            <a:off x="4360297" y="51699"/>
            <a:ext cx="9402279" cy="571188"/>
          </a:xfrm>
          <a:prstGeom prst="rect">
            <a:avLst/>
          </a:prstGeom>
          <a:noFill/>
          <a:ln>
            <a:noFill/>
          </a:ln>
        </p:spPr>
        <p:txBody>
          <a:bodyPr spcFirstLastPara="1" wrap="square" lIns="91425" tIns="45700" rIns="91425" bIns="45700" anchor="t" anchorCtr="0">
            <a:normAutofit fontScale="90000" lnSpcReduction="100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CA" sz="3959" dirty="0" smtClean="0">
                <a:latin typeface="Century Gothic"/>
                <a:ea typeface="Century Gothic"/>
                <a:cs typeface="Century Gothic"/>
                <a:sym typeface="Century Gothic"/>
              </a:rPr>
              <a:t>Nutrition…. 3</a:t>
            </a:r>
            <a:r>
              <a:rPr lang="en-CA" sz="3959" baseline="30000" dirty="0" smtClean="0">
                <a:latin typeface="Century Gothic"/>
                <a:ea typeface="Century Gothic"/>
                <a:cs typeface="Century Gothic"/>
                <a:sym typeface="Century Gothic"/>
              </a:rPr>
              <a:t>rd</a:t>
            </a:r>
            <a:r>
              <a:rPr lang="en-CA" sz="3959" dirty="0" smtClean="0">
                <a:latin typeface="Century Gothic"/>
                <a:ea typeface="Century Gothic"/>
                <a:cs typeface="Century Gothic"/>
                <a:sym typeface="Century Gothic"/>
              </a:rPr>
              <a:t> grade...</a:t>
            </a:r>
            <a:endParaRPr lang="en-CA" sz="3959" dirty="0">
              <a:latin typeface="Century Gothic"/>
              <a:ea typeface="Century Gothic"/>
              <a:cs typeface="Century Gothic"/>
              <a:sym typeface="Century Gothic"/>
            </a:endParaRPr>
          </a:p>
        </p:txBody>
      </p:sp>
    </p:spTree>
    <p:extLst>
      <p:ext uri="{BB962C8B-B14F-4D97-AF65-F5344CB8AC3E}">
        <p14:creationId xmlns:p14="http://schemas.microsoft.com/office/powerpoint/2010/main" val="3729634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2"/>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56" name="Google Shape;56;p2"/>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385623"/>
          </a:solidFill>
          <a:ln>
            <a:noFill/>
          </a:ln>
        </p:spPr>
      </p:pic>
      <p:sp>
        <p:nvSpPr>
          <p:cNvPr id="57" name="Google Shape;57;p2"/>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
        <p:nvSpPr>
          <p:cNvPr id="58" name="Google Shape;58;p2"/>
          <p:cNvSpPr txBox="1">
            <a:spLocks noGrp="1"/>
          </p:cNvSpPr>
          <p:nvPr>
            <p:ph type="title"/>
          </p:nvPr>
        </p:nvSpPr>
        <p:spPr>
          <a:xfrm>
            <a:off x="-29679" y="853440"/>
            <a:ext cx="12023559" cy="59066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Century Gothic"/>
              <a:buNone/>
            </a:pPr>
            <a:r>
              <a:rPr lang="en-CA" dirty="0" smtClean="0">
                <a:latin typeface="Century Gothic"/>
                <a:ea typeface="Century Gothic"/>
                <a:cs typeface="Century Gothic"/>
                <a:sym typeface="Century Gothic"/>
              </a:rPr>
              <a:t>Making Healthy Food Choices……</a:t>
            </a:r>
            <a:endParaRPr dirty="0">
              <a:latin typeface="Century Gothic"/>
              <a:ea typeface="Century Gothic"/>
              <a:cs typeface="Century Gothic"/>
              <a:sym typeface="Century Gothic"/>
            </a:endParaRPr>
          </a:p>
        </p:txBody>
      </p:sp>
      <p:sp>
        <p:nvSpPr>
          <p:cNvPr id="59" name="Google Shape;59;p2"/>
          <p:cNvSpPr txBox="1"/>
          <p:nvPr/>
        </p:nvSpPr>
        <p:spPr>
          <a:xfrm>
            <a:off x="259308" y="1794627"/>
            <a:ext cx="7741692" cy="3887715"/>
          </a:xfrm>
          <a:prstGeom prst="rect">
            <a:avLst/>
          </a:prstGeom>
          <a:noFill/>
          <a:ln>
            <a:noFill/>
          </a:ln>
        </p:spPr>
        <p:txBody>
          <a:bodyPr spcFirstLastPara="1" wrap="square" lIns="91425" tIns="45700" rIns="91425" bIns="45700" anchor="ctr" anchorCtr="0">
            <a:normAutofit lnSpcReduction="10000"/>
          </a:bodyPr>
          <a:lstStyle/>
          <a:p>
            <a:pPr lvl="0" algn="ctr">
              <a:lnSpc>
                <a:spcPct val="70000"/>
              </a:lnSpc>
              <a:buClr>
                <a:schemeClr val="dk1"/>
              </a:buClr>
              <a:buSzPts val="2800"/>
            </a:pPr>
            <a:r>
              <a:rPr lang="en-US" sz="2800" b="1" dirty="0" smtClean="0">
                <a:solidFill>
                  <a:schemeClr val="dk1"/>
                </a:solidFill>
                <a:latin typeface="Century Gothic"/>
                <a:ea typeface="Century Gothic"/>
                <a:cs typeface="Century Gothic"/>
                <a:sym typeface="Century Gothic"/>
              </a:rPr>
              <a:t>What’s In Your Belly?</a:t>
            </a:r>
          </a:p>
          <a:p>
            <a:pPr lvl="0" algn="ctr">
              <a:lnSpc>
                <a:spcPct val="70000"/>
              </a:lnSpc>
              <a:buClr>
                <a:schemeClr val="dk1"/>
              </a:buClr>
              <a:buSzPts val="2800"/>
            </a:pPr>
            <a:endParaRPr lang="en-US" sz="2800" b="1" dirty="0" smtClean="0">
              <a:solidFill>
                <a:schemeClr val="dk1"/>
              </a:solidFill>
              <a:latin typeface="Century Gothic"/>
              <a:ea typeface="Century Gothic"/>
              <a:cs typeface="Century Gothic"/>
              <a:sym typeface="Century Gothic"/>
            </a:endParaRPr>
          </a:p>
          <a:p>
            <a:pPr lvl="0">
              <a:lnSpc>
                <a:spcPct val="70000"/>
              </a:lnSpc>
              <a:buClr>
                <a:schemeClr val="dk1"/>
              </a:buClr>
              <a:buSzPts val="2800"/>
            </a:pPr>
            <a:r>
              <a:rPr lang="en-US" sz="2800" b="1" dirty="0" smtClean="0">
                <a:solidFill>
                  <a:schemeClr val="dk1"/>
                </a:solidFill>
                <a:latin typeface="Century Gothic"/>
                <a:ea typeface="Century Gothic"/>
                <a:cs typeface="Century Gothic"/>
                <a:sym typeface="Century Gothic"/>
              </a:rPr>
              <a:t>Is </a:t>
            </a:r>
            <a:r>
              <a:rPr lang="en-US" sz="2800" b="1" dirty="0">
                <a:solidFill>
                  <a:schemeClr val="dk1"/>
                </a:solidFill>
                <a:latin typeface="Century Gothic"/>
                <a:ea typeface="Century Gothic"/>
                <a:cs typeface="Century Gothic"/>
                <a:sym typeface="Century Gothic"/>
              </a:rPr>
              <a:t>your tummy grumbling, but you are unsure of what to eat? Should you have some of your favorite potato chips or a pancake with fruit? One of these snacks gives you more energy to play all day. But which one could it be? You will find out! There are so many foods for you to pick from, but they are not all healthy options. It is important to know what kinds of foods you are putting into your body. This will help to maintain a healthy you. There are four fabulous food groups to learn about.</a:t>
            </a:r>
            <a:endParaRPr lang="en-CA" sz="2400" b="1" dirty="0" smtClean="0">
              <a:solidFill>
                <a:schemeClr val="dk1"/>
              </a:solidFill>
              <a:latin typeface="Century Gothic" panose="020B0502020202020204" pitchFamily="34" charset="0"/>
              <a:cs typeface="Arial" panose="020B0604020202020204" pitchFamily="34" charset="0"/>
              <a:sym typeface="Century Gothic"/>
            </a:endParaRPr>
          </a:p>
        </p:txBody>
      </p:sp>
      <p:pic>
        <p:nvPicPr>
          <p:cNvPr id="60" name="Google Shape;60;p2" descr="https://public.adobecc.com/libraries/1UPXQ4ZWU2JOBJ3H1V03YI215CAFFF/a12e8442-b20c-4c04-aed3-b6d634d6e5f9/:rendition;size=1200;version=0?accept=image/png&amp;api_key=CreativeCloudWeb1"/>
          <p:cNvPicPr preferRelativeResize="0"/>
          <p:nvPr/>
        </p:nvPicPr>
        <p:blipFill rotWithShape="1">
          <a:blip r:embed="rId4">
            <a:alphaModFix/>
          </a:blip>
          <a:srcRect/>
          <a:stretch/>
        </p:blipFill>
        <p:spPr>
          <a:xfrm>
            <a:off x="9002575" y="3476350"/>
            <a:ext cx="1353525" cy="3030278"/>
          </a:xfrm>
          <a:prstGeom prst="rect">
            <a:avLst/>
          </a:prstGeom>
          <a:noFill/>
          <a:ln>
            <a:noFill/>
          </a:ln>
        </p:spPr>
      </p:pic>
    </p:spTree>
    <p:extLst>
      <p:ext uri="{BB962C8B-B14F-4D97-AF65-F5344CB8AC3E}">
        <p14:creationId xmlns:p14="http://schemas.microsoft.com/office/powerpoint/2010/main" val="1400157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Diagram 43"/>
          <p:cNvGraphicFramePr/>
          <p:nvPr>
            <p:extLst/>
          </p:nvPr>
        </p:nvGraphicFramePr>
        <p:xfrm>
          <a:off x="1932440" y="1771440"/>
          <a:ext cx="6164100" cy="3765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04</a:t>
            </a:r>
          </a:p>
        </p:txBody>
      </p:sp>
      <p:sp>
        <p:nvSpPr>
          <p:cNvPr id="43" name="Text Placeholder 42"/>
          <p:cNvSpPr>
            <a:spLocks noGrp="1"/>
          </p:cNvSpPr>
          <p:nvPr>
            <p:ph type="body" sz="quarter" idx="15"/>
          </p:nvPr>
        </p:nvSpPr>
        <p:spPr>
          <a:xfrm>
            <a:off x="2890032" y="886027"/>
            <a:ext cx="4065097" cy="914400"/>
          </a:xfrm>
        </p:spPr>
        <p:txBody>
          <a:bodyPr/>
          <a:lstStyle/>
          <a:p>
            <a:r>
              <a:rPr lang="en-CA" dirty="0">
                <a:solidFill>
                  <a:schemeClr val="tx1"/>
                </a:solidFill>
              </a:rPr>
              <a:t>What </a:t>
            </a:r>
            <a:r>
              <a:rPr lang="en-CA" dirty="0" smtClean="0">
                <a:solidFill>
                  <a:schemeClr val="tx1"/>
                </a:solidFill>
              </a:rPr>
              <a:t>is being healthy?</a:t>
            </a:r>
            <a:endParaRPr lang="en-CA" dirty="0">
              <a:solidFill>
                <a:schemeClr val="tx1"/>
              </a:solidFill>
            </a:endParaRPr>
          </a:p>
        </p:txBody>
      </p:sp>
      <p:sp>
        <p:nvSpPr>
          <p:cNvPr id="45" name="TextBox 44"/>
          <p:cNvSpPr txBox="1"/>
          <p:nvPr/>
        </p:nvSpPr>
        <p:spPr>
          <a:xfrm>
            <a:off x="436986" y="2913066"/>
            <a:ext cx="1156730" cy="830997"/>
          </a:xfrm>
          <a:prstGeom prst="rect">
            <a:avLst/>
          </a:prstGeom>
          <a:noFill/>
        </p:spPr>
        <p:txBody>
          <a:bodyPr wrap="square" rtlCol="0">
            <a:spAutoFit/>
          </a:bodyPr>
          <a:lstStyle/>
          <a:p>
            <a:r>
              <a:rPr lang="en-CA" sz="1600" dirty="0">
                <a:latin typeface="Century Gothic" panose="020B0502020202020204" pitchFamily="34" charset="0"/>
              </a:rPr>
              <a:t>Getting enough sleep</a:t>
            </a:r>
          </a:p>
        </p:txBody>
      </p:sp>
      <p:sp>
        <p:nvSpPr>
          <p:cNvPr id="46" name="TextBox 45"/>
          <p:cNvSpPr txBox="1"/>
          <p:nvPr/>
        </p:nvSpPr>
        <p:spPr>
          <a:xfrm>
            <a:off x="371706" y="3825371"/>
            <a:ext cx="1156730" cy="830997"/>
          </a:xfrm>
          <a:prstGeom prst="rect">
            <a:avLst/>
          </a:prstGeom>
          <a:noFill/>
        </p:spPr>
        <p:txBody>
          <a:bodyPr wrap="square" rtlCol="0">
            <a:spAutoFit/>
          </a:bodyPr>
          <a:lstStyle/>
          <a:p>
            <a:r>
              <a:rPr lang="en-CA" sz="1600" dirty="0">
                <a:latin typeface="Century Gothic" panose="020B0502020202020204" pitchFamily="34" charset="0"/>
              </a:rPr>
              <a:t>Eating healthy foods</a:t>
            </a:r>
          </a:p>
        </p:txBody>
      </p:sp>
      <p:sp>
        <p:nvSpPr>
          <p:cNvPr id="47" name="TextBox 46"/>
          <p:cNvSpPr txBox="1"/>
          <p:nvPr/>
        </p:nvSpPr>
        <p:spPr>
          <a:xfrm>
            <a:off x="358516" y="4733166"/>
            <a:ext cx="1156730" cy="830997"/>
          </a:xfrm>
          <a:prstGeom prst="rect">
            <a:avLst/>
          </a:prstGeom>
          <a:noFill/>
        </p:spPr>
        <p:txBody>
          <a:bodyPr wrap="square" rtlCol="0">
            <a:spAutoFit/>
          </a:bodyPr>
          <a:lstStyle/>
          <a:p>
            <a:r>
              <a:rPr lang="en-CA" sz="1600" dirty="0">
                <a:latin typeface="Century Gothic" panose="020B0502020202020204" pitchFamily="34" charset="0"/>
              </a:rPr>
              <a:t>Being physically active</a:t>
            </a:r>
          </a:p>
        </p:txBody>
      </p:sp>
      <p:sp>
        <p:nvSpPr>
          <p:cNvPr id="48" name="TextBox 47"/>
          <p:cNvSpPr txBox="1"/>
          <p:nvPr/>
        </p:nvSpPr>
        <p:spPr>
          <a:xfrm>
            <a:off x="371706" y="5640961"/>
            <a:ext cx="1156730" cy="1077218"/>
          </a:xfrm>
          <a:prstGeom prst="rect">
            <a:avLst/>
          </a:prstGeom>
          <a:noFill/>
        </p:spPr>
        <p:txBody>
          <a:bodyPr wrap="square" rtlCol="0">
            <a:spAutoFit/>
          </a:bodyPr>
          <a:lstStyle/>
          <a:p>
            <a:r>
              <a:rPr lang="en-CA" sz="1600" dirty="0">
                <a:latin typeface="Century Gothic" panose="020B0502020202020204" pitchFamily="34" charset="0"/>
              </a:rPr>
              <a:t>Eating junk food every day</a:t>
            </a:r>
          </a:p>
        </p:txBody>
      </p:sp>
      <p:sp>
        <p:nvSpPr>
          <p:cNvPr id="49" name="TextBox 48"/>
          <p:cNvSpPr txBox="1"/>
          <p:nvPr/>
        </p:nvSpPr>
        <p:spPr>
          <a:xfrm>
            <a:off x="386367" y="2077760"/>
            <a:ext cx="1156730" cy="830997"/>
          </a:xfrm>
          <a:prstGeom prst="rect">
            <a:avLst/>
          </a:prstGeom>
          <a:noFill/>
        </p:spPr>
        <p:txBody>
          <a:bodyPr wrap="square" rtlCol="0">
            <a:spAutoFit/>
          </a:bodyPr>
          <a:lstStyle/>
          <a:p>
            <a:r>
              <a:rPr lang="en-CA" sz="1600" dirty="0">
                <a:latin typeface="Century Gothic" panose="020B0502020202020204" pitchFamily="34" charset="0"/>
              </a:rPr>
              <a:t>Drinking plenty of water</a:t>
            </a:r>
          </a:p>
        </p:txBody>
      </p:sp>
      <p:sp>
        <p:nvSpPr>
          <p:cNvPr id="50" name="TextBox 49"/>
          <p:cNvSpPr txBox="1"/>
          <p:nvPr/>
        </p:nvSpPr>
        <p:spPr>
          <a:xfrm>
            <a:off x="468915" y="1411677"/>
            <a:ext cx="1156730" cy="584775"/>
          </a:xfrm>
          <a:prstGeom prst="rect">
            <a:avLst/>
          </a:prstGeom>
          <a:noFill/>
        </p:spPr>
        <p:txBody>
          <a:bodyPr wrap="square" rtlCol="0">
            <a:spAutoFit/>
          </a:bodyPr>
          <a:lstStyle/>
          <a:p>
            <a:r>
              <a:rPr lang="en-CA" sz="1600" dirty="0">
                <a:latin typeface="Century Gothic" panose="020B0502020202020204" pitchFamily="34" charset="0"/>
              </a:rPr>
              <a:t>Staying safe</a:t>
            </a:r>
          </a:p>
        </p:txBody>
      </p:sp>
      <p:sp>
        <p:nvSpPr>
          <p:cNvPr id="51" name="TextBox 50"/>
          <p:cNvSpPr txBox="1"/>
          <p:nvPr/>
        </p:nvSpPr>
        <p:spPr>
          <a:xfrm>
            <a:off x="457507" y="758452"/>
            <a:ext cx="1156730" cy="584775"/>
          </a:xfrm>
          <a:prstGeom prst="rect">
            <a:avLst/>
          </a:prstGeom>
          <a:noFill/>
        </p:spPr>
        <p:txBody>
          <a:bodyPr wrap="square" rtlCol="0">
            <a:spAutoFit/>
          </a:bodyPr>
          <a:lstStyle/>
          <a:p>
            <a:r>
              <a:rPr lang="en-CA" sz="1600" dirty="0">
                <a:latin typeface="Century Gothic" panose="020B0502020202020204" pitchFamily="34" charset="0"/>
              </a:rPr>
              <a:t>Skipping meals</a:t>
            </a:r>
          </a:p>
        </p:txBody>
      </p:sp>
      <p:pic>
        <p:nvPicPr>
          <p:cNvPr id="1028" name="Picture 4" descr="https://trackcit.s3-us-west-2.amazonaws.com/resources/56918/versions/56918-2017-9-2-17-1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04548" y="4063635"/>
            <a:ext cx="2302538" cy="2302538"/>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269;p17"/>
          <p:cNvSpPr txBox="1">
            <a:spLocks/>
          </p:cNvSpPr>
          <p:nvPr/>
        </p:nvSpPr>
        <p:spPr>
          <a:xfrm>
            <a:off x="4360297" y="51699"/>
            <a:ext cx="9402279" cy="571188"/>
          </a:xfrm>
          <a:prstGeom prst="rect">
            <a:avLst/>
          </a:prstGeom>
          <a:noFill/>
          <a:ln>
            <a:noFill/>
          </a:ln>
        </p:spPr>
        <p:txBody>
          <a:bodyPr spcFirstLastPara="1" wrap="square" lIns="91425" tIns="45700" rIns="91425" bIns="45700" anchor="t" anchorCtr="0">
            <a:normAutofit fontScale="90000" lnSpcReduction="100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CA" sz="3959" dirty="0" smtClean="0">
                <a:latin typeface="Century Gothic"/>
                <a:ea typeface="Century Gothic"/>
                <a:cs typeface="Century Gothic"/>
                <a:sym typeface="Century Gothic"/>
              </a:rPr>
              <a:t>Nutrition…. 3</a:t>
            </a:r>
            <a:r>
              <a:rPr lang="en-CA" sz="3959" baseline="30000" dirty="0" smtClean="0">
                <a:latin typeface="Century Gothic"/>
                <a:ea typeface="Century Gothic"/>
                <a:cs typeface="Century Gothic"/>
                <a:sym typeface="Century Gothic"/>
              </a:rPr>
              <a:t>rd</a:t>
            </a:r>
            <a:r>
              <a:rPr lang="en-CA" sz="3959" dirty="0" smtClean="0">
                <a:latin typeface="Century Gothic"/>
                <a:ea typeface="Century Gothic"/>
                <a:cs typeface="Century Gothic"/>
                <a:sym typeface="Century Gothic"/>
              </a:rPr>
              <a:t> grade...</a:t>
            </a:r>
            <a:endParaRPr lang="en-CA" sz="3959" dirty="0">
              <a:latin typeface="Century Gothic"/>
              <a:ea typeface="Century Gothic"/>
              <a:cs typeface="Century Gothic"/>
              <a:sym typeface="Century Gothic"/>
            </a:endParaRPr>
          </a:p>
        </p:txBody>
      </p:sp>
    </p:spTree>
    <p:extLst>
      <p:ext uri="{BB962C8B-B14F-4D97-AF65-F5344CB8AC3E}">
        <p14:creationId xmlns:p14="http://schemas.microsoft.com/office/powerpoint/2010/main" val="3937663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70554" y="1000488"/>
            <a:ext cx="7415393" cy="5441848"/>
          </a:xfrm>
          <a:prstGeom prst="rect">
            <a:avLst/>
          </a:prstGeom>
        </p:spPr>
      </p:pic>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04</a:t>
            </a:r>
          </a:p>
        </p:txBody>
      </p:sp>
      <p:sp>
        <p:nvSpPr>
          <p:cNvPr id="38" name="Rectangle 37"/>
          <p:cNvSpPr/>
          <p:nvPr/>
        </p:nvSpPr>
        <p:spPr>
          <a:xfrm>
            <a:off x="9794789" y="1199068"/>
            <a:ext cx="2150076" cy="29656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9794789" y="1787342"/>
            <a:ext cx="2150076" cy="308456"/>
          </a:xfrm>
          <a:prstGeom prst="rect">
            <a:avLst/>
          </a:prstGeom>
          <a:noFill/>
          <a:ln w="38100">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9794789" y="2387510"/>
            <a:ext cx="2150076" cy="3135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TextBox 40"/>
          <p:cNvSpPr txBox="1"/>
          <p:nvPr/>
        </p:nvSpPr>
        <p:spPr>
          <a:xfrm>
            <a:off x="275883" y="836112"/>
            <a:ext cx="3406430" cy="4524315"/>
          </a:xfrm>
          <a:prstGeom prst="rect">
            <a:avLst/>
          </a:prstGeom>
          <a:noFill/>
        </p:spPr>
        <p:txBody>
          <a:bodyPr wrap="square" rtlCol="0">
            <a:spAutoFit/>
          </a:bodyPr>
          <a:lstStyle/>
          <a:p>
            <a:pPr marL="457200" indent="-457200">
              <a:buAutoNum type="arabicPeriod"/>
            </a:pPr>
            <a:r>
              <a:rPr lang="en-CA" sz="2400" dirty="0">
                <a:latin typeface="Century Gothic" panose="020B0502020202020204" pitchFamily="34" charset="0"/>
              </a:rPr>
              <a:t>Identify the serving size with the orange box.</a:t>
            </a:r>
          </a:p>
          <a:p>
            <a:pPr marL="457200" indent="-457200">
              <a:buAutoNum type="arabicPeriod"/>
            </a:pPr>
            <a:r>
              <a:rPr lang="en-CA" sz="2400" dirty="0">
                <a:latin typeface="Century Gothic" panose="020B0502020202020204" pitchFamily="34" charset="0"/>
              </a:rPr>
              <a:t>Identify the protein with the blue box.</a:t>
            </a:r>
          </a:p>
          <a:p>
            <a:pPr marL="457200" indent="-457200">
              <a:buAutoNum type="arabicPeriod"/>
            </a:pPr>
            <a:r>
              <a:rPr lang="en-CA" sz="2400" dirty="0">
                <a:latin typeface="Century Gothic" panose="020B0502020202020204" pitchFamily="34" charset="0"/>
              </a:rPr>
              <a:t>Identify the calcium with the green box.</a:t>
            </a:r>
          </a:p>
          <a:p>
            <a:pPr marL="457200" indent="-457200">
              <a:buAutoNum type="arabicPeriod"/>
            </a:pPr>
            <a:r>
              <a:rPr lang="en-CA" sz="2400" dirty="0">
                <a:latin typeface="Century Gothic" panose="020B0502020202020204" pitchFamily="34" charset="0"/>
              </a:rPr>
              <a:t>Identify the calories with the red box.</a:t>
            </a:r>
          </a:p>
        </p:txBody>
      </p:sp>
      <p:sp>
        <p:nvSpPr>
          <p:cNvPr id="42" name="Rectangle 41"/>
          <p:cNvSpPr/>
          <p:nvPr/>
        </p:nvSpPr>
        <p:spPr>
          <a:xfrm>
            <a:off x="9794789" y="2992747"/>
            <a:ext cx="2150076" cy="3135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Google Shape;269;p17"/>
          <p:cNvSpPr txBox="1">
            <a:spLocks/>
          </p:cNvSpPr>
          <p:nvPr/>
        </p:nvSpPr>
        <p:spPr>
          <a:xfrm>
            <a:off x="4360297" y="51699"/>
            <a:ext cx="9402279" cy="571188"/>
          </a:xfrm>
          <a:prstGeom prst="rect">
            <a:avLst/>
          </a:prstGeom>
          <a:noFill/>
          <a:ln>
            <a:noFill/>
          </a:ln>
        </p:spPr>
        <p:txBody>
          <a:bodyPr spcFirstLastPara="1" wrap="square" lIns="91425" tIns="45700" rIns="91425" bIns="45700" anchor="t" anchorCtr="0">
            <a:normAutofit fontScale="90000" lnSpcReduction="100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CA" sz="3959" dirty="0" smtClean="0">
                <a:latin typeface="Century Gothic"/>
                <a:ea typeface="Century Gothic"/>
                <a:cs typeface="Century Gothic"/>
                <a:sym typeface="Century Gothic"/>
              </a:rPr>
              <a:t>Nutrition…. 3</a:t>
            </a:r>
            <a:r>
              <a:rPr lang="en-CA" sz="3959" baseline="30000" dirty="0" smtClean="0">
                <a:latin typeface="Century Gothic"/>
                <a:ea typeface="Century Gothic"/>
                <a:cs typeface="Century Gothic"/>
                <a:sym typeface="Century Gothic"/>
              </a:rPr>
              <a:t>rd</a:t>
            </a:r>
            <a:r>
              <a:rPr lang="en-CA" sz="3959" dirty="0" smtClean="0">
                <a:latin typeface="Century Gothic"/>
                <a:ea typeface="Century Gothic"/>
                <a:cs typeface="Century Gothic"/>
                <a:sym typeface="Century Gothic"/>
              </a:rPr>
              <a:t> grade...</a:t>
            </a:r>
            <a:endParaRPr lang="en-CA" sz="3959" dirty="0">
              <a:latin typeface="Century Gothic"/>
              <a:ea typeface="Century Gothic"/>
              <a:cs typeface="Century Gothic"/>
              <a:sym typeface="Century Gothic"/>
            </a:endParaRPr>
          </a:p>
        </p:txBody>
      </p:sp>
    </p:spTree>
    <p:extLst>
      <p:ext uri="{BB962C8B-B14F-4D97-AF65-F5344CB8AC3E}">
        <p14:creationId xmlns:p14="http://schemas.microsoft.com/office/powerpoint/2010/main" val="652534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txBox="1">
            <a:spLocks noGrp="1"/>
          </p:cNvSpPr>
          <p:nvPr>
            <p:ph type="title"/>
          </p:nvPr>
        </p:nvSpPr>
        <p:spPr>
          <a:xfrm>
            <a:off x="0" y="1219884"/>
            <a:ext cx="12192000" cy="1989182"/>
          </a:xfrm>
          <a:prstGeom prst="rect">
            <a:avLst/>
          </a:prstGeom>
          <a:noFill/>
          <a:ln>
            <a:noFill/>
          </a:ln>
        </p:spPr>
        <p:txBody>
          <a:bodyPr spcFirstLastPara="1" wrap="square" lIns="91425" tIns="45700" rIns="91425" bIns="45700" anchor="t" anchorCtr="0">
            <a:normAutofit fontScale="90000"/>
          </a:bodyPr>
          <a:lstStyle/>
          <a:p>
            <a:pPr lvl="0" algn="ctr">
              <a:buClr>
                <a:srgbClr val="3F3F3F"/>
              </a:buClr>
              <a:buSzPts val="3959"/>
            </a:pPr>
            <a:r>
              <a:rPr lang="en-CA" sz="3959" dirty="0">
                <a:solidFill>
                  <a:srgbClr val="3F3F3F"/>
                </a:solidFill>
                <a:latin typeface="Century Gothic"/>
                <a:ea typeface="Century Gothic"/>
                <a:cs typeface="Century Gothic"/>
                <a:sym typeface="Century Gothic"/>
              </a:rPr>
              <a:t>	</a:t>
            </a:r>
            <a:r>
              <a:rPr lang="en-CA" sz="7919" b="1" dirty="0">
                <a:solidFill>
                  <a:srgbClr val="3F3F3F"/>
                </a:solidFill>
                <a:latin typeface="Century Gothic"/>
                <a:ea typeface="Century Gothic"/>
                <a:cs typeface="Century Gothic"/>
                <a:sym typeface="Century Gothic"/>
              </a:rPr>
              <a:t>Your Turn!!</a:t>
            </a:r>
            <a:br>
              <a:rPr lang="en-CA" sz="7919" b="1" dirty="0">
                <a:solidFill>
                  <a:srgbClr val="3F3F3F"/>
                </a:solidFill>
                <a:latin typeface="Century Gothic"/>
                <a:ea typeface="Century Gothic"/>
                <a:cs typeface="Century Gothic"/>
                <a:sym typeface="Century Gothic"/>
              </a:rPr>
            </a:br>
            <a:r>
              <a:rPr lang="en-CA" sz="2430" b="1" dirty="0">
                <a:solidFill>
                  <a:srgbClr val="3F3F3F"/>
                </a:solidFill>
                <a:latin typeface="Century Gothic"/>
                <a:ea typeface="Century Gothic"/>
                <a:cs typeface="Century Gothic"/>
                <a:sym typeface="Century Gothic"/>
              </a:rPr>
              <a:t>The next few slides will cover your </a:t>
            </a:r>
            <a:r>
              <a:rPr lang="en-CA" sz="2430" b="1" dirty="0" smtClean="0">
                <a:solidFill>
                  <a:srgbClr val="3F3F3F"/>
                </a:solidFill>
                <a:latin typeface="Century Gothic"/>
                <a:ea typeface="Century Gothic"/>
                <a:cs typeface="Century Gothic"/>
                <a:sym typeface="Century Gothic"/>
              </a:rPr>
              <a:t>2.04 Nutrition. </a:t>
            </a:r>
            <a:r>
              <a:rPr lang="en-CA" sz="2430" b="1" dirty="0">
                <a:solidFill>
                  <a:srgbClr val="3F3F3F"/>
                </a:solidFill>
                <a:latin typeface="Century Gothic"/>
                <a:ea typeface="Century Gothic"/>
                <a:cs typeface="Century Gothic"/>
                <a:sym typeface="Century Gothic"/>
              </a:rPr>
              <a:t>You will NEED To turn in YOUR ASSIGNMENT IN TODAY for a GRADE!!!  YAY….</a:t>
            </a:r>
            <a:r>
              <a:rPr lang="en-CA" sz="3240" b="1" dirty="0">
                <a:solidFill>
                  <a:srgbClr val="3F3F3F"/>
                </a:solidFill>
                <a:latin typeface="Century Gothic"/>
                <a:ea typeface="Century Gothic"/>
                <a:cs typeface="Century Gothic"/>
                <a:sym typeface="Century Gothic"/>
              </a:rPr>
              <a:t/>
            </a:r>
            <a:br>
              <a:rPr lang="en-CA" sz="3240" b="1" dirty="0">
                <a:solidFill>
                  <a:srgbClr val="3F3F3F"/>
                </a:solidFill>
                <a:latin typeface="Century Gothic"/>
                <a:ea typeface="Century Gothic"/>
                <a:cs typeface="Century Gothic"/>
                <a:sym typeface="Century Gothic"/>
              </a:rPr>
            </a:br>
            <a:endParaRPr sz="3240" b="1" dirty="0">
              <a:solidFill>
                <a:srgbClr val="3F3F3F"/>
              </a:solidFill>
              <a:latin typeface="Century Gothic"/>
              <a:ea typeface="Century Gothic"/>
              <a:cs typeface="Century Gothic"/>
              <a:sym typeface="Century Gothic"/>
            </a:endParaRPr>
          </a:p>
        </p:txBody>
      </p:sp>
      <p:sp>
        <p:nvSpPr>
          <p:cNvPr id="255" name="Google Shape;255;p16"/>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56" name="Google Shape;256;p16"/>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257" name="Google Shape;257;p16"/>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pic>
        <p:nvPicPr>
          <p:cNvPr id="258" name="Google Shape;258;p16" descr="Сведочанства на мој начин | Физика у Бранку"/>
          <p:cNvPicPr preferRelativeResize="0"/>
          <p:nvPr/>
        </p:nvPicPr>
        <p:blipFill rotWithShape="1">
          <a:blip r:embed="rId4">
            <a:alphaModFix/>
          </a:blip>
          <a:srcRect/>
          <a:stretch/>
        </p:blipFill>
        <p:spPr>
          <a:xfrm>
            <a:off x="507582" y="3861903"/>
            <a:ext cx="2503842" cy="2152222"/>
          </a:xfrm>
          <a:prstGeom prst="rect">
            <a:avLst/>
          </a:prstGeom>
          <a:noFill/>
          <a:ln>
            <a:noFill/>
          </a:ln>
        </p:spPr>
      </p:pic>
      <p:sp>
        <p:nvSpPr>
          <p:cNvPr id="260" name="Google Shape;260;p16"/>
          <p:cNvSpPr txBox="1"/>
          <p:nvPr/>
        </p:nvSpPr>
        <p:spPr>
          <a:xfrm>
            <a:off x="168441" y="785666"/>
            <a:ext cx="9402279"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Nutrition…. </a:t>
            </a:r>
            <a:r>
              <a:rPr lang="en-CA" sz="3959" dirty="0">
                <a:solidFill>
                  <a:schemeClr val="dk1"/>
                </a:solidFill>
                <a:latin typeface="Century Gothic"/>
                <a:ea typeface="Century Gothic"/>
                <a:cs typeface="Century Gothic"/>
                <a:sym typeface="Century Gothic"/>
              </a:rPr>
              <a:t>3</a:t>
            </a:r>
            <a:r>
              <a:rPr lang="en-CA" sz="3959" baseline="30000" dirty="0">
                <a:solidFill>
                  <a:schemeClr val="dk1"/>
                </a:solidFill>
                <a:latin typeface="Century Gothic"/>
                <a:ea typeface="Century Gothic"/>
                <a:cs typeface="Century Gothic"/>
                <a:sym typeface="Century Gothic"/>
              </a:rPr>
              <a:t>rd</a:t>
            </a:r>
            <a:r>
              <a:rPr lang="en-CA" sz="3959" dirty="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
        <p:nvSpPr>
          <p:cNvPr id="9" name="Google Shape;259;p16"/>
          <p:cNvSpPr txBox="1"/>
          <p:nvPr/>
        </p:nvSpPr>
        <p:spPr>
          <a:xfrm>
            <a:off x="3185619" y="3445329"/>
            <a:ext cx="8505952" cy="2992047"/>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F3F3F"/>
              </a:buClr>
              <a:buSzPts val="4290"/>
              <a:buFont typeface="Century Gothic"/>
              <a:buNone/>
            </a:pPr>
            <a:r>
              <a:rPr lang="en-CA" sz="4290" dirty="0">
                <a:solidFill>
                  <a:srgbClr val="3F3F3F"/>
                </a:solidFill>
                <a:latin typeface="Century Gothic"/>
                <a:ea typeface="Century Gothic"/>
                <a:cs typeface="Century Gothic"/>
                <a:sym typeface="Century Gothic"/>
              </a:rPr>
              <a:t>	</a:t>
            </a:r>
            <a:r>
              <a:rPr lang="en-CA" sz="3217" b="1" dirty="0" smtClean="0">
                <a:solidFill>
                  <a:srgbClr val="3F3F3F"/>
                </a:solidFill>
                <a:latin typeface="Century Gothic"/>
                <a:ea typeface="Century Gothic"/>
                <a:cs typeface="Century Gothic"/>
                <a:sym typeface="Century Gothic"/>
              </a:rPr>
              <a:t>You Will Need….</a:t>
            </a:r>
            <a:endParaRPr dirty="0"/>
          </a:p>
          <a:p>
            <a:pPr marL="0" marR="0" lvl="0" indent="0" algn="ctr" rtl="0">
              <a:lnSpc>
                <a:spcPct val="90000"/>
              </a:lnSpc>
              <a:spcBef>
                <a:spcPts val="0"/>
              </a:spcBef>
              <a:spcAft>
                <a:spcPts val="0"/>
              </a:spcAft>
              <a:buClr>
                <a:srgbClr val="3F3F3F"/>
              </a:buClr>
              <a:buSzPts val="3217"/>
              <a:buFont typeface="Century Gothic"/>
              <a:buNone/>
            </a:pPr>
            <a:r>
              <a:rPr lang="en-CA" sz="3217" b="1" dirty="0" smtClean="0">
                <a:solidFill>
                  <a:srgbClr val="3F3F3F"/>
                </a:solidFill>
                <a:latin typeface="Century Gothic"/>
                <a:ea typeface="Century Gothic"/>
                <a:cs typeface="Century Gothic"/>
                <a:sym typeface="Century Gothic"/>
              </a:rPr>
              <a:t>This assignment is on slide 24!</a:t>
            </a:r>
          </a:p>
          <a:p>
            <a:pPr marL="457200" marR="0" lvl="0" indent="-457200" algn="ctr" rtl="0">
              <a:lnSpc>
                <a:spcPct val="90000"/>
              </a:lnSpc>
              <a:spcBef>
                <a:spcPts val="0"/>
              </a:spcBef>
              <a:spcAft>
                <a:spcPts val="0"/>
              </a:spcAft>
              <a:buClr>
                <a:srgbClr val="3F3F3F"/>
              </a:buClr>
              <a:buSzPts val="3217"/>
              <a:buFont typeface="Arial" panose="020B0604020202020204" pitchFamily="34" charset="0"/>
              <a:buChar char="•"/>
            </a:pPr>
            <a:r>
              <a:rPr lang="en-CA" sz="3217" b="1" dirty="0" smtClean="0">
                <a:solidFill>
                  <a:srgbClr val="3F3F3F"/>
                </a:solidFill>
                <a:latin typeface="Century Gothic"/>
                <a:ea typeface="Century Gothic"/>
                <a:cs typeface="Century Gothic"/>
                <a:sym typeface="Century Gothic"/>
              </a:rPr>
              <a:t>Download your Nutrition Worksheet</a:t>
            </a:r>
          </a:p>
          <a:p>
            <a:pPr marL="457200" marR="0" lvl="0" indent="-457200" algn="ctr" rtl="0">
              <a:lnSpc>
                <a:spcPct val="90000"/>
              </a:lnSpc>
              <a:spcBef>
                <a:spcPts val="0"/>
              </a:spcBef>
              <a:spcAft>
                <a:spcPts val="0"/>
              </a:spcAft>
              <a:buClr>
                <a:srgbClr val="3F3F3F"/>
              </a:buClr>
              <a:buSzPts val="3217"/>
              <a:buFont typeface="Arial" panose="020B0604020202020204" pitchFamily="34" charset="0"/>
              <a:buChar char="•"/>
            </a:pPr>
            <a:r>
              <a:rPr lang="en-US" sz="3217" b="1" dirty="0" smtClean="0">
                <a:solidFill>
                  <a:srgbClr val="3F3F3F"/>
                </a:solidFill>
                <a:latin typeface="Century Gothic"/>
                <a:ea typeface="Century Gothic"/>
                <a:cs typeface="Century Gothic"/>
                <a:sym typeface="Century Gothic"/>
              </a:rPr>
              <a:t>Go find 3 items out of your kitchen</a:t>
            </a:r>
          </a:p>
          <a:p>
            <a:pPr marL="457200" marR="0" lvl="0" indent="-457200" algn="ctr" rtl="0">
              <a:lnSpc>
                <a:spcPct val="90000"/>
              </a:lnSpc>
              <a:spcBef>
                <a:spcPts val="0"/>
              </a:spcBef>
              <a:spcAft>
                <a:spcPts val="0"/>
              </a:spcAft>
              <a:buClr>
                <a:srgbClr val="3F3F3F"/>
              </a:buClr>
              <a:buSzPts val="3217"/>
              <a:buFont typeface="Arial" panose="020B0604020202020204" pitchFamily="34" charset="0"/>
              <a:buChar char="•"/>
            </a:pPr>
            <a:r>
              <a:rPr lang="en-US" sz="3217" b="1" dirty="0" smtClean="0">
                <a:solidFill>
                  <a:srgbClr val="3F3F3F"/>
                </a:solidFill>
                <a:latin typeface="Century Gothic"/>
                <a:ea typeface="Century Gothic"/>
                <a:cs typeface="Century Gothic"/>
                <a:sym typeface="Century Gothic"/>
              </a:rPr>
              <a:t>Camera</a:t>
            </a:r>
          </a:p>
          <a:p>
            <a:pPr marL="457200" marR="0" lvl="0" indent="-457200" algn="ctr" rtl="0">
              <a:lnSpc>
                <a:spcPct val="90000"/>
              </a:lnSpc>
              <a:spcBef>
                <a:spcPts val="0"/>
              </a:spcBef>
              <a:spcAft>
                <a:spcPts val="0"/>
              </a:spcAft>
              <a:buClr>
                <a:srgbClr val="3F3F3F"/>
              </a:buClr>
              <a:buSzPts val="3217"/>
              <a:buFont typeface="Arial" panose="020B0604020202020204" pitchFamily="34" charset="0"/>
              <a:buChar char="•"/>
            </a:pPr>
            <a:r>
              <a:rPr lang="en-US" sz="3217" b="1" dirty="0" smtClean="0">
                <a:solidFill>
                  <a:srgbClr val="3F3F3F"/>
                </a:solidFill>
                <a:latin typeface="Century Gothic"/>
                <a:ea typeface="Century Gothic"/>
                <a:cs typeface="Century Gothic"/>
                <a:sym typeface="Century Gothic"/>
              </a:rPr>
              <a:t>Colored Pencil Markers</a:t>
            </a:r>
          </a:p>
        </p:txBody>
      </p:sp>
    </p:spTree>
    <p:extLst>
      <p:ext uri="{BB962C8B-B14F-4D97-AF65-F5344CB8AC3E}">
        <p14:creationId xmlns:p14="http://schemas.microsoft.com/office/powerpoint/2010/main" val="1365862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67" name="Google Shape;267;p17"/>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268" name="Google Shape;268;p17"/>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
        <p:nvSpPr>
          <p:cNvPr id="269" name="Google Shape;269;p17"/>
          <p:cNvSpPr txBox="1">
            <a:spLocks noGrp="1"/>
          </p:cNvSpPr>
          <p:nvPr>
            <p:ph type="title"/>
          </p:nvPr>
        </p:nvSpPr>
        <p:spPr>
          <a:xfrm>
            <a:off x="168441" y="785666"/>
            <a:ext cx="9402279" cy="57118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959"/>
              <a:buFont typeface="Century Gothic"/>
              <a:buNone/>
            </a:pPr>
            <a:r>
              <a:rPr lang="en-CA" sz="3959" dirty="0" smtClean="0">
                <a:latin typeface="Century Gothic"/>
                <a:ea typeface="Century Gothic"/>
                <a:cs typeface="Century Gothic"/>
                <a:sym typeface="Century Gothic"/>
              </a:rPr>
              <a:t>Nutrition…. </a:t>
            </a:r>
            <a:r>
              <a:rPr lang="en-CA" sz="3959" dirty="0">
                <a:latin typeface="Century Gothic"/>
                <a:ea typeface="Century Gothic"/>
                <a:cs typeface="Century Gothic"/>
                <a:sym typeface="Century Gothic"/>
              </a:rPr>
              <a:t>3</a:t>
            </a:r>
            <a:r>
              <a:rPr lang="en-CA" sz="3959" baseline="30000" dirty="0">
                <a:latin typeface="Century Gothic"/>
                <a:ea typeface="Century Gothic"/>
                <a:cs typeface="Century Gothic"/>
                <a:sym typeface="Century Gothic"/>
              </a:rPr>
              <a:t>rd</a:t>
            </a:r>
            <a:r>
              <a:rPr lang="en-CA" sz="3959" dirty="0">
                <a:latin typeface="Century Gothic"/>
                <a:ea typeface="Century Gothic"/>
                <a:cs typeface="Century Gothic"/>
                <a:sym typeface="Century Gothic"/>
              </a:rPr>
              <a:t> grade...</a:t>
            </a:r>
            <a:endParaRPr sz="3959" dirty="0">
              <a:latin typeface="Century Gothic"/>
              <a:ea typeface="Century Gothic"/>
              <a:cs typeface="Century Gothic"/>
              <a:sym typeface="Century Gothic"/>
            </a:endParaRPr>
          </a:p>
        </p:txBody>
      </p:sp>
      <p:sp>
        <p:nvSpPr>
          <p:cNvPr id="270" name="Google Shape;270;p17"/>
          <p:cNvSpPr/>
          <p:nvPr/>
        </p:nvSpPr>
        <p:spPr>
          <a:xfrm>
            <a:off x="168441" y="1235603"/>
            <a:ext cx="1177971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200" dirty="0" smtClean="0">
                <a:solidFill>
                  <a:srgbClr val="FF0000"/>
                </a:solidFill>
                <a:latin typeface="Arial"/>
                <a:ea typeface="Arial"/>
                <a:cs typeface="Arial"/>
                <a:sym typeface="Arial"/>
              </a:rPr>
              <a:t>Ready…Set…Go….</a:t>
            </a:r>
            <a:endParaRPr sz="3200" b="0" cap="none" dirty="0">
              <a:solidFill>
                <a:srgbClr val="FF0000"/>
              </a:solidFill>
              <a:latin typeface="Arial"/>
              <a:ea typeface="Arial"/>
              <a:cs typeface="Arial"/>
              <a:sym typeface="Arial"/>
            </a:endParaRPr>
          </a:p>
        </p:txBody>
      </p:sp>
      <p:pic>
        <p:nvPicPr>
          <p:cNvPr id="2" name="Picture 1"/>
          <p:cNvPicPr>
            <a:picLocks noChangeAspect="1"/>
          </p:cNvPicPr>
          <p:nvPr/>
        </p:nvPicPr>
        <p:blipFill>
          <a:blip r:embed="rId4"/>
          <a:stretch>
            <a:fillRect/>
          </a:stretch>
        </p:blipFill>
        <p:spPr>
          <a:xfrm>
            <a:off x="4717730" y="1356854"/>
            <a:ext cx="6207446" cy="5355697"/>
          </a:xfrm>
          <a:prstGeom prst="rect">
            <a:avLst/>
          </a:prstGeom>
        </p:spPr>
      </p:pic>
    </p:spTree>
    <p:extLst>
      <p:ext uri="{BB962C8B-B14F-4D97-AF65-F5344CB8AC3E}">
        <p14:creationId xmlns:p14="http://schemas.microsoft.com/office/powerpoint/2010/main" val="216766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67" name="Google Shape;267;p17"/>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268" name="Google Shape;268;p17"/>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
        <p:nvSpPr>
          <p:cNvPr id="269" name="Google Shape;269;p17"/>
          <p:cNvSpPr txBox="1">
            <a:spLocks noGrp="1"/>
          </p:cNvSpPr>
          <p:nvPr>
            <p:ph type="title"/>
          </p:nvPr>
        </p:nvSpPr>
        <p:spPr>
          <a:xfrm>
            <a:off x="168441" y="785666"/>
            <a:ext cx="9402279" cy="57118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959"/>
              <a:buFont typeface="Century Gothic"/>
              <a:buNone/>
            </a:pPr>
            <a:r>
              <a:rPr lang="en-CA" sz="3959" dirty="0" smtClean="0">
                <a:latin typeface="Century Gothic"/>
                <a:ea typeface="Century Gothic"/>
                <a:cs typeface="Century Gothic"/>
                <a:sym typeface="Century Gothic"/>
              </a:rPr>
              <a:t>Nutrition…. </a:t>
            </a:r>
            <a:r>
              <a:rPr lang="en-CA" sz="3959" dirty="0">
                <a:latin typeface="Century Gothic"/>
                <a:ea typeface="Century Gothic"/>
                <a:cs typeface="Century Gothic"/>
                <a:sym typeface="Century Gothic"/>
              </a:rPr>
              <a:t>3</a:t>
            </a:r>
            <a:r>
              <a:rPr lang="en-CA" sz="3959" baseline="30000" dirty="0">
                <a:latin typeface="Century Gothic"/>
                <a:ea typeface="Century Gothic"/>
                <a:cs typeface="Century Gothic"/>
                <a:sym typeface="Century Gothic"/>
              </a:rPr>
              <a:t>rd</a:t>
            </a:r>
            <a:r>
              <a:rPr lang="en-CA" sz="3959" dirty="0">
                <a:latin typeface="Century Gothic"/>
                <a:ea typeface="Century Gothic"/>
                <a:cs typeface="Century Gothic"/>
                <a:sym typeface="Century Gothic"/>
              </a:rPr>
              <a:t> grade...</a:t>
            </a:r>
            <a:endParaRPr sz="3959" dirty="0">
              <a:latin typeface="Century Gothic"/>
              <a:ea typeface="Century Gothic"/>
              <a:cs typeface="Century Gothic"/>
              <a:sym typeface="Century Gothic"/>
            </a:endParaRPr>
          </a:p>
        </p:txBody>
      </p:sp>
      <p:sp>
        <p:nvSpPr>
          <p:cNvPr id="270" name="Google Shape;270;p17"/>
          <p:cNvSpPr/>
          <p:nvPr/>
        </p:nvSpPr>
        <p:spPr>
          <a:xfrm>
            <a:off x="168441" y="1235603"/>
            <a:ext cx="1177971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200" dirty="0" smtClean="0">
                <a:solidFill>
                  <a:srgbClr val="FF0000"/>
                </a:solidFill>
                <a:latin typeface="Arial"/>
                <a:ea typeface="Arial"/>
                <a:cs typeface="Arial"/>
                <a:sym typeface="Arial"/>
              </a:rPr>
              <a:t>Take A Picture Of Each Label….</a:t>
            </a:r>
            <a:endParaRPr sz="3200" b="0" cap="none" dirty="0">
              <a:solidFill>
                <a:srgbClr val="FF0000"/>
              </a:solidFill>
              <a:latin typeface="Arial"/>
              <a:ea typeface="Arial"/>
              <a:cs typeface="Arial"/>
              <a:sym typeface="Arial"/>
            </a:endParaRPr>
          </a:p>
        </p:txBody>
      </p:sp>
      <p:pic>
        <p:nvPicPr>
          <p:cNvPr id="3" name="Picture 2"/>
          <p:cNvPicPr>
            <a:picLocks noChangeAspect="1"/>
          </p:cNvPicPr>
          <p:nvPr/>
        </p:nvPicPr>
        <p:blipFill>
          <a:blip r:embed="rId4"/>
          <a:stretch>
            <a:fillRect/>
          </a:stretch>
        </p:blipFill>
        <p:spPr>
          <a:xfrm>
            <a:off x="168441" y="2270315"/>
            <a:ext cx="6632381" cy="3454705"/>
          </a:xfrm>
          <a:prstGeom prst="rect">
            <a:avLst/>
          </a:prstGeom>
        </p:spPr>
      </p:pic>
      <p:pic>
        <p:nvPicPr>
          <p:cNvPr id="4" name="Picture 3"/>
          <p:cNvPicPr>
            <a:picLocks noChangeAspect="1"/>
          </p:cNvPicPr>
          <p:nvPr/>
        </p:nvPicPr>
        <p:blipFill>
          <a:blip r:embed="rId5"/>
          <a:stretch>
            <a:fillRect/>
          </a:stretch>
        </p:blipFill>
        <p:spPr>
          <a:xfrm>
            <a:off x="7199697" y="3260011"/>
            <a:ext cx="4358250" cy="3122751"/>
          </a:xfrm>
          <a:prstGeom prst="rect">
            <a:avLst/>
          </a:prstGeom>
        </p:spPr>
      </p:pic>
      <p:sp>
        <p:nvSpPr>
          <p:cNvPr id="10" name="Google Shape;270;p17"/>
          <p:cNvSpPr/>
          <p:nvPr/>
        </p:nvSpPr>
        <p:spPr>
          <a:xfrm>
            <a:off x="596674" y="3512476"/>
            <a:ext cx="1280252"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000" dirty="0" smtClean="0">
                <a:solidFill>
                  <a:srgbClr val="FF0000"/>
                </a:solidFill>
                <a:latin typeface="Arial"/>
                <a:ea typeface="Arial"/>
                <a:cs typeface="Arial"/>
                <a:sym typeface="Arial"/>
              </a:rPr>
              <a:t>Take A Picture Of Each Label….</a:t>
            </a:r>
            <a:endParaRPr sz="2000" b="0" cap="none" dirty="0">
              <a:solidFill>
                <a:srgbClr val="FF0000"/>
              </a:solidFill>
              <a:latin typeface="Arial"/>
              <a:ea typeface="Arial"/>
              <a:cs typeface="Arial"/>
              <a:sym typeface="Arial"/>
            </a:endParaRPr>
          </a:p>
        </p:txBody>
      </p:sp>
      <p:sp>
        <p:nvSpPr>
          <p:cNvPr id="11" name="Google Shape;270;p17"/>
          <p:cNvSpPr/>
          <p:nvPr/>
        </p:nvSpPr>
        <p:spPr>
          <a:xfrm>
            <a:off x="2935371" y="3512476"/>
            <a:ext cx="1280252"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000" dirty="0" smtClean="0">
                <a:solidFill>
                  <a:srgbClr val="FF0000"/>
                </a:solidFill>
                <a:latin typeface="Arial"/>
                <a:ea typeface="Arial"/>
                <a:cs typeface="Arial"/>
                <a:sym typeface="Arial"/>
              </a:rPr>
              <a:t>Take A Picture Of Each Label….</a:t>
            </a:r>
            <a:endParaRPr sz="2000" b="0" cap="none" dirty="0">
              <a:solidFill>
                <a:srgbClr val="FF0000"/>
              </a:solidFill>
              <a:latin typeface="Arial"/>
              <a:ea typeface="Arial"/>
              <a:cs typeface="Arial"/>
              <a:sym typeface="Arial"/>
            </a:endParaRPr>
          </a:p>
        </p:txBody>
      </p:sp>
      <p:sp>
        <p:nvSpPr>
          <p:cNvPr id="12" name="Google Shape;270;p17"/>
          <p:cNvSpPr/>
          <p:nvPr/>
        </p:nvSpPr>
        <p:spPr>
          <a:xfrm>
            <a:off x="5274068" y="3512476"/>
            <a:ext cx="1280252"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000" dirty="0" smtClean="0">
                <a:solidFill>
                  <a:srgbClr val="FF0000"/>
                </a:solidFill>
                <a:latin typeface="Arial"/>
                <a:ea typeface="Arial"/>
                <a:cs typeface="Arial"/>
                <a:sym typeface="Arial"/>
              </a:rPr>
              <a:t>Take A Picture Of Each Label….</a:t>
            </a:r>
            <a:endParaRPr sz="2000" b="0" cap="none" dirty="0">
              <a:solidFill>
                <a:srgbClr val="FF0000"/>
              </a:solidFill>
              <a:latin typeface="Arial"/>
              <a:ea typeface="Arial"/>
              <a:cs typeface="Arial"/>
              <a:sym typeface="Arial"/>
            </a:endParaRPr>
          </a:p>
        </p:txBody>
      </p:sp>
      <p:sp>
        <p:nvSpPr>
          <p:cNvPr id="13" name="Google Shape;269;p17"/>
          <p:cNvSpPr txBox="1">
            <a:spLocks/>
          </p:cNvSpPr>
          <p:nvPr/>
        </p:nvSpPr>
        <p:spPr>
          <a:xfrm>
            <a:off x="4905673" y="1806791"/>
            <a:ext cx="4960221" cy="792224"/>
          </a:xfrm>
          <a:prstGeom prst="rect">
            <a:avLst/>
          </a:prstGeom>
          <a:noFill/>
          <a:ln>
            <a:noFill/>
          </a:ln>
        </p:spPr>
        <p:txBody>
          <a:bodyPr spcFirstLastPara="1" wrap="square" lIns="91425" tIns="45700" rIns="91425" bIns="45700" anchor="t" anchorCtr="0">
            <a:normAutofit fontScale="52500" lnSpcReduction="200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CA" sz="3959" dirty="0" smtClean="0">
                <a:latin typeface="Century Gothic"/>
                <a:ea typeface="Century Gothic"/>
                <a:cs typeface="Century Gothic"/>
                <a:sym typeface="Century Gothic"/>
              </a:rPr>
              <a:t>Part 1… upload 3 pictures</a:t>
            </a:r>
          </a:p>
          <a:p>
            <a:pPr>
              <a:buSzPts val="3959"/>
              <a:buFont typeface="Century Gothic"/>
              <a:buNone/>
            </a:pPr>
            <a:r>
              <a:rPr lang="en-CA" sz="3959" dirty="0" smtClean="0">
                <a:latin typeface="Century Gothic"/>
                <a:ea typeface="Century Gothic"/>
                <a:cs typeface="Century Gothic"/>
                <a:sym typeface="Century Gothic"/>
              </a:rPr>
              <a:t>No camera, its okay write out the label</a:t>
            </a:r>
            <a:endParaRPr lang="en-CA" sz="3959" dirty="0">
              <a:latin typeface="Century Gothic"/>
              <a:ea typeface="Century Gothic"/>
              <a:cs typeface="Century Gothic"/>
              <a:sym typeface="Century Gothic"/>
            </a:endParaRPr>
          </a:p>
        </p:txBody>
      </p:sp>
      <p:sp>
        <p:nvSpPr>
          <p:cNvPr id="14" name="Google Shape;269;p17"/>
          <p:cNvSpPr txBox="1">
            <a:spLocks/>
          </p:cNvSpPr>
          <p:nvPr/>
        </p:nvSpPr>
        <p:spPr>
          <a:xfrm>
            <a:off x="7090609" y="2608905"/>
            <a:ext cx="4960221" cy="792224"/>
          </a:xfrm>
          <a:prstGeom prst="rect">
            <a:avLst/>
          </a:prstGeom>
          <a:noFill/>
          <a:ln>
            <a:noFill/>
          </a:ln>
        </p:spPr>
        <p:txBody>
          <a:bodyPr spcFirstLastPara="1" wrap="square" lIns="91425" tIns="45700" rIns="91425" bIns="45700" anchor="t" anchorCtr="0">
            <a:normAutofit fontScale="52500" lnSpcReduction="200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CA" sz="3959" dirty="0" smtClean="0">
                <a:latin typeface="Century Gothic"/>
                <a:ea typeface="Century Gothic"/>
                <a:cs typeface="Century Gothic"/>
                <a:sym typeface="Century Gothic"/>
              </a:rPr>
              <a:t>Part 2..Create our meal using our 3 healthy food options and draw a picture</a:t>
            </a:r>
            <a:endParaRPr lang="en-CA" sz="3959" dirty="0">
              <a:latin typeface="Century Gothic"/>
              <a:ea typeface="Century Gothic"/>
              <a:cs typeface="Century Gothic"/>
              <a:sym typeface="Century Gothic"/>
            </a:endParaRPr>
          </a:p>
        </p:txBody>
      </p:sp>
    </p:spTree>
    <p:extLst>
      <p:ext uri="{BB962C8B-B14F-4D97-AF65-F5344CB8AC3E}">
        <p14:creationId xmlns:p14="http://schemas.microsoft.com/office/powerpoint/2010/main" val="3530137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67" name="Google Shape;267;p17"/>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268" name="Google Shape;268;p17"/>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
        <p:nvSpPr>
          <p:cNvPr id="269" name="Google Shape;269;p17"/>
          <p:cNvSpPr txBox="1">
            <a:spLocks noGrp="1"/>
          </p:cNvSpPr>
          <p:nvPr>
            <p:ph type="title"/>
          </p:nvPr>
        </p:nvSpPr>
        <p:spPr>
          <a:xfrm>
            <a:off x="168441" y="785666"/>
            <a:ext cx="9402279" cy="57118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959"/>
              <a:buFont typeface="Century Gothic"/>
              <a:buNone/>
            </a:pPr>
            <a:r>
              <a:rPr lang="en-CA" sz="3959" dirty="0" smtClean="0">
                <a:latin typeface="Century Gothic"/>
                <a:ea typeface="Century Gothic"/>
                <a:cs typeface="Century Gothic"/>
                <a:sym typeface="Century Gothic"/>
              </a:rPr>
              <a:t>Nutrition…. </a:t>
            </a:r>
            <a:r>
              <a:rPr lang="en-CA" sz="3959" dirty="0">
                <a:latin typeface="Century Gothic"/>
                <a:ea typeface="Century Gothic"/>
                <a:cs typeface="Century Gothic"/>
                <a:sym typeface="Century Gothic"/>
              </a:rPr>
              <a:t>3</a:t>
            </a:r>
            <a:r>
              <a:rPr lang="en-CA" sz="3959" baseline="30000" dirty="0">
                <a:latin typeface="Century Gothic"/>
                <a:ea typeface="Century Gothic"/>
                <a:cs typeface="Century Gothic"/>
                <a:sym typeface="Century Gothic"/>
              </a:rPr>
              <a:t>rd</a:t>
            </a:r>
            <a:r>
              <a:rPr lang="en-CA" sz="3959" dirty="0">
                <a:latin typeface="Century Gothic"/>
                <a:ea typeface="Century Gothic"/>
                <a:cs typeface="Century Gothic"/>
                <a:sym typeface="Century Gothic"/>
              </a:rPr>
              <a:t> grade...</a:t>
            </a:r>
            <a:endParaRPr sz="3959" dirty="0">
              <a:latin typeface="Century Gothic"/>
              <a:ea typeface="Century Gothic"/>
              <a:cs typeface="Century Gothic"/>
              <a:sym typeface="Century Gothic"/>
            </a:endParaRPr>
          </a:p>
        </p:txBody>
      </p:sp>
      <p:sp>
        <p:nvSpPr>
          <p:cNvPr id="8" name="Google Shape;269;p17"/>
          <p:cNvSpPr txBox="1">
            <a:spLocks/>
          </p:cNvSpPr>
          <p:nvPr/>
        </p:nvSpPr>
        <p:spPr>
          <a:xfrm>
            <a:off x="99459" y="2270315"/>
            <a:ext cx="4318537" cy="1040776"/>
          </a:xfrm>
          <a:prstGeom prst="rect">
            <a:avLst/>
          </a:prstGeom>
          <a:noFill/>
          <a:ln>
            <a:noFill/>
          </a:ln>
        </p:spPr>
        <p:txBody>
          <a:bodyPr spcFirstLastPara="1" wrap="square" lIns="91425" tIns="45700" rIns="91425" bIns="45700" anchor="t" anchorCtr="0">
            <a:normAutofit fontScale="60000" lnSpcReduction="200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CA" sz="3959" dirty="0" smtClean="0">
                <a:latin typeface="Century Gothic"/>
                <a:ea typeface="Century Gothic"/>
                <a:cs typeface="Century Gothic"/>
                <a:sym typeface="Century Gothic"/>
              </a:rPr>
              <a:t>Part 2..Create our meal using our 3 healthy food options and draw a picture</a:t>
            </a:r>
            <a:endParaRPr lang="en-CA" sz="3959" dirty="0">
              <a:latin typeface="Century Gothic"/>
              <a:ea typeface="Century Gothic"/>
              <a:cs typeface="Century Gothic"/>
              <a:sym typeface="Century Gothic"/>
            </a:endParaRPr>
          </a:p>
        </p:txBody>
      </p:sp>
      <p:pic>
        <p:nvPicPr>
          <p:cNvPr id="9" name="Picture 8"/>
          <p:cNvPicPr>
            <a:picLocks noChangeAspect="1"/>
          </p:cNvPicPr>
          <p:nvPr/>
        </p:nvPicPr>
        <p:blipFill>
          <a:blip r:embed="rId4"/>
          <a:stretch>
            <a:fillRect/>
          </a:stretch>
        </p:blipFill>
        <p:spPr>
          <a:xfrm>
            <a:off x="4661836" y="1462434"/>
            <a:ext cx="7286324" cy="5220760"/>
          </a:xfrm>
          <a:prstGeom prst="rect">
            <a:avLst/>
          </a:prstGeom>
        </p:spPr>
      </p:pic>
      <p:sp>
        <p:nvSpPr>
          <p:cNvPr id="10" name="Google Shape;269;p17"/>
          <p:cNvSpPr txBox="1">
            <a:spLocks/>
          </p:cNvSpPr>
          <p:nvPr/>
        </p:nvSpPr>
        <p:spPr>
          <a:xfrm>
            <a:off x="4930462" y="2553392"/>
            <a:ext cx="2866002" cy="3712654"/>
          </a:xfrm>
          <a:prstGeom prst="rect">
            <a:avLst/>
          </a:prstGeom>
          <a:noFill/>
          <a:ln>
            <a:noFill/>
          </a:ln>
        </p:spPr>
        <p:txBody>
          <a:bodyPr spcFirstLastPara="1" wrap="square" lIns="91425" tIns="45700" rIns="91425" bIns="45700" anchor="t" anchorCtr="0">
            <a:normAutofit fontScale="97500"/>
          </a:bodyPr>
          <a:lstStyle>
            <a:lvl1pPr marR="0" lvl="0" algn="l" defTabSz="914400" rtl="0" eaLnBrk="1" latinLnBrk="0" hangingPunct="1">
              <a:lnSpc>
                <a:spcPct val="90000"/>
              </a:lnSpc>
              <a:spcBef>
                <a:spcPts val="0"/>
              </a:spcBef>
              <a:spcAft>
                <a:spcPts val="0"/>
              </a:spcAft>
              <a:buClr>
                <a:schemeClr val="dk1"/>
              </a:buClr>
              <a:buSzPts val="4400"/>
              <a:buFont typeface="Arial"/>
              <a:buNone/>
              <a:defRPr sz="4400" b="0" i="0" u="none" strike="noStrike" kern="1200"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buSzPts val="3959"/>
              <a:buFont typeface="Century Gothic"/>
              <a:buNone/>
            </a:pPr>
            <a:r>
              <a:rPr lang="en-CA" sz="2400" dirty="0" smtClean="0">
                <a:latin typeface="Century Gothic"/>
                <a:ea typeface="Century Gothic"/>
                <a:cs typeface="Century Gothic"/>
                <a:sym typeface="Century Gothic"/>
              </a:rPr>
              <a:t>My meal for Mya and Kyle is……</a:t>
            </a:r>
          </a:p>
          <a:p>
            <a:pPr>
              <a:buSzPts val="3959"/>
              <a:buFont typeface="Century Gothic"/>
              <a:buNone/>
            </a:pPr>
            <a:endParaRPr lang="en-CA" sz="2400" dirty="0">
              <a:latin typeface="Century Gothic"/>
              <a:ea typeface="Century Gothic"/>
              <a:cs typeface="Century Gothic"/>
              <a:sym typeface="Century Gothic"/>
            </a:endParaRPr>
          </a:p>
          <a:p>
            <a:pPr>
              <a:buSzPts val="3959"/>
              <a:buFont typeface="Century Gothic"/>
              <a:buNone/>
            </a:pPr>
            <a:r>
              <a:rPr lang="en-CA" sz="2400" dirty="0" smtClean="0">
                <a:latin typeface="Century Gothic"/>
                <a:ea typeface="Century Gothic"/>
                <a:cs typeface="Century Gothic"/>
                <a:sym typeface="Century Gothic"/>
              </a:rPr>
              <a:t>It is healthy because…..</a:t>
            </a:r>
            <a:endParaRPr lang="en-CA" sz="2400" dirty="0">
              <a:latin typeface="Century Gothic"/>
              <a:ea typeface="Century Gothic"/>
              <a:cs typeface="Century Gothic"/>
              <a:sym typeface="Century Gothic"/>
            </a:endParaRPr>
          </a:p>
        </p:txBody>
      </p:sp>
      <p:sp>
        <p:nvSpPr>
          <p:cNvPr id="270" name="Google Shape;270;p17"/>
          <p:cNvSpPr/>
          <p:nvPr/>
        </p:nvSpPr>
        <p:spPr>
          <a:xfrm>
            <a:off x="168441" y="1235603"/>
            <a:ext cx="1177971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200" dirty="0" smtClean="0">
                <a:solidFill>
                  <a:srgbClr val="FF0000"/>
                </a:solidFill>
                <a:latin typeface="Arial"/>
                <a:ea typeface="Arial"/>
                <a:cs typeface="Arial"/>
                <a:sym typeface="Arial"/>
              </a:rPr>
              <a:t>Take A Picture or Scan this Page…Set…Go….</a:t>
            </a:r>
            <a:endParaRPr sz="3200" b="0" cap="none" dirty="0">
              <a:solidFill>
                <a:srgbClr val="FF0000"/>
              </a:solidFill>
              <a:latin typeface="Arial"/>
              <a:ea typeface="Arial"/>
              <a:cs typeface="Arial"/>
              <a:sym typeface="Arial"/>
            </a:endParaRPr>
          </a:p>
        </p:txBody>
      </p:sp>
      <p:sp>
        <p:nvSpPr>
          <p:cNvPr id="11" name="Google Shape;270;p17"/>
          <p:cNvSpPr/>
          <p:nvPr/>
        </p:nvSpPr>
        <p:spPr>
          <a:xfrm>
            <a:off x="99459" y="4901320"/>
            <a:ext cx="4713173"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200" dirty="0" smtClean="0">
                <a:solidFill>
                  <a:srgbClr val="FF0000"/>
                </a:solidFill>
                <a:latin typeface="Arial"/>
                <a:ea typeface="Arial"/>
                <a:cs typeface="Arial"/>
                <a:sym typeface="Arial"/>
              </a:rPr>
              <a:t>Live Lesson: Share your creation</a:t>
            </a:r>
            <a:endParaRPr sz="3200" b="0" cap="none"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782389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012" y="4064790"/>
            <a:ext cx="4291956" cy="277392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80" y="902990"/>
            <a:ext cx="2855372" cy="1845446"/>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0987" y="1332903"/>
            <a:ext cx="4291956" cy="2773920"/>
          </a:xfrm>
          <a:prstGeom prst="rect">
            <a:avLst/>
          </a:prstGeom>
        </p:spPr>
      </p:pic>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04</a:t>
            </a:r>
          </a:p>
        </p:txBody>
      </p:sp>
      <p:sp>
        <p:nvSpPr>
          <p:cNvPr id="4" name="Text Placeholder 3"/>
          <p:cNvSpPr>
            <a:spLocks noGrp="1"/>
          </p:cNvSpPr>
          <p:nvPr>
            <p:ph type="body" sz="quarter" idx="15"/>
          </p:nvPr>
        </p:nvSpPr>
        <p:spPr>
          <a:xfrm>
            <a:off x="2724151" y="600600"/>
            <a:ext cx="6585346" cy="914400"/>
          </a:xfrm>
        </p:spPr>
        <p:txBody>
          <a:bodyPr/>
          <a:lstStyle/>
          <a:p>
            <a:r>
              <a:rPr lang="en-CA" dirty="0"/>
              <a:t>Sort the Foods into Their Food Group</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445" y="3816220"/>
            <a:ext cx="4291956" cy="2773920"/>
          </a:xfrm>
          <a:prstGeom prst="rect">
            <a:avLst/>
          </a:prstGeom>
        </p:spPr>
      </p:pic>
      <p:sp>
        <p:nvSpPr>
          <p:cNvPr id="16" name="TextBox 15"/>
          <p:cNvSpPr txBox="1"/>
          <p:nvPr/>
        </p:nvSpPr>
        <p:spPr>
          <a:xfrm rot="490694">
            <a:off x="483862" y="1765605"/>
            <a:ext cx="1576393" cy="461665"/>
          </a:xfrm>
          <a:prstGeom prst="rect">
            <a:avLst/>
          </a:prstGeom>
          <a:noFill/>
        </p:spPr>
        <p:txBody>
          <a:bodyPr wrap="square" rtlCol="0">
            <a:spAutoFit/>
          </a:bodyPr>
          <a:lstStyle/>
          <a:p>
            <a:r>
              <a:rPr lang="en-CA" sz="2400" dirty="0" smtClean="0">
                <a:latin typeface="Century Gothic" panose="020B0502020202020204" pitchFamily="34" charset="0"/>
              </a:rPr>
              <a:t>Fruits</a:t>
            </a:r>
            <a:endParaRPr lang="en-CA" sz="2400" dirty="0">
              <a:latin typeface="Century Gothic" panose="020B0502020202020204" pitchFamily="34" charset="0"/>
            </a:endParaRPr>
          </a:p>
        </p:txBody>
      </p:sp>
      <p:sp>
        <p:nvSpPr>
          <p:cNvPr id="17" name="TextBox 16"/>
          <p:cNvSpPr txBox="1"/>
          <p:nvPr/>
        </p:nvSpPr>
        <p:spPr>
          <a:xfrm rot="362307">
            <a:off x="8181220" y="2784222"/>
            <a:ext cx="1711992" cy="461665"/>
          </a:xfrm>
          <a:prstGeom prst="rect">
            <a:avLst/>
          </a:prstGeom>
          <a:noFill/>
        </p:spPr>
        <p:txBody>
          <a:bodyPr wrap="square" rtlCol="0">
            <a:spAutoFit/>
          </a:bodyPr>
          <a:lstStyle/>
          <a:p>
            <a:r>
              <a:rPr lang="en-CA" sz="2400" dirty="0">
                <a:latin typeface="Century Gothic" panose="020B0502020202020204" pitchFamily="34" charset="0"/>
              </a:rPr>
              <a:t>Grains</a:t>
            </a:r>
            <a:endParaRPr lang="en-CA" dirty="0">
              <a:latin typeface="Century Gothic" panose="020B0502020202020204" pitchFamily="34" charset="0"/>
            </a:endParaRPr>
          </a:p>
        </p:txBody>
      </p:sp>
      <p:sp>
        <p:nvSpPr>
          <p:cNvPr id="18" name="TextBox 17"/>
          <p:cNvSpPr txBox="1"/>
          <p:nvPr/>
        </p:nvSpPr>
        <p:spPr>
          <a:xfrm rot="271783">
            <a:off x="6672585" y="5570286"/>
            <a:ext cx="1530193" cy="461665"/>
          </a:xfrm>
          <a:prstGeom prst="rect">
            <a:avLst/>
          </a:prstGeom>
          <a:noFill/>
        </p:spPr>
        <p:txBody>
          <a:bodyPr wrap="square" rtlCol="0">
            <a:spAutoFit/>
          </a:bodyPr>
          <a:lstStyle/>
          <a:p>
            <a:r>
              <a:rPr lang="en-CA" sz="2400" dirty="0">
                <a:latin typeface="Century Gothic" panose="020B0502020202020204" pitchFamily="34" charset="0"/>
              </a:rPr>
              <a:t>Dairy</a:t>
            </a:r>
            <a:endParaRPr lang="en-CA" dirty="0">
              <a:latin typeface="Century Gothic" panose="020B0502020202020204" pitchFamily="34" charset="0"/>
            </a:endParaRPr>
          </a:p>
        </p:txBody>
      </p:sp>
      <p:sp>
        <p:nvSpPr>
          <p:cNvPr id="19" name="TextBox 18"/>
          <p:cNvSpPr txBox="1"/>
          <p:nvPr/>
        </p:nvSpPr>
        <p:spPr>
          <a:xfrm rot="475766">
            <a:off x="1586559" y="5355175"/>
            <a:ext cx="1407885" cy="461665"/>
          </a:xfrm>
          <a:prstGeom prst="rect">
            <a:avLst/>
          </a:prstGeom>
          <a:noFill/>
        </p:spPr>
        <p:txBody>
          <a:bodyPr wrap="square" rtlCol="0">
            <a:spAutoFit/>
          </a:bodyPr>
          <a:lstStyle/>
          <a:p>
            <a:r>
              <a:rPr lang="en-CA" sz="2400" dirty="0">
                <a:latin typeface="Century Gothic" panose="020B0502020202020204" pitchFamily="34" charset="0"/>
              </a:rPr>
              <a:t>Protein</a:t>
            </a:r>
            <a:endParaRPr lang="en-CA" dirty="0">
              <a:latin typeface="Century Gothic" panose="020B0502020202020204" pitchFamily="34" charset="0"/>
            </a:endParaRP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0627" y="3683767"/>
            <a:ext cx="1269841" cy="1269841"/>
          </a:xfrm>
          <a:prstGeom prst="rect">
            <a:avLst/>
          </a:prstGeom>
        </p:spPr>
      </p:pic>
      <p:pic>
        <p:nvPicPr>
          <p:cNvPr id="21" name="Picture 20"/>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211466" y="2665093"/>
            <a:ext cx="1270800" cy="1270800"/>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77754" y="552013"/>
            <a:ext cx="1269841" cy="1269841"/>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289" y="2454964"/>
            <a:ext cx="1269841" cy="1269841"/>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21182" y="726596"/>
            <a:ext cx="1269841" cy="1269841"/>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74928" y="2387217"/>
            <a:ext cx="1269841" cy="1269841"/>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08650" y="4004738"/>
            <a:ext cx="1269841" cy="1269841"/>
          </a:xfrm>
          <a:prstGeom prst="rect">
            <a:avLst/>
          </a:prstGeom>
        </p:spPr>
      </p:pic>
      <p:pic>
        <p:nvPicPr>
          <p:cNvPr id="27" name="Picture 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74929" y="1073966"/>
            <a:ext cx="1269841" cy="1269841"/>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8423" y="1935049"/>
            <a:ext cx="2855372" cy="1845446"/>
          </a:xfrm>
          <a:prstGeom prst="rect">
            <a:avLst/>
          </a:prstGeom>
        </p:spPr>
      </p:pic>
      <p:sp>
        <p:nvSpPr>
          <p:cNvPr id="29" name="TextBox 28"/>
          <p:cNvSpPr txBox="1"/>
          <p:nvPr/>
        </p:nvSpPr>
        <p:spPr>
          <a:xfrm rot="490694">
            <a:off x="2910036" y="2883528"/>
            <a:ext cx="2172783" cy="461665"/>
          </a:xfrm>
          <a:prstGeom prst="rect">
            <a:avLst/>
          </a:prstGeom>
          <a:noFill/>
        </p:spPr>
        <p:txBody>
          <a:bodyPr wrap="square" rtlCol="0">
            <a:spAutoFit/>
          </a:bodyPr>
          <a:lstStyle/>
          <a:p>
            <a:r>
              <a:rPr lang="en-CA" sz="2400" dirty="0" smtClean="0">
                <a:latin typeface="Century Gothic" panose="020B0502020202020204" pitchFamily="34" charset="0"/>
              </a:rPr>
              <a:t>Vegetables</a:t>
            </a:r>
            <a:endParaRPr lang="en-CA" sz="2400" dirty="0">
              <a:latin typeface="Century Gothic" panose="020B0502020202020204" pitchFamily="34" charset="0"/>
            </a:endParaRPr>
          </a:p>
        </p:txBody>
      </p:sp>
      <p:sp>
        <p:nvSpPr>
          <p:cNvPr id="30" name="Google Shape;201;p12"/>
          <p:cNvSpPr txBox="1"/>
          <p:nvPr/>
        </p:nvSpPr>
        <p:spPr>
          <a:xfrm>
            <a:off x="3902286" y="-29687"/>
            <a:ext cx="9402279"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Nutrition…. 4</a:t>
            </a:r>
            <a:r>
              <a:rPr lang="en-CA" sz="3959" baseline="30000" dirty="0" smtClean="0">
                <a:solidFill>
                  <a:schemeClr val="dk1"/>
                </a:solidFill>
                <a:latin typeface="Century Gothic"/>
                <a:ea typeface="Century Gothic"/>
                <a:cs typeface="Century Gothic"/>
                <a:sym typeface="Century Gothic"/>
              </a:rPr>
              <a:t>th</a:t>
            </a:r>
            <a:r>
              <a:rPr lang="en-CA" sz="3959" dirty="0" smtClean="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986642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04</a:t>
            </a:r>
          </a:p>
        </p:txBody>
      </p:sp>
      <p:sp>
        <p:nvSpPr>
          <p:cNvPr id="4" name="Text Placeholder 3"/>
          <p:cNvSpPr>
            <a:spLocks noGrp="1"/>
          </p:cNvSpPr>
          <p:nvPr>
            <p:ph type="body" sz="quarter" idx="15"/>
          </p:nvPr>
        </p:nvSpPr>
        <p:spPr>
          <a:xfrm>
            <a:off x="5825051" y="636696"/>
            <a:ext cx="4065097" cy="914400"/>
          </a:xfrm>
        </p:spPr>
        <p:txBody>
          <a:bodyPr/>
          <a:lstStyle/>
          <a:p>
            <a:r>
              <a:rPr lang="en-CA" dirty="0" smtClean="0"/>
              <a:t>Name the Fab Five….</a:t>
            </a:r>
            <a:endParaRPr lang="en-CA" dirty="0"/>
          </a:p>
        </p:txBody>
      </p:sp>
      <p:sp>
        <p:nvSpPr>
          <p:cNvPr id="33" name="Rounded Rectangle 32"/>
          <p:cNvSpPr/>
          <p:nvPr/>
        </p:nvSpPr>
        <p:spPr>
          <a:xfrm>
            <a:off x="122286" y="1551070"/>
            <a:ext cx="2520000" cy="25200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baseline="-25000" dirty="0"/>
          </a:p>
        </p:txBody>
      </p:sp>
      <p:sp>
        <p:nvSpPr>
          <p:cNvPr id="15" name="Rounded Rectangle 14"/>
          <p:cNvSpPr/>
          <p:nvPr/>
        </p:nvSpPr>
        <p:spPr>
          <a:xfrm>
            <a:off x="2454853" y="3904805"/>
            <a:ext cx="2520000" cy="25200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baseline="-25000" dirty="0"/>
          </a:p>
        </p:txBody>
      </p:sp>
      <p:sp>
        <p:nvSpPr>
          <p:cNvPr id="16" name="Rounded Rectangle 15"/>
          <p:cNvSpPr/>
          <p:nvPr/>
        </p:nvSpPr>
        <p:spPr>
          <a:xfrm>
            <a:off x="4762016" y="1555304"/>
            <a:ext cx="2520000" cy="25200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baseline="-25000" dirty="0"/>
          </a:p>
        </p:txBody>
      </p:sp>
      <p:sp>
        <p:nvSpPr>
          <p:cNvPr id="17" name="Rounded Rectangle 16"/>
          <p:cNvSpPr/>
          <p:nvPr/>
        </p:nvSpPr>
        <p:spPr>
          <a:xfrm>
            <a:off x="7111514" y="3904803"/>
            <a:ext cx="2520000" cy="25200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baseline="-25000" dirty="0"/>
          </a:p>
        </p:txBody>
      </p:sp>
      <p:sp>
        <p:nvSpPr>
          <p:cNvPr id="18" name="Rounded Rectangle 17"/>
          <p:cNvSpPr/>
          <p:nvPr/>
        </p:nvSpPr>
        <p:spPr>
          <a:xfrm>
            <a:off x="9556176" y="1686537"/>
            <a:ext cx="2520000" cy="25200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baseline="-25000" dirty="0"/>
          </a:p>
        </p:txBody>
      </p:sp>
      <p:pic>
        <p:nvPicPr>
          <p:cNvPr id="5" name="Picture 4" descr="28745-2017-5-1-19-2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8175" y="2145939"/>
            <a:ext cx="1800000" cy="1800000"/>
          </a:xfrm>
          <a:prstGeom prst="rect">
            <a:avLst/>
          </a:prstGeom>
        </p:spPr>
      </p:pic>
      <p:pic>
        <p:nvPicPr>
          <p:cNvPr id="6" name="Picture 5" descr="72936-2017-11-2-14-1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1605" y="2315689"/>
            <a:ext cx="1460500" cy="1460500"/>
          </a:xfrm>
          <a:prstGeom prst="rect">
            <a:avLst/>
          </a:prstGeom>
        </p:spPr>
      </p:pic>
      <p:pic>
        <p:nvPicPr>
          <p:cNvPr id="7" name="Picture 6" descr="54505-2017-8-3-13-5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6420" y="4914398"/>
            <a:ext cx="1800000" cy="781628"/>
          </a:xfrm>
          <a:prstGeom prst="rect">
            <a:avLst/>
          </a:prstGeom>
        </p:spPr>
      </p:pic>
      <p:pic>
        <p:nvPicPr>
          <p:cNvPr id="8" name="Picture 7" descr="48453-2017-8-2-0-1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9980" y="4519162"/>
            <a:ext cx="1439333" cy="1439333"/>
          </a:xfrm>
          <a:prstGeom prst="rect">
            <a:avLst/>
          </a:prstGeom>
        </p:spPr>
      </p:pic>
      <p:pic>
        <p:nvPicPr>
          <p:cNvPr id="9" name="Picture 8" descr="27695-2017-5-3-11-4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660" y="2498256"/>
            <a:ext cx="1460501" cy="1460501"/>
          </a:xfrm>
          <a:prstGeom prst="rect">
            <a:avLst/>
          </a:prstGeom>
        </p:spPr>
      </p:pic>
      <p:sp>
        <p:nvSpPr>
          <p:cNvPr id="19" name="Text Placeholder 3"/>
          <p:cNvSpPr txBox="1">
            <a:spLocks/>
          </p:cNvSpPr>
          <p:nvPr/>
        </p:nvSpPr>
        <p:spPr>
          <a:xfrm>
            <a:off x="1746399" y="1091766"/>
            <a:ext cx="4065097"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2. V_________</a:t>
            </a:r>
            <a:endParaRPr lang="en-CA" dirty="0"/>
          </a:p>
        </p:txBody>
      </p:sp>
      <p:sp>
        <p:nvSpPr>
          <p:cNvPr id="20" name="Text Placeholder 3"/>
          <p:cNvSpPr txBox="1">
            <a:spLocks/>
          </p:cNvSpPr>
          <p:nvPr/>
        </p:nvSpPr>
        <p:spPr>
          <a:xfrm>
            <a:off x="1746399" y="1740416"/>
            <a:ext cx="4065097"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3. G_________</a:t>
            </a:r>
            <a:endParaRPr lang="en-CA" dirty="0"/>
          </a:p>
        </p:txBody>
      </p:sp>
      <p:sp>
        <p:nvSpPr>
          <p:cNvPr id="21" name="Text Placeholder 3"/>
          <p:cNvSpPr txBox="1">
            <a:spLocks/>
          </p:cNvSpPr>
          <p:nvPr/>
        </p:nvSpPr>
        <p:spPr>
          <a:xfrm>
            <a:off x="1869738" y="2440140"/>
            <a:ext cx="4065097"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4. P__________</a:t>
            </a:r>
            <a:endParaRPr lang="en-CA" dirty="0"/>
          </a:p>
        </p:txBody>
      </p:sp>
      <p:sp>
        <p:nvSpPr>
          <p:cNvPr id="22" name="Text Placeholder 3"/>
          <p:cNvSpPr txBox="1">
            <a:spLocks/>
          </p:cNvSpPr>
          <p:nvPr/>
        </p:nvSpPr>
        <p:spPr>
          <a:xfrm>
            <a:off x="1652746" y="3144996"/>
            <a:ext cx="4065097"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5. D__________</a:t>
            </a:r>
            <a:endParaRPr lang="en-CA" dirty="0"/>
          </a:p>
        </p:txBody>
      </p:sp>
      <p:sp>
        <p:nvSpPr>
          <p:cNvPr id="23" name="Text Placeholder 3"/>
          <p:cNvSpPr txBox="1">
            <a:spLocks/>
          </p:cNvSpPr>
          <p:nvPr/>
        </p:nvSpPr>
        <p:spPr>
          <a:xfrm>
            <a:off x="1682304" y="612033"/>
            <a:ext cx="4065097"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1. F_______</a:t>
            </a:r>
            <a:endParaRPr lang="en-CA" dirty="0"/>
          </a:p>
        </p:txBody>
      </p:sp>
      <p:sp>
        <p:nvSpPr>
          <p:cNvPr id="24" name="Google Shape;201;p12"/>
          <p:cNvSpPr txBox="1"/>
          <p:nvPr/>
        </p:nvSpPr>
        <p:spPr>
          <a:xfrm>
            <a:off x="3902286" y="-29687"/>
            <a:ext cx="9402279"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Nutrition…. 4</a:t>
            </a:r>
            <a:r>
              <a:rPr lang="en-CA" sz="3959" baseline="30000" dirty="0" smtClean="0">
                <a:solidFill>
                  <a:schemeClr val="dk1"/>
                </a:solidFill>
                <a:latin typeface="Century Gothic"/>
                <a:ea typeface="Century Gothic"/>
                <a:cs typeface="Century Gothic"/>
                <a:sym typeface="Century Gothic"/>
              </a:rPr>
              <a:t>th</a:t>
            </a:r>
            <a:r>
              <a:rPr lang="en-CA" sz="3959" dirty="0" smtClean="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574236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04</a:t>
            </a:r>
          </a:p>
        </p:txBody>
      </p:sp>
      <p:sp>
        <p:nvSpPr>
          <p:cNvPr id="4" name="Text Placeholder 3"/>
          <p:cNvSpPr>
            <a:spLocks noGrp="1"/>
          </p:cNvSpPr>
          <p:nvPr>
            <p:ph type="body" sz="quarter" idx="15"/>
          </p:nvPr>
        </p:nvSpPr>
        <p:spPr>
          <a:xfrm>
            <a:off x="4160521" y="659556"/>
            <a:ext cx="4538500" cy="914400"/>
          </a:xfrm>
        </p:spPr>
        <p:txBody>
          <a:bodyPr/>
          <a:lstStyle/>
          <a:p>
            <a:r>
              <a:rPr lang="en-CA" dirty="0"/>
              <a:t>Lots Of Water</a:t>
            </a:r>
          </a:p>
        </p:txBody>
      </p:sp>
      <p:sp>
        <p:nvSpPr>
          <p:cNvPr id="19" name="Text Placeholder 3"/>
          <p:cNvSpPr txBox="1">
            <a:spLocks/>
          </p:cNvSpPr>
          <p:nvPr/>
        </p:nvSpPr>
        <p:spPr>
          <a:xfrm>
            <a:off x="376802" y="1737551"/>
            <a:ext cx="7061400" cy="87982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CA" dirty="0"/>
              <a:t>How much of your body is made up of water?</a:t>
            </a:r>
          </a:p>
        </p:txBody>
      </p:sp>
      <p:cxnSp>
        <p:nvCxnSpPr>
          <p:cNvPr id="21" name="Straight Connector 20"/>
          <p:cNvCxnSpPr/>
          <p:nvPr/>
        </p:nvCxnSpPr>
        <p:spPr>
          <a:xfrm>
            <a:off x="2926350" y="5098467"/>
            <a:ext cx="4350769" cy="7685"/>
          </a:xfrm>
          <a:prstGeom prst="line">
            <a:avLst/>
          </a:prstGeom>
          <a:ln w="28575">
            <a:solidFill>
              <a:srgbClr val="336633"/>
            </a:solidFill>
          </a:ln>
        </p:spPr>
        <p:style>
          <a:lnRef idx="1">
            <a:schemeClr val="accent1"/>
          </a:lnRef>
          <a:fillRef idx="0">
            <a:schemeClr val="accent1"/>
          </a:fillRef>
          <a:effectRef idx="0">
            <a:schemeClr val="accent1"/>
          </a:effectRef>
          <a:fontRef idx="minor">
            <a:schemeClr val="tx1"/>
          </a:fontRef>
        </p:style>
      </p:cxnSp>
      <p:sp>
        <p:nvSpPr>
          <p:cNvPr id="10" name="Text Placeholder 3"/>
          <p:cNvSpPr txBox="1">
            <a:spLocks/>
          </p:cNvSpPr>
          <p:nvPr/>
        </p:nvSpPr>
        <p:spPr>
          <a:xfrm>
            <a:off x="1566360" y="4635500"/>
            <a:ext cx="7061400" cy="42028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CA" dirty="0"/>
              <a:t>About</a:t>
            </a:r>
          </a:p>
        </p:txBody>
      </p:sp>
      <p:sp>
        <p:nvSpPr>
          <p:cNvPr id="11" name="Text Placeholder 3"/>
          <p:cNvSpPr txBox="1">
            <a:spLocks/>
          </p:cNvSpPr>
          <p:nvPr/>
        </p:nvSpPr>
        <p:spPr>
          <a:xfrm>
            <a:off x="7412588" y="4618566"/>
            <a:ext cx="7061400" cy="42028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CA" dirty="0"/>
              <a:t>%</a:t>
            </a:r>
          </a:p>
        </p:txBody>
      </p:sp>
      <p:pic>
        <p:nvPicPr>
          <p:cNvPr id="5" name="Picture 4" descr="68843-2017-10-1-21-33.jp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29500" y="1524001"/>
            <a:ext cx="4550833" cy="2868325"/>
          </a:xfrm>
          <a:prstGeom prst="rect">
            <a:avLst/>
          </a:prstGeom>
        </p:spPr>
      </p:pic>
      <p:sp>
        <p:nvSpPr>
          <p:cNvPr id="12" name="Google Shape;201;p12"/>
          <p:cNvSpPr txBox="1"/>
          <p:nvPr/>
        </p:nvSpPr>
        <p:spPr>
          <a:xfrm>
            <a:off x="3902286" y="-29687"/>
            <a:ext cx="9402279"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Nutrition…. 4</a:t>
            </a:r>
            <a:r>
              <a:rPr lang="en-CA" sz="3959" baseline="30000" dirty="0" smtClean="0">
                <a:solidFill>
                  <a:schemeClr val="dk1"/>
                </a:solidFill>
                <a:latin typeface="Century Gothic"/>
                <a:ea typeface="Century Gothic"/>
                <a:cs typeface="Century Gothic"/>
                <a:sym typeface="Century Gothic"/>
              </a:rPr>
              <a:t>th</a:t>
            </a:r>
            <a:r>
              <a:rPr lang="en-CA" sz="3959" dirty="0" smtClean="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
        <p:nvSpPr>
          <p:cNvPr id="13" name="Text Placeholder 3"/>
          <p:cNvSpPr txBox="1">
            <a:spLocks/>
          </p:cNvSpPr>
          <p:nvPr/>
        </p:nvSpPr>
        <p:spPr>
          <a:xfrm>
            <a:off x="329731" y="5815273"/>
            <a:ext cx="4538500"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663399"/>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20</a:t>
            </a:r>
            <a:endParaRPr lang="en-CA" dirty="0"/>
          </a:p>
        </p:txBody>
      </p:sp>
      <p:sp>
        <p:nvSpPr>
          <p:cNvPr id="14" name="Text Placeholder 3"/>
          <p:cNvSpPr txBox="1">
            <a:spLocks/>
          </p:cNvSpPr>
          <p:nvPr/>
        </p:nvSpPr>
        <p:spPr>
          <a:xfrm>
            <a:off x="3311959" y="5779020"/>
            <a:ext cx="4538500"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663399"/>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4</a:t>
            </a:r>
            <a:r>
              <a:rPr lang="en-CA" dirty="0" smtClean="0"/>
              <a:t>0</a:t>
            </a:r>
            <a:endParaRPr lang="en-CA" dirty="0"/>
          </a:p>
        </p:txBody>
      </p:sp>
      <p:sp>
        <p:nvSpPr>
          <p:cNvPr id="15" name="Text Placeholder 3"/>
          <p:cNvSpPr txBox="1">
            <a:spLocks/>
          </p:cNvSpPr>
          <p:nvPr/>
        </p:nvSpPr>
        <p:spPr>
          <a:xfrm>
            <a:off x="7040247" y="5711714"/>
            <a:ext cx="4538500"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663399"/>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60</a:t>
            </a:r>
            <a:endParaRPr lang="en-CA" dirty="0"/>
          </a:p>
        </p:txBody>
      </p:sp>
    </p:spTree>
    <p:extLst>
      <p:ext uri="{BB962C8B-B14F-4D97-AF65-F5344CB8AC3E}">
        <p14:creationId xmlns:p14="http://schemas.microsoft.com/office/powerpoint/2010/main" val="2992051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04</a:t>
            </a:r>
          </a:p>
        </p:txBody>
      </p:sp>
      <p:sp>
        <p:nvSpPr>
          <p:cNvPr id="4" name="Text Placeholder 3"/>
          <p:cNvSpPr>
            <a:spLocks noGrp="1"/>
          </p:cNvSpPr>
          <p:nvPr>
            <p:ph type="body" sz="quarter" idx="15"/>
          </p:nvPr>
        </p:nvSpPr>
        <p:spPr>
          <a:xfrm>
            <a:off x="4131004" y="541501"/>
            <a:ext cx="3909592" cy="1325800"/>
          </a:xfrm>
        </p:spPr>
        <p:txBody>
          <a:bodyPr/>
          <a:lstStyle/>
          <a:p>
            <a:r>
              <a:rPr lang="en-CA" sz="2400" dirty="0"/>
              <a:t>Servings a </a:t>
            </a:r>
            <a:r>
              <a:rPr lang="en-CA" sz="2400" dirty="0" smtClean="0"/>
              <a:t>Plenty</a:t>
            </a:r>
          </a:p>
          <a:p>
            <a:r>
              <a:rPr lang="en-CA" sz="2400" dirty="0" smtClean="0"/>
              <a:t>Label the correct amount</a:t>
            </a:r>
            <a:endParaRPr lang="en-CA" sz="2400" dirty="0"/>
          </a:p>
        </p:txBody>
      </p:sp>
      <p:pic>
        <p:nvPicPr>
          <p:cNvPr id="5" name="Picture 4" descr="37547-2017-6-3-20-36.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56" y="1618827"/>
            <a:ext cx="3780000" cy="2520000"/>
          </a:xfrm>
          <a:prstGeom prst="rect">
            <a:avLst/>
          </a:prstGeom>
        </p:spPr>
      </p:pic>
      <p:pic>
        <p:nvPicPr>
          <p:cNvPr id="6" name="Picture 5" descr="71931-2017-10-4-21-28.pn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12000" y="1629833"/>
            <a:ext cx="3780000" cy="2520000"/>
          </a:xfrm>
          <a:prstGeom prst="rect">
            <a:avLst/>
          </a:prstGeom>
        </p:spPr>
      </p:pic>
      <p:pic>
        <p:nvPicPr>
          <p:cNvPr id="7" name="Picture 6" descr="37500-2017-6-3-20-33.png"/>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260595" y="1633898"/>
            <a:ext cx="3780000" cy="2520000"/>
          </a:xfrm>
          <a:prstGeom prst="rect">
            <a:avLst/>
          </a:prstGeom>
        </p:spPr>
      </p:pic>
      <p:sp>
        <p:nvSpPr>
          <p:cNvPr id="10" name="Rounded Rectangle 9"/>
          <p:cNvSpPr/>
          <p:nvPr/>
        </p:nvSpPr>
        <p:spPr>
          <a:xfrm>
            <a:off x="139609" y="4184623"/>
            <a:ext cx="3600000" cy="18000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baseline="-25000" dirty="0"/>
          </a:p>
        </p:txBody>
      </p:sp>
      <p:sp>
        <p:nvSpPr>
          <p:cNvPr id="11" name="Rounded Rectangle 10"/>
          <p:cNvSpPr/>
          <p:nvPr/>
        </p:nvSpPr>
        <p:spPr>
          <a:xfrm>
            <a:off x="4334842" y="4188856"/>
            <a:ext cx="3600000" cy="18000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baseline="-25000" dirty="0"/>
          </a:p>
        </p:txBody>
      </p:sp>
      <p:sp>
        <p:nvSpPr>
          <p:cNvPr id="12" name="Rounded Rectangle 11"/>
          <p:cNvSpPr/>
          <p:nvPr/>
        </p:nvSpPr>
        <p:spPr>
          <a:xfrm>
            <a:off x="8507332" y="4188856"/>
            <a:ext cx="3600000" cy="180000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baseline="-25000" dirty="0"/>
          </a:p>
        </p:txBody>
      </p:sp>
      <p:sp>
        <p:nvSpPr>
          <p:cNvPr id="13" name="Text Placeholder 3"/>
          <p:cNvSpPr txBox="1">
            <a:spLocks/>
          </p:cNvSpPr>
          <p:nvPr/>
        </p:nvSpPr>
        <p:spPr>
          <a:xfrm>
            <a:off x="172530" y="750004"/>
            <a:ext cx="4047031" cy="87982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CA" dirty="0"/>
              <a:t>One serving of meat</a:t>
            </a:r>
          </a:p>
        </p:txBody>
      </p:sp>
      <p:sp>
        <p:nvSpPr>
          <p:cNvPr id="14" name="Text Placeholder 3"/>
          <p:cNvSpPr txBox="1">
            <a:spLocks/>
          </p:cNvSpPr>
          <p:nvPr/>
        </p:nvSpPr>
        <p:spPr>
          <a:xfrm>
            <a:off x="7645436" y="730492"/>
            <a:ext cx="4047031" cy="87982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CA" dirty="0"/>
              <a:t>One serving of pasta, or rice</a:t>
            </a:r>
          </a:p>
        </p:txBody>
      </p:sp>
      <p:sp>
        <p:nvSpPr>
          <p:cNvPr id="15" name="Text Placeholder 3"/>
          <p:cNvSpPr txBox="1">
            <a:spLocks/>
          </p:cNvSpPr>
          <p:nvPr/>
        </p:nvSpPr>
        <p:spPr>
          <a:xfrm>
            <a:off x="193047" y="1315708"/>
            <a:ext cx="4047031" cy="11339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CA" dirty="0"/>
              <a:t>One serving of soup, cereal, casserole, fruit, or salad</a:t>
            </a:r>
          </a:p>
        </p:txBody>
      </p:sp>
      <p:sp>
        <p:nvSpPr>
          <p:cNvPr id="16" name="Google Shape;201;p12"/>
          <p:cNvSpPr txBox="1"/>
          <p:nvPr/>
        </p:nvSpPr>
        <p:spPr>
          <a:xfrm>
            <a:off x="3902286" y="-29687"/>
            <a:ext cx="9402279"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Nutrition…. 4</a:t>
            </a:r>
            <a:r>
              <a:rPr lang="en-CA" sz="3959" baseline="30000" dirty="0" smtClean="0">
                <a:solidFill>
                  <a:schemeClr val="dk1"/>
                </a:solidFill>
                <a:latin typeface="Century Gothic"/>
                <a:ea typeface="Century Gothic"/>
                <a:cs typeface="Century Gothic"/>
                <a:sym typeface="Century Gothic"/>
              </a:rPr>
              <a:t>th</a:t>
            </a:r>
            <a:r>
              <a:rPr lang="en-CA" sz="3959" dirty="0" smtClean="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456835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title"/>
          </p:nvPr>
        </p:nvSpPr>
        <p:spPr>
          <a:xfrm>
            <a:off x="0" y="804051"/>
            <a:ext cx="12192000" cy="7571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F3F3F"/>
              </a:buClr>
              <a:buSzPts val="3959"/>
              <a:buFont typeface="Century Gothic"/>
              <a:buNone/>
            </a:pPr>
            <a:r>
              <a:rPr lang="en-CA" sz="3959">
                <a:solidFill>
                  <a:srgbClr val="3F3F3F"/>
                </a:solidFill>
                <a:latin typeface="Century Gothic"/>
                <a:ea typeface="Century Gothic"/>
                <a:cs typeface="Century Gothic"/>
                <a:sym typeface="Century Gothic"/>
              </a:rPr>
              <a:t>	Today we will learn/review: 1</a:t>
            </a:r>
            <a:r>
              <a:rPr lang="en-CA" sz="3959" baseline="30000">
                <a:solidFill>
                  <a:srgbClr val="3F3F3F"/>
                </a:solidFill>
                <a:latin typeface="Century Gothic"/>
                <a:ea typeface="Century Gothic"/>
                <a:cs typeface="Century Gothic"/>
                <a:sym typeface="Century Gothic"/>
              </a:rPr>
              <a:t>st</a:t>
            </a:r>
            <a:r>
              <a:rPr lang="en-CA" sz="3959">
                <a:solidFill>
                  <a:srgbClr val="3F3F3F"/>
                </a:solidFill>
                <a:latin typeface="Century Gothic"/>
                <a:ea typeface="Century Gothic"/>
                <a:cs typeface="Century Gothic"/>
                <a:sym typeface="Century Gothic"/>
              </a:rPr>
              <a:t>, 3</a:t>
            </a:r>
            <a:r>
              <a:rPr lang="en-CA" sz="3959" baseline="30000">
                <a:solidFill>
                  <a:srgbClr val="3F3F3F"/>
                </a:solidFill>
                <a:latin typeface="Century Gothic"/>
                <a:ea typeface="Century Gothic"/>
                <a:cs typeface="Century Gothic"/>
                <a:sym typeface="Century Gothic"/>
              </a:rPr>
              <a:t>rd</a:t>
            </a:r>
            <a:r>
              <a:rPr lang="en-CA" sz="3959">
                <a:solidFill>
                  <a:srgbClr val="3F3F3F"/>
                </a:solidFill>
                <a:latin typeface="Century Gothic"/>
                <a:ea typeface="Century Gothic"/>
                <a:cs typeface="Century Gothic"/>
                <a:sym typeface="Century Gothic"/>
              </a:rPr>
              <a:t>, and 4</a:t>
            </a:r>
            <a:r>
              <a:rPr lang="en-CA" sz="3959" baseline="30000">
                <a:solidFill>
                  <a:srgbClr val="3F3F3F"/>
                </a:solidFill>
                <a:latin typeface="Century Gothic"/>
                <a:ea typeface="Century Gothic"/>
                <a:cs typeface="Century Gothic"/>
                <a:sym typeface="Century Gothic"/>
              </a:rPr>
              <a:t>th</a:t>
            </a:r>
            <a:r>
              <a:rPr lang="en-CA" sz="3959">
                <a:solidFill>
                  <a:srgbClr val="3F3F3F"/>
                </a:solidFill>
                <a:latin typeface="Century Gothic"/>
                <a:ea typeface="Century Gothic"/>
                <a:cs typeface="Century Gothic"/>
                <a:sym typeface="Century Gothic"/>
              </a:rPr>
              <a:t> </a:t>
            </a:r>
            <a:endParaRPr sz="3959">
              <a:solidFill>
                <a:srgbClr val="3F3F3F"/>
              </a:solidFill>
              <a:latin typeface="Century Gothic"/>
              <a:ea typeface="Century Gothic"/>
              <a:cs typeface="Century Gothic"/>
              <a:sym typeface="Century Gothic"/>
            </a:endParaRPr>
          </a:p>
        </p:txBody>
      </p:sp>
      <p:sp>
        <p:nvSpPr>
          <p:cNvPr id="67" name="Google Shape;67;p3"/>
          <p:cNvSpPr txBox="1">
            <a:spLocks noGrp="1"/>
          </p:cNvSpPr>
          <p:nvPr>
            <p:ph type="body" idx="1"/>
          </p:nvPr>
        </p:nvSpPr>
        <p:spPr>
          <a:xfrm>
            <a:off x="406400" y="1438276"/>
            <a:ext cx="11110097" cy="5250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70000"/>
              </a:lnSpc>
              <a:spcBef>
                <a:spcPts val="0"/>
              </a:spcBef>
              <a:spcAft>
                <a:spcPts val="0"/>
              </a:spcAft>
              <a:buClr>
                <a:srgbClr val="3F3F3F"/>
              </a:buClr>
              <a:buSzPts val="3150"/>
              <a:buNone/>
            </a:pPr>
            <a:r>
              <a:rPr lang="en-CA" sz="2500" b="1" dirty="0">
                <a:solidFill>
                  <a:srgbClr val="3F3F3F"/>
                </a:solidFill>
                <a:latin typeface="Century Gothic"/>
                <a:ea typeface="Century Gothic"/>
                <a:cs typeface="Century Gothic"/>
                <a:sym typeface="Century Gothic"/>
              </a:rPr>
              <a:t>I can 1</a:t>
            </a:r>
            <a:r>
              <a:rPr lang="en-CA" sz="2500" b="1" baseline="30000" dirty="0">
                <a:solidFill>
                  <a:srgbClr val="3F3F3F"/>
                </a:solidFill>
                <a:latin typeface="Century Gothic"/>
                <a:ea typeface="Century Gothic"/>
                <a:cs typeface="Century Gothic"/>
                <a:sym typeface="Century Gothic"/>
              </a:rPr>
              <a:t>st</a:t>
            </a:r>
            <a:r>
              <a:rPr lang="en-CA" sz="2500" b="1" dirty="0">
                <a:solidFill>
                  <a:srgbClr val="3F3F3F"/>
                </a:solidFill>
                <a:latin typeface="Century Gothic"/>
                <a:ea typeface="Century Gothic"/>
                <a:cs typeface="Century Gothic"/>
                <a:sym typeface="Century Gothic"/>
              </a:rPr>
              <a:t> grade:</a:t>
            </a:r>
            <a:endParaRPr sz="2500" b="1" dirty="0">
              <a:solidFill>
                <a:srgbClr val="3F3F3F"/>
              </a:solidFill>
              <a:latin typeface="Century Gothic"/>
              <a:ea typeface="Century Gothic"/>
              <a:cs typeface="Century Gothic"/>
              <a:sym typeface="Century Gothic"/>
            </a:endParaRPr>
          </a:p>
          <a:p>
            <a:r>
              <a:rPr lang="en-US" sz="2000" dirty="0"/>
              <a:t>identify at least two foods that are sometimes foods</a:t>
            </a:r>
          </a:p>
          <a:p>
            <a:r>
              <a:rPr lang="en-US" sz="2000" dirty="0"/>
              <a:t>identify at least two foods that are everyday foods</a:t>
            </a:r>
          </a:p>
          <a:p>
            <a:r>
              <a:rPr lang="en-US" sz="2000" dirty="0"/>
              <a:t>name each of the four food groups</a:t>
            </a:r>
          </a:p>
          <a:p>
            <a:r>
              <a:rPr lang="en-US" sz="2000" dirty="0"/>
              <a:t>sort foods into the four food groups</a:t>
            </a:r>
          </a:p>
          <a:p>
            <a:r>
              <a:rPr lang="en-US" sz="2000" dirty="0"/>
              <a:t>match a variety of foods that belong to each food group</a:t>
            </a:r>
          </a:p>
          <a:p>
            <a:r>
              <a:rPr lang="en-US" sz="2000" dirty="0"/>
              <a:t>identify sometimes snacks</a:t>
            </a:r>
          </a:p>
          <a:p>
            <a:r>
              <a:rPr lang="en-US" sz="2000" dirty="0"/>
              <a:t>suggest everyday alternatives</a:t>
            </a:r>
          </a:p>
          <a:p>
            <a:r>
              <a:rPr lang="en-US" sz="2000" dirty="0"/>
              <a:t>recognize that sometimes foods and everyday foods give me different amounts of energy</a:t>
            </a:r>
          </a:p>
          <a:p>
            <a:r>
              <a:rPr lang="en-US" sz="2000" dirty="0"/>
              <a:t>recognize that healthy meals contain three of the four food groups</a:t>
            </a:r>
          </a:p>
          <a:p>
            <a:r>
              <a:rPr lang="en-US" sz="2000" dirty="0"/>
              <a:t>state that unhealthy foods can be enjoyed in small portions</a:t>
            </a:r>
          </a:p>
          <a:p>
            <a:r>
              <a:rPr lang="en-US" sz="2000" dirty="0"/>
              <a:t>state that you must wash your hands before eating a meal</a:t>
            </a:r>
          </a:p>
          <a:p>
            <a:r>
              <a:rPr lang="en-US" sz="2000" dirty="0"/>
              <a:t>draw pictures to show a healthy meal</a:t>
            </a:r>
            <a:r>
              <a:rPr lang="en-CA" sz="2000" b="1" dirty="0" smtClean="0">
                <a:solidFill>
                  <a:srgbClr val="3F3F3F"/>
                </a:solidFill>
                <a:latin typeface="Century Gothic"/>
                <a:ea typeface="Century Gothic"/>
                <a:cs typeface="Century Gothic"/>
                <a:sym typeface="Century Gothic"/>
              </a:rPr>
              <a:t>I </a:t>
            </a:r>
            <a:r>
              <a:rPr lang="en-CA" sz="2000" b="1" dirty="0">
                <a:solidFill>
                  <a:srgbClr val="3F3F3F"/>
                </a:solidFill>
                <a:latin typeface="Century Gothic"/>
                <a:ea typeface="Century Gothic"/>
                <a:cs typeface="Century Gothic"/>
                <a:sym typeface="Century Gothic"/>
              </a:rPr>
              <a:t>can 3</a:t>
            </a:r>
            <a:r>
              <a:rPr lang="en-CA" sz="2000" b="1" baseline="30000" dirty="0">
                <a:solidFill>
                  <a:srgbClr val="3F3F3F"/>
                </a:solidFill>
                <a:latin typeface="Century Gothic"/>
                <a:ea typeface="Century Gothic"/>
                <a:cs typeface="Century Gothic"/>
                <a:sym typeface="Century Gothic"/>
              </a:rPr>
              <a:t>rd</a:t>
            </a:r>
            <a:r>
              <a:rPr lang="en-CA" sz="2000" b="1" dirty="0">
                <a:solidFill>
                  <a:srgbClr val="3F3F3F"/>
                </a:solidFill>
                <a:latin typeface="Century Gothic"/>
                <a:ea typeface="Century Gothic"/>
                <a:cs typeface="Century Gothic"/>
                <a:sym typeface="Century Gothic"/>
              </a:rPr>
              <a:t> grade:</a:t>
            </a:r>
            <a:endParaRPr sz="2000" b="1" dirty="0">
              <a:solidFill>
                <a:srgbClr val="3F3F3F"/>
              </a:solidFill>
              <a:latin typeface="Century Gothic"/>
              <a:ea typeface="Century Gothic"/>
              <a:cs typeface="Century Gothic"/>
              <a:sym typeface="Century Gothic"/>
            </a:endParaRPr>
          </a:p>
          <a:p>
            <a:r>
              <a:rPr lang="en-US" sz="2000" dirty="0"/>
              <a:t>summarize how muscular endurance helps my performance in various physical activities</a:t>
            </a:r>
          </a:p>
          <a:p>
            <a:r>
              <a:rPr lang="en-US" sz="2000" dirty="0"/>
              <a:t>recognize that different activities and exercises impact my fitness in different ways</a:t>
            </a:r>
          </a:p>
          <a:p>
            <a:r>
              <a:rPr lang="en-US" sz="2000" dirty="0"/>
              <a:t>use different personal characteristics to overcome physical activity related challenges</a:t>
            </a:r>
          </a:p>
          <a:p>
            <a:r>
              <a:rPr lang="en-US" sz="2000" dirty="0"/>
              <a:t>use a log to keep track of my activity and fitness </a:t>
            </a:r>
            <a:r>
              <a:rPr lang="en-US" sz="2000" dirty="0" smtClean="0"/>
              <a:t>levels</a:t>
            </a:r>
          </a:p>
          <a:p>
            <a:pPr marL="228600" lvl="0" indent="-108585" algn="l" rtl="0">
              <a:lnSpc>
                <a:spcPct val="70000"/>
              </a:lnSpc>
              <a:spcBef>
                <a:spcPts val="600"/>
              </a:spcBef>
              <a:spcAft>
                <a:spcPts val="0"/>
              </a:spcAft>
              <a:buClr>
                <a:schemeClr val="dk1"/>
              </a:buClr>
              <a:buSzPts val="1890"/>
              <a:buNone/>
            </a:pPr>
            <a:endParaRPr sz="1890" dirty="0">
              <a:solidFill>
                <a:srgbClr val="3F3F3F"/>
              </a:solidFill>
              <a:latin typeface="Century Gothic"/>
              <a:ea typeface="Century Gothic"/>
              <a:cs typeface="Century Gothic"/>
              <a:sym typeface="Century Gothic"/>
            </a:endParaRPr>
          </a:p>
        </p:txBody>
      </p:sp>
      <p:sp>
        <p:nvSpPr>
          <p:cNvPr id="68" name="Google Shape;68;p3"/>
          <p:cNvSpPr/>
          <p:nvPr/>
        </p:nvSpPr>
        <p:spPr>
          <a:xfrm>
            <a:off x="-62450" y="-21628"/>
            <a:ext cx="12452004" cy="701714"/>
          </a:xfrm>
          <a:prstGeom prst="rect">
            <a:avLst/>
          </a:prstGeom>
          <a:solidFill>
            <a:srgbClr val="548135"/>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69" name="Google Shape;69;p3"/>
          <p:cNvPicPr preferRelativeResize="0"/>
          <p:nvPr/>
        </p:nvPicPr>
        <p:blipFill rotWithShape="1">
          <a:blip r:embed="rId3">
            <a:alphaModFix/>
          </a:blip>
          <a:srcRect l="5062" t="45660" r="11727" b="48896"/>
          <a:stretch/>
        </p:blipFill>
        <p:spPr>
          <a:xfrm>
            <a:off x="-1" y="19349"/>
            <a:ext cx="12327105" cy="623023"/>
          </a:xfrm>
          <a:prstGeom prst="rect">
            <a:avLst/>
          </a:prstGeom>
          <a:noFill/>
          <a:ln>
            <a:noFill/>
          </a:ln>
        </p:spPr>
      </p:pic>
      <p:sp>
        <p:nvSpPr>
          <p:cNvPr id="70" name="Google Shape;70;p3"/>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Tree>
    <p:extLst>
      <p:ext uri="{BB962C8B-B14F-4D97-AF65-F5344CB8AC3E}">
        <p14:creationId xmlns:p14="http://schemas.microsoft.com/office/powerpoint/2010/main" val="3962898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a:spLocks noGrp="1"/>
          </p:cNvSpPr>
          <p:nvPr>
            <p:ph type="title"/>
          </p:nvPr>
        </p:nvSpPr>
        <p:spPr>
          <a:xfrm>
            <a:off x="0" y="1158239"/>
            <a:ext cx="12192000" cy="241916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F3F3F"/>
              </a:buClr>
              <a:buSzPts val="3959"/>
              <a:buFont typeface="Century Gothic"/>
              <a:buNone/>
            </a:pPr>
            <a:r>
              <a:rPr lang="en-CA" sz="3959" dirty="0">
                <a:solidFill>
                  <a:srgbClr val="3F3F3F"/>
                </a:solidFill>
                <a:latin typeface="Century Gothic"/>
                <a:ea typeface="Century Gothic"/>
                <a:cs typeface="Century Gothic"/>
                <a:sym typeface="Century Gothic"/>
              </a:rPr>
              <a:t>	</a:t>
            </a:r>
            <a:r>
              <a:rPr lang="en-CA" sz="7919" b="1" dirty="0">
                <a:solidFill>
                  <a:srgbClr val="3F3F3F"/>
                </a:solidFill>
                <a:latin typeface="Century Gothic"/>
                <a:ea typeface="Century Gothic"/>
                <a:cs typeface="Century Gothic"/>
                <a:sym typeface="Century Gothic"/>
              </a:rPr>
              <a:t>Your Turn!!</a:t>
            </a:r>
            <a:br>
              <a:rPr lang="en-CA" sz="7919" b="1" dirty="0">
                <a:solidFill>
                  <a:srgbClr val="3F3F3F"/>
                </a:solidFill>
                <a:latin typeface="Century Gothic"/>
                <a:ea typeface="Century Gothic"/>
                <a:cs typeface="Century Gothic"/>
                <a:sym typeface="Century Gothic"/>
              </a:rPr>
            </a:br>
            <a:r>
              <a:rPr lang="en-CA" sz="2430" b="1" dirty="0">
                <a:solidFill>
                  <a:srgbClr val="3F3F3F"/>
                </a:solidFill>
                <a:latin typeface="Century Gothic"/>
                <a:ea typeface="Century Gothic"/>
                <a:cs typeface="Century Gothic"/>
                <a:sym typeface="Century Gothic"/>
              </a:rPr>
              <a:t>The next few slides will cover your </a:t>
            </a:r>
            <a:r>
              <a:rPr lang="en-CA" sz="2430" b="1" dirty="0" smtClean="0">
                <a:solidFill>
                  <a:srgbClr val="3F3F3F"/>
                </a:solidFill>
                <a:latin typeface="Century Gothic"/>
                <a:ea typeface="Century Gothic"/>
                <a:cs typeface="Century Gothic"/>
                <a:sym typeface="Century Gothic"/>
              </a:rPr>
              <a:t>2.04 Nutrition. </a:t>
            </a:r>
            <a:r>
              <a:rPr lang="en-CA" sz="2430" b="1" dirty="0">
                <a:solidFill>
                  <a:srgbClr val="3F3F3F"/>
                </a:solidFill>
                <a:latin typeface="Century Gothic"/>
                <a:ea typeface="Century Gothic"/>
                <a:cs typeface="Century Gothic"/>
                <a:sym typeface="Century Gothic"/>
              </a:rPr>
              <a:t>You will NEED To turn in YOUR ASSIGNMENT IN TODAY for a GRADE!!!  YAY….</a:t>
            </a:r>
            <a:r>
              <a:rPr lang="en-CA" sz="3240" b="1" dirty="0">
                <a:solidFill>
                  <a:srgbClr val="3F3F3F"/>
                </a:solidFill>
                <a:latin typeface="Century Gothic"/>
                <a:ea typeface="Century Gothic"/>
                <a:cs typeface="Century Gothic"/>
                <a:sym typeface="Century Gothic"/>
              </a:rPr>
              <a:t/>
            </a:r>
            <a:br>
              <a:rPr lang="en-CA" sz="3240" b="1" dirty="0">
                <a:solidFill>
                  <a:srgbClr val="3F3F3F"/>
                </a:solidFill>
                <a:latin typeface="Century Gothic"/>
                <a:ea typeface="Century Gothic"/>
                <a:cs typeface="Century Gothic"/>
                <a:sym typeface="Century Gothic"/>
              </a:rPr>
            </a:br>
            <a:endParaRPr sz="3240" b="1" dirty="0">
              <a:solidFill>
                <a:srgbClr val="3F3F3F"/>
              </a:solidFill>
              <a:latin typeface="Century Gothic"/>
              <a:ea typeface="Century Gothic"/>
              <a:cs typeface="Century Gothic"/>
              <a:sym typeface="Century Gothic"/>
            </a:endParaRPr>
          </a:p>
        </p:txBody>
      </p:sp>
      <p:sp>
        <p:nvSpPr>
          <p:cNvPr id="196" name="Google Shape;196;p12"/>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97" name="Google Shape;197;p12"/>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198" name="Google Shape;198;p12"/>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pic>
        <p:nvPicPr>
          <p:cNvPr id="199" name="Google Shape;199;p12" descr="Сведочанства на мој начин | Физика у Бранку"/>
          <p:cNvPicPr preferRelativeResize="0"/>
          <p:nvPr/>
        </p:nvPicPr>
        <p:blipFill rotWithShape="1">
          <a:blip r:embed="rId4">
            <a:alphaModFix/>
          </a:blip>
          <a:srcRect/>
          <a:stretch/>
        </p:blipFill>
        <p:spPr>
          <a:xfrm>
            <a:off x="507582" y="3861903"/>
            <a:ext cx="2503842" cy="2152222"/>
          </a:xfrm>
          <a:prstGeom prst="rect">
            <a:avLst/>
          </a:prstGeom>
          <a:noFill/>
          <a:ln>
            <a:noFill/>
          </a:ln>
        </p:spPr>
      </p:pic>
      <p:sp>
        <p:nvSpPr>
          <p:cNvPr id="201" name="Google Shape;201;p12"/>
          <p:cNvSpPr txBox="1"/>
          <p:nvPr/>
        </p:nvSpPr>
        <p:spPr>
          <a:xfrm>
            <a:off x="168441" y="785666"/>
            <a:ext cx="9402279"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Nutrition…. 4</a:t>
            </a:r>
            <a:r>
              <a:rPr lang="en-CA" sz="3959" baseline="30000" dirty="0" smtClean="0">
                <a:solidFill>
                  <a:schemeClr val="dk1"/>
                </a:solidFill>
                <a:latin typeface="Century Gothic"/>
                <a:ea typeface="Century Gothic"/>
                <a:cs typeface="Century Gothic"/>
                <a:sym typeface="Century Gothic"/>
              </a:rPr>
              <a:t>th</a:t>
            </a:r>
            <a:r>
              <a:rPr lang="en-CA" sz="3959" dirty="0" smtClean="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
        <p:nvSpPr>
          <p:cNvPr id="9" name="Google Shape;259;p16"/>
          <p:cNvSpPr txBox="1"/>
          <p:nvPr/>
        </p:nvSpPr>
        <p:spPr>
          <a:xfrm>
            <a:off x="3185619" y="3133726"/>
            <a:ext cx="8505952" cy="2743200"/>
          </a:xfrm>
          <a:prstGeom prst="rect">
            <a:avLst/>
          </a:prstGeom>
          <a:noFill/>
          <a:ln>
            <a:noFill/>
          </a:ln>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Clr>
                <a:srgbClr val="3F3F3F"/>
              </a:buClr>
              <a:buSzPts val="4290"/>
              <a:buFont typeface="Century Gothic"/>
              <a:buNone/>
            </a:pPr>
            <a:r>
              <a:rPr lang="en-CA" sz="4290" dirty="0">
                <a:solidFill>
                  <a:srgbClr val="3F3F3F"/>
                </a:solidFill>
                <a:latin typeface="Century Gothic"/>
                <a:ea typeface="Century Gothic"/>
                <a:cs typeface="Century Gothic"/>
                <a:sym typeface="Century Gothic"/>
              </a:rPr>
              <a:t>	</a:t>
            </a:r>
            <a:r>
              <a:rPr lang="en-CA" sz="3217" b="1" dirty="0" smtClean="0">
                <a:solidFill>
                  <a:srgbClr val="3F3F3F"/>
                </a:solidFill>
                <a:latin typeface="Century Gothic"/>
                <a:ea typeface="Century Gothic"/>
                <a:cs typeface="Century Gothic"/>
                <a:sym typeface="Century Gothic"/>
              </a:rPr>
              <a:t>You Will Need….</a:t>
            </a:r>
          </a:p>
          <a:p>
            <a:pPr marL="0" marR="0" lvl="0" indent="0" algn="ctr" rtl="0">
              <a:lnSpc>
                <a:spcPct val="90000"/>
              </a:lnSpc>
              <a:spcBef>
                <a:spcPts val="0"/>
              </a:spcBef>
              <a:spcAft>
                <a:spcPts val="0"/>
              </a:spcAft>
              <a:buClr>
                <a:srgbClr val="3F3F3F"/>
              </a:buClr>
              <a:buSzPts val="3217"/>
              <a:buFont typeface="Century Gothic"/>
              <a:buNone/>
            </a:pPr>
            <a:r>
              <a:rPr lang="en-CA" sz="3217" b="1" dirty="0" smtClean="0">
                <a:solidFill>
                  <a:srgbClr val="3F3F3F"/>
                </a:solidFill>
                <a:latin typeface="Century Gothic"/>
                <a:ea typeface="Century Gothic"/>
                <a:cs typeface="Century Gothic"/>
                <a:sym typeface="Century Gothic"/>
              </a:rPr>
              <a:t>This assignment is on slide 22.</a:t>
            </a:r>
          </a:p>
          <a:p>
            <a:pPr marL="457200" marR="0" lvl="0" indent="-457200" algn="ctr" rtl="0">
              <a:lnSpc>
                <a:spcPct val="90000"/>
              </a:lnSpc>
              <a:spcBef>
                <a:spcPts val="0"/>
              </a:spcBef>
              <a:spcAft>
                <a:spcPts val="0"/>
              </a:spcAft>
              <a:buClr>
                <a:srgbClr val="3F3F3F"/>
              </a:buClr>
              <a:buSzPts val="3217"/>
              <a:buFont typeface="Arial" panose="020B0604020202020204" pitchFamily="34" charset="0"/>
              <a:buChar char="•"/>
            </a:pPr>
            <a:r>
              <a:rPr lang="en-CA" sz="3217" b="1" dirty="0" smtClean="0">
                <a:solidFill>
                  <a:srgbClr val="3F3F3F"/>
                </a:solidFill>
                <a:latin typeface="Century Gothic"/>
                <a:ea typeface="Century Gothic"/>
                <a:cs typeface="Century Gothic"/>
                <a:sym typeface="Century Gothic"/>
              </a:rPr>
              <a:t>Let’s create our meals together!</a:t>
            </a:r>
          </a:p>
          <a:p>
            <a:pPr marL="457200" marR="0" lvl="0" indent="-457200" algn="ctr" rtl="0">
              <a:lnSpc>
                <a:spcPct val="90000"/>
              </a:lnSpc>
              <a:spcBef>
                <a:spcPts val="0"/>
              </a:spcBef>
              <a:spcAft>
                <a:spcPts val="0"/>
              </a:spcAft>
              <a:buClr>
                <a:srgbClr val="3F3F3F"/>
              </a:buClr>
              <a:buSzPts val="3217"/>
              <a:buFont typeface="Arial" panose="020B0604020202020204" pitchFamily="34" charset="0"/>
              <a:buChar char="•"/>
            </a:pPr>
            <a:r>
              <a:rPr lang="en-CA" sz="3217" b="1" dirty="0" smtClean="0">
                <a:solidFill>
                  <a:srgbClr val="3F3F3F"/>
                </a:solidFill>
                <a:latin typeface="Century Gothic"/>
                <a:ea typeface="Century Gothic"/>
                <a:cs typeface="Century Gothic"/>
                <a:sym typeface="Century Gothic"/>
              </a:rPr>
              <a:t>3 Breakfast, 3 Lunch, &amp; 3 Dinner </a:t>
            </a:r>
          </a:p>
          <a:p>
            <a:pPr marL="457200" marR="0" lvl="0" indent="-457200" algn="ctr" rtl="0">
              <a:lnSpc>
                <a:spcPct val="90000"/>
              </a:lnSpc>
              <a:spcBef>
                <a:spcPts val="0"/>
              </a:spcBef>
              <a:spcAft>
                <a:spcPts val="0"/>
              </a:spcAft>
              <a:buClr>
                <a:srgbClr val="3F3F3F"/>
              </a:buClr>
              <a:buSzPts val="3217"/>
              <a:buFont typeface="Arial" panose="020B0604020202020204" pitchFamily="34" charset="0"/>
              <a:buChar char="•"/>
            </a:pPr>
            <a:r>
              <a:rPr lang="en-CA" sz="3217" b="1" dirty="0" smtClean="0">
                <a:solidFill>
                  <a:srgbClr val="3F3F3F"/>
                </a:solidFill>
                <a:latin typeface="Century Gothic"/>
                <a:ea typeface="Century Gothic"/>
                <a:cs typeface="Century Gothic"/>
                <a:sym typeface="Century Gothic"/>
              </a:rPr>
              <a:t>Have mom or dad available to take a picture of the screen at the end!</a:t>
            </a:r>
            <a:endParaRPr sz="3217" b="1" dirty="0">
              <a:solidFill>
                <a:srgbClr val="3F3F3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190347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08" name="Google Shape;208;p13"/>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209" name="Google Shape;209;p13"/>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
        <p:nvSpPr>
          <p:cNvPr id="211" name="Google Shape;211;p13"/>
          <p:cNvSpPr/>
          <p:nvPr/>
        </p:nvSpPr>
        <p:spPr>
          <a:xfrm>
            <a:off x="168441" y="1235603"/>
            <a:ext cx="1177971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200" dirty="0" smtClean="0">
                <a:solidFill>
                  <a:srgbClr val="FF0000"/>
                </a:solidFill>
                <a:latin typeface="Arial"/>
                <a:ea typeface="Arial"/>
                <a:cs typeface="Arial"/>
                <a:sym typeface="Arial"/>
              </a:rPr>
              <a:t>Ready…Make A Meal..</a:t>
            </a:r>
            <a:endParaRPr sz="3200" b="0" cap="none" dirty="0">
              <a:solidFill>
                <a:srgbClr val="FF0000"/>
              </a:solidFill>
              <a:latin typeface="Arial"/>
              <a:ea typeface="Arial"/>
              <a:cs typeface="Arial"/>
              <a:sym typeface="Arial"/>
            </a:endParaRPr>
          </a:p>
        </p:txBody>
      </p:sp>
      <p:sp>
        <p:nvSpPr>
          <p:cNvPr id="10" name="Google Shape;201;p12"/>
          <p:cNvSpPr txBox="1"/>
          <p:nvPr/>
        </p:nvSpPr>
        <p:spPr>
          <a:xfrm>
            <a:off x="168441" y="785666"/>
            <a:ext cx="9402279"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Nutrition…. 4</a:t>
            </a:r>
            <a:r>
              <a:rPr lang="en-CA" sz="3959" baseline="30000" dirty="0" smtClean="0">
                <a:solidFill>
                  <a:schemeClr val="dk1"/>
                </a:solidFill>
                <a:latin typeface="Century Gothic"/>
                <a:ea typeface="Century Gothic"/>
                <a:cs typeface="Century Gothic"/>
                <a:sym typeface="Century Gothic"/>
              </a:rPr>
              <a:t>th</a:t>
            </a:r>
            <a:r>
              <a:rPr lang="en-CA" sz="3959" dirty="0" smtClean="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pic>
        <p:nvPicPr>
          <p:cNvPr id="2" name="Picture 1"/>
          <p:cNvPicPr>
            <a:picLocks noChangeAspect="1"/>
          </p:cNvPicPr>
          <p:nvPr/>
        </p:nvPicPr>
        <p:blipFill>
          <a:blip r:embed="rId4"/>
          <a:stretch>
            <a:fillRect/>
          </a:stretch>
        </p:blipFill>
        <p:spPr>
          <a:xfrm>
            <a:off x="2119312" y="1998097"/>
            <a:ext cx="8138284" cy="3797866"/>
          </a:xfrm>
          <a:prstGeom prst="rect">
            <a:avLst/>
          </a:prstGeom>
        </p:spPr>
      </p:pic>
    </p:spTree>
    <p:extLst>
      <p:ext uri="{BB962C8B-B14F-4D97-AF65-F5344CB8AC3E}">
        <p14:creationId xmlns:p14="http://schemas.microsoft.com/office/powerpoint/2010/main" val="3052964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08" name="Google Shape;208;p13"/>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209" name="Google Shape;209;p13"/>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
        <p:nvSpPr>
          <p:cNvPr id="11" name="Google Shape;201;p12"/>
          <p:cNvSpPr txBox="1"/>
          <p:nvPr/>
        </p:nvSpPr>
        <p:spPr>
          <a:xfrm>
            <a:off x="168441" y="785666"/>
            <a:ext cx="9402279"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Nutrition…. 4</a:t>
            </a:r>
            <a:r>
              <a:rPr lang="en-CA" sz="3959" baseline="30000" dirty="0" smtClean="0">
                <a:solidFill>
                  <a:schemeClr val="dk1"/>
                </a:solidFill>
                <a:latin typeface="Century Gothic"/>
                <a:ea typeface="Century Gothic"/>
                <a:cs typeface="Century Gothic"/>
                <a:sym typeface="Century Gothic"/>
              </a:rPr>
              <a:t>th</a:t>
            </a:r>
            <a:r>
              <a:rPr lang="en-CA" sz="3959" dirty="0" smtClean="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
        <p:nvSpPr>
          <p:cNvPr id="12" name="Google Shape;211;p13"/>
          <p:cNvSpPr/>
          <p:nvPr/>
        </p:nvSpPr>
        <p:spPr>
          <a:xfrm>
            <a:off x="168441" y="1235603"/>
            <a:ext cx="1177971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200" dirty="0" smtClean="0">
                <a:solidFill>
                  <a:srgbClr val="FF0000"/>
                </a:solidFill>
                <a:latin typeface="Arial"/>
                <a:ea typeface="Arial"/>
                <a:cs typeface="Arial"/>
                <a:sym typeface="Arial"/>
              </a:rPr>
              <a:t>Ready…Let’s Make A Meal...</a:t>
            </a:r>
            <a:endParaRPr sz="3200" b="0" cap="none" dirty="0">
              <a:solidFill>
                <a:srgbClr val="FF0000"/>
              </a:solidFill>
              <a:latin typeface="Arial"/>
              <a:ea typeface="Arial"/>
              <a:cs typeface="Arial"/>
              <a:sym typeface="Arial"/>
            </a:endParaRPr>
          </a:p>
        </p:txBody>
      </p:sp>
      <p:pic>
        <p:nvPicPr>
          <p:cNvPr id="3" name="Picture 2"/>
          <p:cNvPicPr>
            <a:picLocks noChangeAspect="1"/>
          </p:cNvPicPr>
          <p:nvPr/>
        </p:nvPicPr>
        <p:blipFill>
          <a:blip r:embed="rId4"/>
          <a:stretch>
            <a:fillRect/>
          </a:stretch>
        </p:blipFill>
        <p:spPr>
          <a:xfrm>
            <a:off x="5659856" y="1378598"/>
            <a:ext cx="5410200" cy="4686300"/>
          </a:xfrm>
          <a:prstGeom prst="rect">
            <a:avLst/>
          </a:prstGeom>
        </p:spPr>
      </p:pic>
      <p:sp>
        <p:nvSpPr>
          <p:cNvPr id="9" name="Google Shape;211;p13"/>
          <p:cNvSpPr/>
          <p:nvPr/>
        </p:nvSpPr>
        <p:spPr>
          <a:xfrm>
            <a:off x="56319" y="4756844"/>
            <a:ext cx="5218325"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200" dirty="0" smtClean="0">
                <a:solidFill>
                  <a:srgbClr val="FF0000"/>
                </a:solidFill>
                <a:latin typeface="Arial"/>
                <a:ea typeface="Arial"/>
                <a:cs typeface="Arial"/>
                <a:sym typeface="Arial"/>
              </a:rPr>
              <a:t>Live Lesson We Will Do Together!</a:t>
            </a:r>
            <a:endParaRPr sz="3200" b="0" cap="none"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2907107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4"/>
          <p:cNvSpPr txBox="1">
            <a:spLocks noGrp="1"/>
          </p:cNvSpPr>
          <p:nvPr>
            <p:ph type="title"/>
          </p:nvPr>
        </p:nvSpPr>
        <p:spPr>
          <a:xfrm>
            <a:off x="0" y="804051"/>
            <a:ext cx="12192000" cy="7571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4400"/>
              <a:buFont typeface="Century Gothic"/>
              <a:buNone/>
            </a:pPr>
            <a:r>
              <a:rPr lang="en-CA">
                <a:solidFill>
                  <a:srgbClr val="3F3F3F"/>
                </a:solidFill>
                <a:latin typeface="Century Gothic"/>
                <a:ea typeface="Century Gothic"/>
                <a:cs typeface="Century Gothic"/>
                <a:sym typeface="Century Gothic"/>
              </a:rPr>
              <a:t>	Assignment…..</a:t>
            </a:r>
            <a:endParaRPr>
              <a:solidFill>
                <a:srgbClr val="3F3F3F"/>
              </a:solidFill>
              <a:latin typeface="Century Gothic"/>
              <a:ea typeface="Century Gothic"/>
              <a:cs typeface="Century Gothic"/>
              <a:sym typeface="Century Gothic"/>
            </a:endParaRPr>
          </a:p>
        </p:txBody>
      </p:sp>
      <p:sp>
        <p:nvSpPr>
          <p:cNvPr id="350" name="Google Shape;350;p24"/>
          <p:cNvSpPr txBox="1">
            <a:spLocks noGrp="1"/>
          </p:cNvSpPr>
          <p:nvPr>
            <p:ph type="body" idx="1"/>
          </p:nvPr>
        </p:nvSpPr>
        <p:spPr>
          <a:xfrm>
            <a:off x="621792" y="1458930"/>
            <a:ext cx="11192256" cy="5399070"/>
          </a:xfrm>
          <a:prstGeom prst="rect">
            <a:avLst/>
          </a:prstGeom>
          <a:noFill/>
          <a:ln>
            <a:noFill/>
          </a:ln>
        </p:spPr>
        <p:txBody>
          <a:bodyPr spcFirstLastPara="1" wrap="square" lIns="91425" tIns="45700" rIns="91425" bIns="45700" anchor="t" anchorCtr="0">
            <a:normAutofit/>
          </a:bodyPr>
          <a:lstStyle/>
          <a:p>
            <a:pPr marL="0" lvl="0" indent="0" algn="ctr" rtl="0">
              <a:lnSpc>
                <a:spcPct val="70000"/>
              </a:lnSpc>
              <a:spcBef>
                <a:spcPts val="0"/>
              </a:spcBef>
              <a:spcAft>
                <a:spcPts val="0"/>
              </a:spcAft>
              <a:buClr>
                <a:srgbClr val="3F3F3F"/>
              </a:buClr>
              <a:buSzPts val="2945"/>
              <a:buNone/>
            </a:pPr>
            <a:r>
              <a:rPr lang="en-CA" sz="2945" b="1" dirty="0">
                <a:solidFill>
                  <a:srgbClr val="3F3F3F"/>
                </a:solidFill>
                <a:latin typeface="Century Gothic"/>
                <a:ea typeface="Century Gothic"/>
                <a:cs typeface="Century Gothic"/>
                <a:sym typeface="Century Gothic"/>
              </a:rPr>
              <a:t>Let’s turn in our assignment together!</a:t>
            </a:r>
            <a:endParaRPr dirty="0"/>
          </a:p>
          <a:p>
            <a:pPr marL="514350" lvl="0" indent="-514350" algn="l" rtl="0">
              <a:lnSpc>
                <a:spcPct val="70000"/>
              </a:lnSpc>
              <a:spcBef>
                <a:spcPts val="2200"/>
              </a:spcBef>
              <a:spcAft>
                <a:spcPts val="0"/>
              </a:spcAft>
              <a:buClr>
                <a:srgbClr val="3F3F3F"/>
              </a:buClr>
              <a:buSzPts val="2092"/>
              <a:buFont typeface="Arial"/>
              <a:buAutoNum type="arabicPeriod"/>
            </a:pPr>
            <a:r>
              <a:rPr lang="en-CA" sz="2092" b="1" dirty="0">
                <a:solidFill>
                  <a:srgbClr val="3F3F3F"/>
                </a:solidFill>
                <a:latin typeface="Century Gothic"/>
                <a:ea typeface="Century Gothic"/>
                <a:cs typeface="Century Gothic"/>
                <a:sym typeface="Century Gothic"/>
              </a:rPr>
              <a:t>Go to </a:t>
            </a:r>
            <a:r>
              <a:rPr lang="en-CA" sz="2092" b="1" u="sng" dirty="0">
                <a:solidFill>
                  <a:srgbClr val="3F3F3F"/>
                </a:solidFill>
                <a:latin typeface="Century Gothic"/>
                <a:ea typeface="Century Gothic"/>
                <a:cs typeface="Century Gothic"/>
                <a:sym typeface="Century Gothic"/>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www.flvs.net</a:t>
            </a:r>
            <a:r>
              <a:rPr lang="en-CA" sz="2092" b="1" dirty="0">
                <a:solidFill>
                  <a:srgbClr val="3F3F3F"/>
                </a:solidFill>
                <a:latin typeface="Century Gothic"/>
                <a:ea typeface="Century Gothic"/>
                <a:cs typeface="Century Gothic"/>
                <a:sym typeface="Century Gothic"/>
              </a:rPr>
              <a:t> and log in (use student credentials to log in) on the device you recorded the video on (phone or computer)</a:t>
            </a:r>
            <a:endParaRPr dirty="0"/>
          </a:p>
          <a:p>
            <a:pPr marL="514350" lvl="0" indent="-514350" algn="l" rtl="0">
              <a:lnSpc>
                <a:spcPct val="70000"/>
              </a:lnSpc>
              <a:spcBef>
                <a:spcPts val="2200"/>
              </a:spcBef>
              <a:spcAft>
                <a:spcPts val="0"/>
              </a:spcAft>
              <a:buClr>
                <a:srgbClr val="3F3F3F"/>
              </a:buClr>
              <a:buSzPts val="2092"/>
              <a:buFont typeface="Arial"/>
              <a:buAutoNum type="arabicPeriod"/>
            </a:pPr>
            <a:r>
              <a:rPr lang="en-CA" sz="2092" b="1" dirty="0">
                <a:solidFill>
                  <a:srgbClr val="3F3F3F"/>
                </a:solidFill>
                <a:latin typeface="Century Gothic"/>
                <a:ea typeface="Century Gothic"/>
                <a:cs typeface="Century Gothic"/>
                <a:sym typeface="Century Gothic"/>
              </a:rPr>
              <a:t>Go to gradebook</a:t>
            </a:r>
            <a:endParaRPr dirty="0"/>
          </a:p>
          <a:p>
            <a:pPr marL="514350" lvl="0" indent="-514350" algn="l" rtl="0">
              <a:lnSpc>
                <a:spcPct val="70000"/>
              </a:lnSpc>
              <a:spcBef>
                <a:spcPts val="2200"/>
              </a:spcBef>
              <a:spcAft>
                <a:spcPts val="0"/>
              </a:spcAft>
              <a:buClr>
                <a:srgbClr val="3F3F3F"/>
              </a:buClr>
              <a:buSzPts val="2092"/>
              <a:buFont typeface="Arial"/>
              <a:buAutoNum type="arabicPeriod"/>
            </a:pPr>
            <a:r>
              <a:rPr lang="en-CA" sz="2092" b="1" dirty="0">
                <a:solidFill>
                  <a:srgbClr val="3F3F3F"/>
                </a:solidFill>
                <a:latin typeface="Century Gothic"/>
                <a:ea typeface="Century Gothic"/>
                <a:cs typeface="Century Gothic"/>
                <a:sym typeface="Century Gothic"/>
              </a:rPr>
              <a:t>Click </a:t>
            </a:r>
            <a:r>
              <a:rPr lang="en-CA" sz="2092" b="1" dirty="0" smtClean="0">
                <a:solidFill>
                  <a:srgbClr val="3F3F3F"/>
                </a:solidFill>
                <a:latin typeface="Century Gothic"/>
                <a:ea typeface="Century Gothic"/>
                <a:cs typeface="Century Gothic"/>
                <a:sym typeface="Century Gothic"/>
              </a:rPr>
              <a:t>2.04 Strength and </a:t>
            </a:r>
            <a:r>
              <a:rPr lang="en-CA" sz="2092" b="1" dirty="0">
                <a:solidFill>
                  <a:srgbClr val="3F3F3F"/>
                </a:solidFill>
                <a:latin typeface="Century Gothic"/>
                <a:ea typeface="Century Gothic"/>
                <a:cs typeface="Century Gothic"/>
                <a:sym typeface="Century Gothic"/>
              </a:rPr>
              <a:t>click add files </a:t>
            </a:r>
            <a:r>
              <a:rPr lang="en-CA" sz="2092" b="1" dirty="0" smtClean="0">
                <a:solidFill>
                  <a:srgbClr val="3F3F3F"/>
                </a:solidFill>
                <a:latin typeface="Century Gothic"/>
                <a:ea typeface="Century Gothic"/>
                <a:cs typeface="Century Gothic"/>
                <a:sym typeface="Century Gothic"/>
              </a:rPr>
              <a:t>upload your pictures. …IN </a:t>
            </a:r>
            <a:r>
              <a:rPr lang="en-CA" sz="2092" b="1" dirty="0">
                <a:solidFill>
                  <a:srgbClr val="3F3F3F"/>
                </a:solidFill>
                <a:latin typeface="Century Gothic"/>
                <a:ea typeface="Century Gothic"/>
                <a:cs typeface="Century Gothic"/>
                <a:sym typeface="Century Gothic"/>
              </a:rPr>
              <a:t>STUDENT COMMENTS TYPE:  DID IN LIVE WITH COACH </a:t>
            </a:r>
            <a:r>
              <a:rPr lang="en-CA" sz="2092" b="1" dirty="0" smtClean="0">
                <a:solidFill>
                  <a:srgbClr val="3F3F3F"/>
                </a:solidFill>
                <a:latin typeface="Century Gothic"/>
                <a:ea typeface="Century Gothic"/>
                <a:cs typeface="Century Gothic"/>
                <a:sym typeface="Century Gothic"/>
              </a:rPr>
              <a:t>JONES!</a:t>
            </a:r>
            <a:endParaRPr sz="2092" b="1" dirty="0">
              <a:solidFill>
                <a:srgbClr val="3F3F3F"/>
              </a:solidFill>
              <a:latin typeface="Century Gothic"/>
              <a:ea typeface="Century Gothic"/>
              <a:cs typeface="Century Gothic"/>
              <a:sym typeface="Century Gothic"/>
            </a:endParaRPr>
          </a:p>
          <a:p>
            <a:pPr marL="514350" lvl="0" indent="-514350" algn="l" rtl="0">
              <a:lnSpc>
                <a:spcPct val="70000"/>
              </a:lnSpc>
              <a:spcBef>
                <a:spcPts val="2200"/>
              </a:spcBef>
              <a:spcAft>
                <a:spcPts val="0"/>
              </a:spcAft>
              <a:buClr>
                <a:srgbClr val="3F3F3F"/>
              </a:buClr>
              <a:buSzPts val="2092"/>
              <a:buFont typeface="Arial"/>
              <a:buAutoNum type="arabicPeriod"/>
            </a:pPr>
            <a:r>
              <a:rPr lang="en-CA" sz="2092" b="1" dirty="0">
                <a:solidFill>
                  <a:srgbClr val="3F3F3F"/>
                </a:solidFill>
                <a:latin typeface="Century Gothic"/>
                <a:ea typeface="Century Gothic"/>
                <a:cs typeface="Century Gothic"/>
                <a:sym typeface="Century Gothic"/>
              </a:rPr>
              <a:t>When the dialog box opens go to your photo library if on your phone, or </a:t>
            </a:r>
            <a:r>
              <a:rPr lang="en-CA" sz="2092" b="1" dirty="0" smtClean="0">
                <a:solidFill>
                  <a:srgbClr val="3F3F3F"/>
                </a:solidFill>
                <a:latin typeface="Century Gothic"/>
                <a:ea typeface="Century Gothic"/>
                <a:cs typeface="Century Gothic"/>
                <a:sym typeface="Century Gothic"/>
              </a:rPr>
              <a:t>video/pic </a:t>
            </a:r>
            <a:r>
              <a:rPr lang="en-CA" sz="2092" b="1" dirty="0">
                <a:solidFill>
                  <a:srgbClr val="3F3F3F"/>
                </a:solidFill>
                <a:latin typeface="Century Gothic"/>
                <a:ea typeface="Century Gothic"/>
                <a:cs typeface="Century Gothic"/>
                <a:sym typeface="Century Gothic"/>
              </a:rPr>
              <a:t>on computer and, click on the file/video, click open, 1 </a:t>
            </a:r>
            <a:r>
              <a:rPr lang="en-CA" sz="2092" b="1" dirty="0" smtClean="0">
                <a:solidFill>
                  <a:srgbClr val="3F3F3F"/>
                </a:solidFill>
                <a:latin typeface="Century Gothic"/>
                <a:ea typeface="Century Gothic"/>
                <a:cs typeface="Century Gothic"/>
                <a:sym typeface="Century Gothic"/>
              </a:rPr>
              <a:t>video/pic/pdf </a:t>
            </a:r>
            <a:r>
              <a:rPr lang="en-CA" sz="2092" b="1" dirty="0">
                <a:solidFill>
                  <a:srgbClr val="3F3F3F"/>
                </a:solidFill>
                <a:latin typeface="Century Gothic"/>
                <a:ea typeface="Century Gothic"/>
                <a:cs typeface="Century Gothic"/>
                <a:sym typeface="Century Gothic"/>
              </a:rPr>
              <a:t>should be </a:t>
            </a:r>
            <a:r>
              <a:rPr lang="en-CA" sz="2092" b="1" dirty="0" err="1">
                <a:solidFill>
                  <a:srgbClr val="3F3F3F"/>
                </a:solidFill>
                <a:latin typeface="Century Gothic"/>
                <a:ea typeface="Century Gothic"/>
                <a:cs typeface="Century Gothic"/>
                <a:sym typeface="Century Gothic"/>
              </a:rPr>
              <a:t>qued</a:t>
            </a:r>
            <a:endParaRPr sz="2092" b="1" dirty="0">
              <a:solidFill>
                <a:srgbClr val="3F3F3F"/>
              </a:solidFill>
              <a:latin typeface="Century Gothic"/>
              <a:ea typeface="Century Gothic"/>
              <a:cs typeface="Century Gothic"/>
              <a:sym typeface="Century Gothic"/>
            </a:endParaRPr>
          </a:p>
          <a:p>
            <a:pPr marL="514350" lvl="0" indent="-514350" algn="l" rtl="0">
              <a:lnSpc>
                <a:spcPct val="70000"/>
              </a:lnSpc>
              <a:spcBef>
                <a:spcPts val="2200"/>
              </a:spcBef>
              <a:spcAft>
                <a:spcPts val="0"/>
              </a:spcAft>
              <a:buClr>
                <a:srgbClr val="3F3F3F"/>
              </a:buClr>
              <a:buSzPts val="2092"/>
              <a:buFont typeface="Arial"/>
              <a:buAutoNum type="arabicPeriod"/>
            </a:pPr>
            <a:r>
              <a:rPr lang="en-CA" sz="2092" b="1" dirty="0">
                <a:solidFill>
                  <a:srgbClr val="3F3F3F"/>
                </a:solidFill>
                <a:latin typeface="Century Gothic"/>
                <a:ea typeface="Century Gothic"/>
                <a:cs typeface="Century Gothic"/>
                <a:sym typeface="Century Gothic"/>
              </a:rPr>
              <a:t>Put the checkmark in the box above the “Save for Later” blue button</a:t>
            </a:r>
            <a:endParaRPr dirty="0"/>
          </a:p>
          <a:p>
            <a:pPr marL="514350" lvl="0" indent="-514350" algn="l" rtl="0">
              <a:lnSpc>
                <a:spcPct val="70000"/>
              </a:lnSpc>
              <a:spcBef>
                <a:spcPts val="2200"/>
              </a:spcBef>
              <a:spcAft>
                <a:spcPts val="0"/>
              </a:spcAft>
              <a:buClr>
                <a:srgbClr val="3F3F3F"/>
              </a:buClr>
              <a:buSzPts val="2092"/>
              <a:buFont typeface="Arial"/>
              <a:buAutoNum type="arabicPeriod"/>
            </a:pPr>
            <a:r>
              <a:rPr lang="en-CA" sz="2092" b="1" dirty="0">
                <a:solidFill>
                  <a:srgbClr val="3F3F3F"/>
                </a:solidFill>
                <a:latin typeface="Century Gothic"/>
                <a:ea typeface="Century Gothic"/>
                <a:cs typeface="Century Gothic"/>
                <a:sym typeface="Century Gothic"/>
              </a:rPr>
              <a:t>Click the blue “Submit for Grading” Button </a:t>
            </a:r>
            <a:endParaRPr dirty="0"/>
          </a:p>
          <a:p>
            <a:pPr marL="514350" lvl="0" indent="-514350" algn="l" rtl="0">
              <a:lnSpc>
                <a:spcPct val="70000"/>
              </a:lnSpc>
              <a:spcBef>
                <a:spcPts val="2200"/>
              </a:spcBef>
              <a:spcAft>
                <a:spcPts val="0"/>
              </a:spcAft>
              <a:buClr>
                <a:srgbClr val="3F3F3F"/>
              </a:buClr>
              <a:buSzPts val="2092"/>
              <a:buFont typeface="Arial"/>
              <a:buAutoNum type="arabicPeriod"/>
            </a:pPr>
            <a:r>
              <a:rPr lang="en-CA" sz="2092" b="1" dirty="0">
                <a:solidFill>
                  <a:srgbClr val="3F3F3F"/>
                </a:solidFill>
                <a:latin typeface="Century Gothic"/>
                <a:ea typeface="Century Gothic"/>
                <a:cs typeface="Century Gothic"/>
                <a:sym typeface="Century Gothic"/>
              </a:rPr>
              <a:t>You should get a thank you for submitting message and the assignment should show blue in the gradebook</a:t>
            </a:r>
            <a:endParaRPr sz="2402" dirty="0">
              <a:solidFill>
                <a:srgbClr val="3F3F3F"/>
              </a:solidFill>
              <a:latin typeface="Century Gothic"/>
              <a:ea typeface="Century Gothic"/>
              <a:cs typeface="Century Gothic"/>
              <a:sym typeface="Century Gothic"/>
            </a:endParaRPr>
          </a:p>
        </p:txBody>
      </p:sp>
      <p:sp>
        <p:nvSpPr>
          <p:cNvPr id="351" name="Google Shape;351;p24"/>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52" name="Google Shape;352;p24"/>
          <p:cNvPicPr preferRelativeResize="0"/>
          <p:nvPr/>
        </p:nvPicPr>
        <p:blipFill rotWithShape="1">
          <a:blip r:embed="rId4">
            <a:alphaModFix/>
          </a:blip>
          <a:srcRect l="5062" t="45660" r="11727" b="48896"/>
          <a:stretch/>
        </p:blipFill>
        <p:spPr>
          <a:xfrm>
            <a:off x="-1" y="19349"/>
            <a:ext cx="12327105" cy="623023"/>
          </a:xfrm>
          <a:prstGeom prst="rect">
            <a:avLst/>
          </a:prstGeom>
          <a:solidFill>
            <a:srgbClr val="548135"/>
          </a:solidFill>
          <a:ln>
            <a:noFill/>
          </a:ln>
        </p:spPr>
      </p:pic>
      <p:sp>
        <p:nvSpPr>
          <p:cNvPr id="353" name="Google Shape;353;p24"/>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Tree>
    <p:extLst>
      <p:ext uri="{BB962C8B-B14F-4D97-AF65-F5344CB8AC3E}">
        <p14:creationId xmlns:p14="http://schemas.microsoft.com/office/powerpoint/2010/main" val="4203550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5"/>
          <p:cNvSpPr txBox="1">
            <a:spLocks noGrp="1"/>
          </p:cNvSpPr>
          <p:nvPr>
            <p:ph type="title"/>
          </p:nvPr>
        </p:nvSpPr>
        <p:spPr>
          <a:xfrm>
            <a:off x="0" y="804051"/>
            <a:ext cx="12192000" cy="264127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F3F3F"/>
              </a:buClr>
              <a:buSzPts val="4400"/>
              <a:buFont typeface="Century Gothic"/>
              <a:buNone/>
            </a:pPr>
            <a:r>
              <a:rPr lang="en-CA">
                <a:solidFill>
                  <a:srgbClr val="3F3F3F"/>
                </a:solidFill>
                <a:latin typeface="Century Gothic"/>
                <a:ea typeface="Century Gothic"/>
                <a:cs typeface="Century Gothic"/>
                <a:sym typeface="Century Gothic"/>
              </a:rPr>
              <a:t>	</a:t>
            </a:r>
            <a:r>
              <a:rPr lang="en-CA" sz="8800" b="1">
                <a:solidFill>
                  <a:srgbClr val="3F3F3F"/>
                </a:solidFill>
                <a:latin typeface="Century Gothic"/>
                <a:ea typeface="Century Gothic"/>
                <a:cs typeface="Century Gothic"/>
                <a:sym typeface="Century Gothic"/>
              </a:rPr>
              <a:t>All Done!!!</a:t>
            </a:r>
            <a:br>
              <a:rPr lang="en-CA" sz="8800" b="1">
                <a:solidFill>
                  <a:srgbClr val="3F3F3F"/>
                </a:solidFill>
                <a:latin typeface="Century Gothic"/>
                <a:ea typeface="Century Gothic"/>
                <a:cs typeface="Century Gothic"/>
                <a:sym typeface="Century Gothic"/>
              </a:rPr>
            </a:br>
            <a:r>
              <a:rPr lang="en-CA" sz="8800" b="1">
                <a:solidFill>
                  <a:srgbClr val="3F3F3F"/>
                </a:solidFill>
                <a:latin typeface="Century Gothic"/>
                <a:ea typeface="Century Gothic"/>
                <a:cs typeface="Century Gothic"/>
                <a:sym typeface="Century Gothic"/>
              </a:rPr>
              <a:t>Together We Can!</a:t>
            </a:r>
            <a:endParaRPr sz="8800" b="1">
              <a:solidFill>
                <a:srgbClr val="3F3F3F"/>
              </a:solidFill>
              <a:latin typeface="Century Gothic"/>
              <a:ea typeface="Century Gothic"/>
              <a:cs typeface="Century Gothic"/>
              <a:sym typeface="Century Gothic"/>
            </a:endParaRPr>
          </a:p>
        </p:txBody>
      </p:sp>
      <p:sp>
        <p:nvSpPr>
          <p:cNvPr id="360" name="Google Shape;360;p25"/>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61" name="Google Shape;361;p25"/>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362" name="Google Shape;362;p25"/>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pic>
        <p:nvPicPr>
          <p:cNvPr id="363" name="Google Shape;363;p25" descr="Сведочанства на мој начин | Физика у Бранку"/>
          <p:cNvPicPr preferRelativeResize="0"/>
          <p:nvPr/>
        </p:nvPicPr>
        <p:blipFill rotWithShape="1">
          <a:blip r:embed="rId4">
            <a:alphaModFix/>
          </a:blip>
          <a:srcRect/>
          <a:stretch/>
        </p:blipFill>
        <p:spPr>
          <a:xfrm>
            <a:off x="4616286" y="3569294"/>
            <a:ext cx="2959428" cy="2543829"/>
          </a:xfrm>
          <a:prstGeom prst="rect">
            <a:avLst/>
          </a:prstGeom>
          <a:noFill/>
          <a:ln>
            <a:noFill/>
          </a:ln>
        </p:spPr>
      </p:pic>
    </p:spTree>
    <p:extLst>
      <p:ext uri="{BB962C8B-B14F-4D97-AF65-F5344CB8AC3E}">
        <p14:creationId xmlns:p14="http://schemas.microsoft.com/office/powerpoint/2010/main" val="3126357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title"/>
          </p:nvPr>
        </p:nvSpPr>
        <p:spPr>
          <a:xfrm>
            <a:off x="0" y="804051"/>
            <a:ext cx="12192000" cy="7571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F3F3F"/>
              </a:buClr>
              <a:buSzPts val="3959"/>
              <a:buFont typeface="Century Gothic"/>
              <a:buNone/>
            </a:pPr>
            <a:r>
              <a:rPr lang="en-CA" sz="3959">
                <a:solidFill>
                  <a:srgbClr val="3F3F3F"/>
                </a:solidFill>
                <a:latin typeface="Century Gothic"/>
                <a:ea typeface="Century Gothic"/>
                <a:cs typeface="Century Gothic"/>
                <a:sym typeface="Century Gothic"/>
              </a:rPr>
              <a:t>	Today we will learn/review: 1</a:t>
            </a:r>
            <a:r>
              <a:rPr lang="en-CA" sz="3959" baseline="30000">
                <a:solidFill>
                  <a:srgbClr val="3F3F3F"/>
                </a:solidFill>
                <a:latin typeface="Century Gothic"/>
                <a:ea typeface="Century Gothic"/>
                <a:cs typeface="Century Gothic"/>
                <a:sym typeface="Century Gothic"/>
              </a:rPr>
              <a:t>st</a:t>
            </a:r>
            <a:r>
              <a:rPr lang="en-CA" sz="3959">
                <a:solidFill>
                  <a:srgbClr val="3F3F3F"/>
                </a:solidFill>
                <a:latin typeface="Century Gothic"/>
                <a:ea typeface="Century Gothic"/>
                <a:cs typeface="Century Gothic"/>
                <a:sym typeface="Century Gothic"/>
              </a:rPr>
              <a:t>, 3</a:t>
            </a:r>
            <a:r>
              <a:rPr lang="en-CA" sz="3959" baseline="30000">
                <a:solidFill>
                  <a:srgbClr val="3F3F3F"/>
                </a:solidFill>
                <a:latin typeface="Century Gothic"/>
                <a:ea typeface="Century Gothic"/>
                <a:cs typeface="Century Gothic"/>
                <a:sym typeface="Century Gothic"/>
              </a:rPr>
              <a:t>rd</a:t>
            </a:r>
            <a:r>
              <a:rPr lang="en-CA" sz="3959">
                <a:solidFill>
                  <a:srgbClr val="3F3F3F"/>
                </a:solidFill>
                <a:latin typeface="Century Gothic"/>
                <a:ea typeface="Century Gothic"/>
                <a:cs typeface="Century Gothic"/>
                <a:sym typeface="Century Gothic"/>
              </a:rPr>
              <a:t>, and 4</a:t>
            </a:r>
            <a:r>
              <a:rPr lang="en-CA" sz="3959" baseline="30000">
                <a:solidFill>
                  <a:srgbClr val="3F3F3F"/>
                </a:solidFill>
                <a:latin typeface="Century Gothic"/>
                <a:ea typeface="Century Gothic"/>
                <a:cs typeface="Century Gothic"/>
                <a:sym typeface="Century Gothic"/>
              </a:rPr>
              <a:t>th</a:t>
            </a:r>
            <a:r>
              <a:rPr lang="en-CA" sz="3959">
                <a:solidFill>
                  <a:srgbClr val="3F3F3F"/>
                </a:solidFill>
                <a:latin typeface="Century Gothic"/>
                <a:ea typeface="Century Gothic"/>
                <a:cs typeface="Century Gothic"/>
                <a:sym typeface="Century Gothic"/>
              </a:rPr>
              <a:t> </a:t>
            </a:r>
            <a:endParaRPr sz="3959">
              <a:solidFill>
                <a:srgbClr val="3F3F3F"/>
              </a:solidFill>
              <a:latin typeface="Century Gothic"/>
              <a:ea typeface="Century Gothic"/>
              <a:cs typeface="Century Gothic"/>
              <a:sym typeface="Century Gothic"/>
            </a:endParaRPr>
          </a:p>
        </p:txBody>
      </p:sp>
      <p:sp>
        <p:nvSpPr>
          <p:cNvPr id="67" name="Google Shape;67;p3"/>
          <p:cNvSpPr txBox="1">
            <a:spLocks noGrp="1"/>
          </p:cNvSpPr>
          <p:nvPr>
            <p:ph type="body" idx="1"/>
          </p:nvPr>
        </p:nvSpPr>
        <p:spPr>
          <a:xfrm>
            <a:off x="406400" y="1438276"/>
            <a:ext cx="11110097" cy="5250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70000"/>
              </a:lnSpc>
              <a:spcBef>
                <a:spcPts val="0"/>
              </a:spcBef>
              <a:spcAft>
                <a:spcPts val="0"/>
              </a:spcAft>
              <a:buClr>
                <a:srgbClr val="3F3F3F"/>
              </a:buClr>
              <a:buSzPts val="3150"/>
              <a:buNone/>
            </a:pPr>
            <a:r>
              <a:rPr lang="en-CA" sz="2500" b="1" dirty="0">
                <a:solidFill>
                  <a:srgbClr val="3F3F3F"/>
                </a:solidFill>
                <a:latin typeface="Century Gothic"/>
                <a:ea typeface="Century Gothic"/>
                <a:cs typeface="Century Gothic"/>
                <a:sym typeface="Century Gothic"/>
              </a:rPr>
              <a:t>I can 1</a:t>
            </a:r>
            <a:r>
              <a:rPr lang="en-CA" sz="2500" b="1" baseline="30000" dirty="0">
                <a:solidFill>
                  <a:srgbClr val="3F3F3F"/>
                </a:solidFill>
                <a:latin typeface="Century Gothic"/>
                <a:ea typeface="Century Gothic"/>
                <a:cs typeface="Century Gothic"/>
                <a:sym typeface="Century Gothic"/>
              </a:rPr>
              <a:t>st</a:t>
            </a:r>
            <a:r>
              <a:rPr lang="en-CA" sz="2500" b="1" dirty="0">
                <a:solidFill>
                  <a:srgbClr val="3F3F3F"/>
                </a:solidFill>
                <a:latin typeface="Century Gothic"/>
                <a:ea typeface="Century Gothic"/>
                <a:cs typeface="Century Gothic"/>
                <a:sym typeface="Century Gothic"/>
              </a:rPr>
              <a:t> grade:</a:t>
            </a:r>
            <a:endParaRPr sz="2500" b="1" dirty="0">
              <a:solidFill>
                <a:srgbClr val="3F3F3F"/>
              </a:solidFill>
              <a:latin typeface="Century Gothic"/>
              <a:ea typeface="Century Gothic"/>
              <a:cs typeface="Century Gothic"/>
              <a:sym typeface="Century Gothic"/>
            </a:endParaRPr>
          </a:p>
          <a:p>
            <a:r>
              <a:rPr lang="en-US" sz="2000" dirty="0"/>
              <a:t>identify at least two foods that are sometimes foods</a:t>
            </a:r>
          </a:p>
          <a:p>
            <a:r>
              <a:rPr lang="en-US" sz="2000" dirty="0"/>
              <a:t>identify at least two foods that are everyday foods</a:t>
            </a:r>
          </a:p>
          <a:p>
            <a:r>
              <a:rPr lang="en-US" sz="2000" dirty="0"/>
              <a:t>name each of the four food groups</a:t>
            </a:r>
          </a:p>
          <a:p>
            <a:r>
              <a:rPr lang="en-US" sz="2000" dirty="0"/>
              <a:t>sort foods into the four food groups</a:t>
            </a:r>
          </a:p>
          <a:p>
            <a:r>
              <a:rPr lang="en-US" sz="2000" dirty="0"/>
              <a:t>match a variety of foods that belong to each food group</a:t>
            </a:r>
          </a:p>
          <a:p>
            <a:r>
              <a:rPr lang="en-US" sz="2000" dirty="0"/>
              <a:t>identify sometimes snacks</a:t>
            </a:r>
          </a:p>
          <a:p>
            <a:r>
              <a:rPr lang="en-US" sz="2000" dirty="0"/>
              <a:t>suggest everyday alternatives</a:t>
            </a:r>
          </a:p>
          <a:p>
            <a:r>
              <a:rPr lang="en-US" sz="2000" dirty="0"/>
              <a:t>recognize that sometimes foods and everyday foods give me different amounts of energy</a:t>
            </a:r>
          </a:p>
          <a:p>
            <a:r>
              <a:rPr lang="en-US" sz="2000" dirty="0"/>
              <a:t>recognize that healthy meals contain three of the four food groups</a:t>
            </a:r>
          </a:p>
          <a:p>
            <a:r>
              <a:rPr lang="en-US" sz="2000" dirty="0"/>
              <a:t>state that unhealthy foods can be enjoyed in small portions</a:t>
            </a:r>
          </a:p>
          <a:p>
            <a:r>
              <a:rPr lang="en-US" sz="2000" dirty="0"/>
              <a:t>state that you must wash your hands before eating a meal</a:t>
            </a:r>
          </a:p>
          <a:p>
            <a:r>
              <a:rPr lang="en-US" sz="2000" dirty="0"/>
              <a:t>draw pictures to show a healthy meal</a:t>
            </a:r>
            <a:r>
              <a:rPr lang="en-CA" sz="2000" b="1" dirty="0" smtClean="0">
                <a:solidFill>
                  <a:srgbClr val="3F3F3F"/>
                </a:solidFill>
                <a:latin typeface="Century Gothic"/>
                <a:ea typeface="Century Gothic"/>
                <a:cs typeface="Century Gothic"/>
                <a:sym typeface="Century Gothic"/>
              </a:rPr>
              <a:t>I </a:t>
            </a:r>
            <a:r>
              <a:rPr lang="en-CA" sz="2000" b="1" dirty="0">
                <a:solidFill>
                  <a:srgbClr val="3F3F3F"/>
                </a:solidFill>
                <a:latin typeface="Century Gothic"/>
                <a:ea typeface="Century Gothic"/>
                <a:cs typeface="Century Gothic"/>
                <a:sym typeface="Century Gothic"/>
              </a:rPr>
              <a:t>can 3</a:t>
            </a:r>
            <a:r>
              <a:rPr lang="en-CA" sz="2000" b="1" baseline="30000" dirty="0">
                <a:solidFill>
                  <a:srgbClr val="3F3F3F"/>
                </a:solidFill>
                <a:latin typeface="Century Gothic"/>
                <a:ea typeface="Century Gothic"/>
                <a:cs typeface="Century Gothic"/>
                <a:sym typeface="Century Gothic"/>
              </a:rPr>
              <a:t>rd</a:t>
            </a:r>
            <a:r>
              <a:rPr lang="en-CA" sz="2000" b="1" dirty="0">
                <a:solidFill>
                  <a:srgbClr val="3F3F3F"/>
                </a:solidFill>
                <a:latin typeface="Century Gothic"/>
                <a:ea typeface="Century Gothic"/>
                <a:cs typeface="Century Gothic"/>
                <a:sym typeface="Century Gothic"/>
              </a:rPr>
              <a:t> grade:</a:t>
            </a:r>
            <a:endParaRPr sz="2000" b="1" dirty="0">
              <a:solidFill>
                <a:srgbClr val="3F3F3F"/>
              </a:solidFill>
              <a:latin typeface="Century Gothic"/>
              <a:ea typeface="Century Gothic"/>
              <a:cs typeface="Century Gothic"/>
              <a:sym typeface="Century Gothic"/>
            </a:endParaRPr>
          </a:p>
          <a:p>
            <a:r>
              <a:rPr lang="en-US" sz="2000" dirty="0"/>
              <a:t>summarize how muscular endurance helps my performance in various physical activities</a:t>
            </a:r>
          </a:p>
          <a:p>
            <a:r>
              <a:rPr lang="en-US" sz="2000" dirty="0"/>
              <a:t>recognize that different activities and exercises impact my fitness in different ways</a:t>
            </a:r>
          </a:p>
          <a:p>
            <a:r>
              <a:rPr lang="en-US" sz="2000" dirty="0"/>
              <a:t>use different personal characteristics to overcome physical activity related challenges</a:t>
            </a:r>
          </a:p>
          <a:p>
            <a:r>
              <a:rPr lang="en-US" sz="2000" dirty="0"/>
              <a:t>use a log to keep track of my activity and fitness </a:t>
            </a:r>
            <a:r>
              <a:rPr lang="en-US" sz="2000" dirty="0" smtClean="0"/>
              <a:t>levels</a:t>
            </a:r>
          </a:p>
          <a:p>
            <a:pPr marL="228600" lvl="0" indent="-108585" algn="l" rtl="0">
              <a:lnSpc>
                <a:spcPct val="70000"/>
              </a:lnSpc>
              <a:spcBef>
                <a:spcPts val="600"/>
              </a:spcBef>
              <a:spcAft>
                <a:spcPts val="0"/>
              </a:spcAft>
              <a:buClr>
                <a:schemeClr val="dk1"/>
              </a:buClr>
              <a:buSzPts val="1890"/>
              <a:buNone/>
            </a:pPr>
            <a:endParaRPr sz="1890" dirty="0">
              <a:solidFill>
                <a:srgbClr val="3F3F3F"/>
              </a:solidFill>
              <a:latin typeface="Century Gothic"/>
              <a:ea typeface="Century Gothic"/>
              <a:cs typeface="Century Gothic"/>
              <a:sym typeface="Century Gothic"/>
            </a:endParaRPr>
          </a:p>
        </p:txBody>
      </p:sp>
      <p:sp>
        <p:nvSpPr>
          <p:cNvPr id="68" name="Google Shape;68;p3"/>
          <p:cNvSpPr/>
          <p:nvPr/>
        </p:nvSpPr>
        <p:spPr>
          <a:xfrm>
            <a:off x="-62450" y="-21628"/>
            <a:ext cx="12452004" cy="701714"/>
          </a:xfrm>
          <a:prstGeom prst="rect">
            <a:avLst/>
          </a:prstGeom>
          <a:solidFill>
            <a:srgbClr val="548135"/>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69" name="Google Shape;69;p3"/>
          <p:cNvPicPr preferRelativeResize="0"/>
          <p:nvPr/>
        </p:nvPicPr>
        <p:blipFill rotWithShape="1">
          <a:blip r:embed="rId3">
            <a:alphaModFix/>
          </a:blip>
          <a:srcRect l="5062" t="45660" r="11727" b="48896"/>
          <a:stretch/>
        </p:blipFill>
        <p:spPr>
          <a:xfrm>
            <a:off x="-1" y="19349"/>
            <a:ext cx="12327105" cy="623023"/>
          </a:xfrm>
          <a:prstGeom prst="rect">
            <a:avLst/>
          </a:prstGeom>
          <a:noFill/>
          <a:ln>
            <a:noFill/>
          </a:ln>
        </p:spPr>
      </p:pic>
      <p:sp>
        <p:nvSpPr>
          <p:cNvPr id="70" name="Google Shape;70;p3"/>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Tree>
    <p:extLst>
      <p:ext uri="{BB962C8B-B14F-4D97-AF65-F5344CB8AC3E}">
        <p14:creationId xmlns:p14="http://schemas.microsoft.com/office/powerpoint/2010/main" val="40557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title"/>
          </p:nvPr>
        </p:nvSpPr>
        <p:spPr>
          <a:xfrm>
            <a:off x="0" y="804051"/>
            <a:ext cx="12192000" cy="7571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F3F3F"/>
              </a:buClr>
              <a:buSzPts val="3959"/>
              <a:buFont typeface="Century Gothic"/>
              <a:buNone/>
            </a:pPr>
            <a:r>
              <a:rPr lang="en-CA" sz="3959">
                <a:solidFill>
                  <a:srgbClr val="3F3F3F"/>
                </a:solidFill>
                <a:latin typeface="Century Gothic"/>
                <a:ea typeface="Century Gothic"/>
                <a:cs typeface="Century Gothic"/>
                <a:sym typeface="Century Gothic"/>
              </a:rPr>
              <a:t>	Today we will learn/review: 1</a:t>
            </a:r>
            <a:r>
              <a:rPr lang="en-CA" sz="3959" baseline="30000">
                <a:solidFill>
                  <a:srgbClr val="3F3F3F"/>
                </a:solidFill>
                <a:latin typeface="Century Gothic"/>
                <a:ea typeface="Century Gothic"/>
                <a:cs typeface="Century Gothic"/>
                <a:sym typeface="Century Gothic"/>
              </a:rPr>
              <a:t>st</a:t>
            </a:r>
            <a:r>
              <a:rPr lang="en-CA" sz="3959">
                <a:solidFill>
                  <a:srgbClr val="3F3F3F"/>
                </a:solidFill>
                <a:latin typeface="Century Gothic"/>
                <a:ea typeface="Century Gothic"/>
                <a:cs typeface="Century Gothic"/>
                <a:sym typeface="Century Gothic"/>
              </a:rPr>
              <a:t>, 3</a:t>
            </a:r>
            <a:r>
              <a:rPr lang="en-CA" sz="3959" baseline="30000">
                <a:solidFill>
                  <a:srgbClr val="3F3F3F"/>
                </a:solidFill>
                <a:latin typeface="Century Gothic"/>
                <a:ea typeface="Century Gothic"/>
                <a:cs typeface="Century Gothic"/>
                <a:sym typeface="Century Gothic"/>
              </a:rPr>
              <a:t>rd</a:t>
            </a:r>
            <a:r>
              <a:rPr lang="en-CA" sz="3959">
                <a:solidFill>
                  <a:srgbClr val="3F3F3F"/>
                </a:solidFill>
                <a:latin typeface="Century Gothic"/>
                <a:ea typeface="Century Gothic"/>
                <a:cs typeface="Century Gothic"/>
                <a:sym typeface="Century Gothic"/>
              </a:rPr>
              <a:t>, and 4</a:t>
            </a:r>
            <a:r>
              <a:rPr lang="en-CA" sz="3959" baseline="30000">
                <a:solidFill>
                  <a:srgbClr val="3F3F3F"/>
                </a:solidFill>
                <a:latin typeface="Century Gothic"/>
                <a:ea typeface="Century Gothic"/>
                <a:cs typeface="Century Gothic"/>
                <a:sym typeface="Century Gothic"/>
              </a:rPr>
              <a:t>th</a:t>
            </a:r>
            <a:r>
              <a:rPr lang="en-CA" sz="3959">
                <a:solidFill>
                  <a:srgbClr val="3F3F3F"/>
                </a:solidFill>
                <a:latin typeface="Century Gothic"/>
                <a:ea typeface="Century Gothic"/>
                <a:cs typeface="Century Gothic"/>
                <a:sym typeface="Century Gothic"/>
              </a:rPr>
              <a:t> </a:t>
            </a:r>
            <a:endParaRPr sz="3959">
              <a:solidFill>
                <a:srgbClr val="3F3F3F"/>
              </a:solidFill>
              <a:latin typeface="Century Gothic"/>
              <a:ea typeface="Century Gothic"/>
              <a:cs typeface="Century Gothic"/>
              <a:sym typeface="Century Gothic"/>
            </a:endParaRPr>
          </a:p>
        </p:txBody>
      </p:sp>
      <p:sp>
        <p:nvSpPr>
          <p:cNvPr id="67" name="Google Shape;67;p3"/>
          <p:cNvSpPr txBox="1">
            <a:spLocks noGrp="1"/>
          </p:cNvSpPr>
          <p:nvPr>
            <p:ph type="body" idx="1"/>
          </p:nvPr>
        </p:nvSpPr>
        <p:spPr>
          <a:xfrm>
            <a:off x="406400" y="1624906"/>
            <a:ext cx="11110097" cy="4594919"/>
          </a:xfrm>
          <a:prstGeom prst="rect">
            <a:avLst/>
          </a:prstGeom>
          <a:noFill/>
          <a:ln>
            <a:noFill/>
          </a:ln>
        </p:spPr>
        <p:txBody>
          <a:bodyPr spcFirstLastPara="1" wrap="square" lIns="91425" tIns="45700" rIns="91425" bIns="45700" anchor="t" anchorCtr="0">
            <a:normAutofit/>
          </a:bodyPr>
          <a:lstStyle/>
          <a:p>
            <a:pPr marL="50800" indent="0">
              <a:buNone/>
            </a:pPr>
            <a:r>
              <a:rPr lang="en-CA" sz="2000" b="1" dirty="0">
                <a:solidFill>
                  <a:srgbClr val="3F3F3F"/>
                </a:solidFill>
                <a:latin typeface="Century Gothic"/>
                <a:ea typeface="Century Gothic"/>
                <a:cs typeface="Century Gothic"/>
                <a:sym typeface="Century Gothic"/>
              </a:rPr>
              <a:t>I can 3</a:t>
            </a:r>
            <a:r>
              <a:rPr lang="en-CA" sz="2000" b="1" baseline="30000" dirty="0">
                <a:solidFill>
                  <a:srgbClr val="3F3F3F"/>
                </a:solidFill>
                <a:latin typeface="Century Gothic"/>
                <a:ea typeface="Century Gothic"/>
                <a:cs typeface="Century Gothic"/>
                <a:sym typeface="Century Gothic"/>
              </a:rPr>
              <a:t>rd</a:t>
            </a:r>
            <a:r>
              <a:rPr lang="en-CA" sz="2000" b="1" dirty="0">
                <a:solidFill>
                  <a:srgbClr val="3F3F3F"/>
                </a:solidFill>
                <a:latin typeface="Century Gothic"/>
                <a:ea typeface="Century Gothic"/>
                <a:cs typeface="Century Gothic"/>
                <a:sym typeface="Century Gothic"/>
              </a:rPr>
              <a:t> grade:</a:t>
            </a:r>
          </a:p>
          <a:p>
            <a:r>
              <a:rPr lang="en-US" sz="1600" dirty="0"/>
              <a:t>read food labels and pick out information that is most important to me</a:t>
            </a:r>
          </a:p>
          <a:p>
            <a:r>
              <a:rPr lang="en-US" sz="1600" dirty="0"/>
              <a:t>make safe health-related lifestyle changes to increase my fitness and well-being</a:t>
            </a:r>
          </a:p>
          <a:p>
            <a:r>
              <a:rPr lang="en-US" sz="1600" dirty="0"/>
              <a:t>identify patterns of healthy living</a:t>
            </a:r>
          </a:p>
          <a:p>
            <a:r>
              <a:rPr lang="en-US" sz="1600" dirty="0"/>
              <a:t>create a personal health goal and track it to completion, to combat the effects of a common health-related illness</a:t>
            </a:r>
            <a:endParaRPr lang="en-CA" sz="1600" b="1" dirty="0">
              <a:solidFill>
                <a:srgbClr val="3F3F3F"/>
              </a:solidFill>
              <a:latin typeface="Century Gothic"/>
              <a:ea typeface="Century Gothic"/>
              <a:cs typeface="Century Gothic"/>
              <a:sym typeface="Century Gothic"/>
            </a:endParaRPr>
          </a:p>
          <a:p>
            <a:pPr marL="50800" indent="0">
              <a:buNone/>
            </a:pPr>
            <a:r>
              <a:rPr lang="en-CA" sz="1600" b="1" dirty="0" smtClean="0">
                <a:solidFill>
                  <a:srgbClr val="3F3F3F"/>
                </a:solidFill>
                <a:latin typeface="Century Gothic"/>
                <a:ea typeface="Century Gothic"/>
                <a:cs typeface="Century Gothic"/>
                <a:sym typeface="Century Gothic"/>
              </a:rPr>
              <a:t>I </a:t>
            </a:r>
            <a:r>
              <a:rPr lang="en-CA" sz="1600" b="1" dirty="0">
                <a:solidFill>
                  <a:srgbClr val="3F3F3F"/>
                </a:solidFill>
                <a:latin typeface="Century Gothic"/>
                <a:ea typeface="Century Gothic"/>
                <a:cs typeface="Century Gothic"/>
                <a:sym typeface="Century Gothic"/>
              </a:rPr>
              <a:t>can </a:t>
            </a:r>
            <a:r>
              <a:rPr lang="en-CA" sz="1600" b="1" dirty="0" smtClean="0">
                <a:solidFill>
                  <a:srgbClr val="3F3F3F"/>
                </a:solidFill>
                <a:latin typeface="Century Gothic"/>
                <a:ea typeface="Century Gothic"/>
                <a:cs typeface="Century Gothic"/>
                <a:sym typeface="Century Gothic"/>
              </a:rPr>
              <a:t>4</a:t>
            </a:r>
            <a:r>
              <a:rPr lang="en-CA" sz="1600" b="1" baseline="30000" dirty="0" smtClean="0">
                <a:solidFill>
                  <a:srgbClr val="3F3F3F"/>
                </a:solidFill>
                <a:latin typeface="Century Gothic"/>
                <a:ea typeface="Century Gothic"/>
                <a:cs typeface="Century Gothic"/>
                <a:sym typeface="Century Gothic"/>
              </a:rPr>
              <a:t>th</a:t>
            </a:r>
            <a:r>
              <a:rPr lang="en-CA" sz="1600" b="1" dirty="0" smtClean="0">
                <a:solidFill>
                  <a:srgbClr val="3F3F3F"/>
                </a:solidFill>
                <a:latin typeface="Century Gothic"/>
                <a:ea typeface="Century Gothic"/>
                <a:cs typeface="Century Gothic"/>
                <a:sym typeface="Century Gothic"/>
              </a:rPr>
              <a:t> grade:</a:t>
            </a:r>
          </a:p>
          <a:p>
            <a:r>
              <a:rPr lang="en-US" sz="1600" dirty="0"/>
              <a:t>identify recommended serving sizes and explain how they promote personal health</a:t>
            </a:r>
          </a:p>
          <a:p>
            <a:r>
              <a:rPr lang="en-US" sz="1600" dirty="0"/>
              <a:t>identify the recommended daily portions for the different food groups</a:t>
            </a:r>
          </a:p>
          <a:p>
            <a:r>
              <a:rPr lang="en-US" sz="1600" dirty="0"/>
              <a:t>identify the recommended portions of healthy snacks </a:t>
            </a:r>
          </a:p>
          <a:p>
            <a:r>
              <a:rPr lang="en-US" sz="1600" dirty="0"/>
              <a:t>explain how much water is needed in a day, identify the impact of bottled water on the environment, and choose more friendly alternatives</a:t>
            </a:r>
            <a:endParaRPr lang="en-CA" sz="1600" b="1" dirty="0">
              <a:solidFill>
                <a:srgbClr val="3F3F3F"/>
              </a:solidFill>
              <a:latin typeface="Century Gothic"/>
              <a:ea typeface="Century Gothic"/>
              <a:cs typeface="Century Gothic"/>
              <a:sym typeface="Century Gothic"/>
            </a:endParaRPr>
          </a:p>
          <a:p>
            <a:pPr marL="228600" lvl="0" indent="-108585" algn="l" rtl="0">
              <a:lnSpc>
                <a:spcPct val="70000"/>
              </a:lnSpc>
              <a:spcBef>
                <a:spcPts val="600"/>
              </a:spcBef>
              <a:spcAft>
                <a:spcPts val="0"/>
              </a:spcAft>
              <a:buClr>
                <a:schemeClr val="dk1"/>
              </a:buClr>
              <a:buSzPts val="1890"/>
              <a:buNone/>
            </a:pPr>
            <a:endParaRPr sz="1890" dirty="0">
              <a:solidFill>
                <a:srgbClr val="3F3F3F"/>
              </a:solidFill>
              <a:latin typeface="Century Gothic"/>
              <a:ea typeface="Century Gothic"/>
              <a:cs typeface="Century Gothic"/>
              <a:sym typeface="Century Gothic"/>
            </a:endParaRPr>
          </a:p>
        </p:txBody>
      </p:sp>
      <p:sp>
        <p:nvSpPr>
          <p:cNvPr id="68" name="Google Shape;68;p3"/>
          <p:cNvSpPr/>
          <p:nvPr/>
        </p:nvSpPr>
        <p:spPr>
          <a:xfrm>
            <a:off x="-62450" y="-21628"/>
            <a:ext cx="12452004" cy="701714"/>
          </a:xfrm>
          <a:prstGeom prst="rect">
            <a:avLst/>
          </a:prstGeom>
          <a:solidFill>
            <a:srgbClr val="548135"/>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69" name="Google Shape;69;p3"/>
          <p:cNvPicPr preferRelativeResize="0"/>
          <p:nvPr/>
        </p:nvPicPr>
        <p:blipFill rotWithShape="1">
          <a:blip r:embed="rId3">
            <a:alphaModFix/>
          </a:blip>
          <a:srcRect l="5062" t="45660" r="11727" b="48896"/>
          <a:stretch/>
        </p:blipFill>
        <p:spPr>
          <a:xfrm>
            <a:off x="-1" y="19349"/>
            <a:ext cx="12327105" cy="623023"/>
          </a:xfrm>
          <a:prstGeom prst="rect">
            <a:avLst/>
          </a:prstGeom>
          <a:noFill/>
          <a:ln>
            <a:noFill/>
          </a:ln>
        </p:spPr>
      </p:pic>
      <p:sp>
        <p:nvSpPr>
          <p:cNvPr id="70" name="Google Shape;70;p3"/>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Tree>
    <p:extLst>
      <p:ext uri="{BB962C8B-B14F-4D97-AF65-F5344CB8AC3E}">
        <p14:creationId xmlns:p14="http://schemas.microsoft.com/office/powerpoint/2010/main" val="3620091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a:spLocks noGrp="1"/>
          </p:cNvSpPr>
          <p:nvPr>
            <p:ph type="title"/>
          </p:nvPr>
        </p:nvSpPr>
        <p:spPr>
          <a:xfrm>
            <a:off x="0" y="804051"/>
            <a:ext cx="12192000" cy="7571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F3F3F"/>
              </a:buClr>
              <a:buSzPts val="4400"/>
              <a:buFont typeface="Century Gothic"/>
              <a:buNone/>
            </a:pPr>
            <a:r>
              <a:rPr lang="en-CA">
                <a:solidFill>
                  <a:srgbClr val="3F3F3F"/>
                </a:solidFill>
                <a:latin typeface="Century Gothic"/>
                <a:ea typeface="Century Gothic"/>
                <a:cs typeface="Century Gothic"/>
                <a:sym typeface="Century Gothic"/>
              </a:rPr>
              <a:t>	</a:t>
            </a:r>
            <a:r>
              <a:rPr lang="en-CA" b="1">
                <a:solidFill>
                  <a:srgbClr val="3F3F3F"/>
                </a:solidFill>
                <a:latin typeface="Century Gothic"/>
                <a:ea typeface="Century Gothic"/>
                <a:cs typeface="Century Gothic"/>
                <a:sym typeface="Century Gothic"/>
              </a:rPr>
              <a:t>Rate My Self Lesson Check In</a:t>
            </a:r>
            <a:endParaRPr b="1">
              <a:solidFill>
                <a:srgbClr val="3F3F3F"/>
              </a:solidFill>
              <a:latin typeface="Century Gothic"/>
              <a:ea typeface="Century Gothic"/>
              <a:cs typeface="Century Gothic"/>
              <a:sym typeface="Century Gothic"/>
            </a:endParaRPr>
          </a:p>
        </p:txBody>
      </p:sp>
      <p:sp>
        <p:nvSpPr>
          <p:cNvPr id="102" name="Google Shape;102;p6"/>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03" name="Google Shape;103;p6"/>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104" name="Google Shape;104;p6"/>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graphicFrame>
        <p:nvGraphicFramePr>
          <p:cNvPr id="105" name="Google Shape;105;p6"/>
          <p:cNvGraphicFramePr/>
          <p:nvPr>
            <p:extLst/>
          </p:nvPr>
        </p:nvGraphicFramePr>
        <p:xfrm>
          <a:off x="651164" y="2338241"/>
          <a:ext cx="10702636" cy="4173394"/>
        </p:xfrm>
        <a:graphic>
          <a:graphicData uri="http://schemas.openxmlformats.org/drawingml/2006/table">
            <a:tbl>
              <a:tblPr firstRow="1" bandRow="1">
                <a:noFill/>
              </a:tblPr>
              <a:tblGrid>
                <a:gridCol w="2675659">
                  <a:extLst>
                    <a:ext uri="{9D8B030D-6E8A-4147-A177-3AD203B41FA5}">
                      <a16:colId xmlns:a16="http://schemas.microsoft.com/office/drawing/2014/main" val="20000"/>
                    </a:ext>
                  </a:extLst>
                </a:gridCol>
                <a:gridCol w="2675659">
                  <a:extLst>
                    <a:ext uri="{9D8B030D-6E8A-4147-A177-3AD203B41FA5}">
                      <a16:colId xmlns:a16="http://schemas.microsoft.com/office/drawing/2014/main" val="20001"/>
                    </a:ext>
                  </a:extLst>
                </a:gridCol>
                <a:gridCol w="2675659">
                  <a:extLst>
                    <a:ext uri="{9D8B030D-6E8A-4147-A177-3AD203B41FA5}">
                      <a16:colId xmlns:a16="http://schemas.microsoft.com/office/drawing/2014/main" val="20002"/>
                    </a:ext>
                  </a:extLst>
                </a:gridCol>
                <a:gridCol w="2675659">
                  <a:extLst>
                    <a:ext uri="{9D8B030D-6E8A-4147-A177-3AD203B41FA5}">
                      <a16:colId xmlns:a16="http://schemas.microsoft.com/office/drawing/2014/main" val="20003"/>
                    </a:ext>
                  </a:extLst>
                </a:gridCol>
              </a:tblGrid>
              <a:tr h="402462">
                <a:tc>
                  <a:txBody>
                    <a:bodyPr/>
                    <a:lstStyle/>
                    <a:p>
                      <a:pPr marL="0" marR="0" lvl="0" indent="0" algn="ctr" rtl="0">
                        <a:spcBef>
                          <a:spcPts val="0"/>
                        </a:spcBef>
                        <a:spcAft>
                          <a:spcPts val="0"/>
                        </a:spcAft>
                        <a:buNone/>
                      </a:pPr>
                      <a:r>
                        <a:rPr lang="en-CA" sz="1800" b="1" u="none" strike="noStrike" cap="none"/>
                        <a:t> I AM A 1</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I AM A 2</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I AM A 3</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I AM A 4</a:t>
                      </a:r>
                      <a:endParaRPr sz="1800" b="1" u="none" strike="noStrike" cap="none"/>
                    </a:p>
                  </a:txBody>
                  <a:tcPr marL="91450" marR="91450" marT="45725" marB="45725"/>
                </a:tc>
                <a:extLst>
                  <a:ext uri="{0D108BD9-81ED-4DB2-BD59-A6C34878D82A}">
                    <a16:rowId xmlns:a16="http://schemas.microsoft.com/office/drawing/2014/main" val="10000"/>
                  </a:ext>
                </a:extLst>
              </a:tr>
              <a:tr h="1885466">
                <a:tc>
                  <a:txBody>
                    <a:bodyPr/>
                    <a:lstStyle/>
                    <a:p>
                      <a:pPr marL="0" marR="0" lvl="0" indent="0" algn="ctr" rtl="0">
                        <a:spcBef>
                          <a:spcPts val="0"/>
                        </a:spcBef>
                        <a:spcAft>
                          <a:spcPts val="0"/>
                        </a:spcAft>
                        <a:buNone/>
                      </a:pPr>
                      <a:r>
                        <a:rPr lang="en-CA" sz="1400" b="1" u="none" strike="noStrike" cap="none" dirty="0"/>
                        <a:t>I don’t understand much about </a:t>
                      </a:r>
                      <a:r>
                        <a:rPr lang="en-CA" sz="1400" b="1" u="none" strike="noStrike" cap="none" dirty="0" smtClean="0"/>
                        <a:t>healthy foods!</a:t>
                      </a:r>
                      <a:endParaRPr sz="1400" b="1" u="none" strike="noStrike" cap="none" dirty="0"/>
                    </a:p>
                  </a:txBody>
                  <a:tcPr marL="91450" marR="91450" marT="45725" marB="45725"/>
                </a:tc>
                <a:tc>
                  <a:txBody>
                    <a:bodyPr/>
                    <a:lstStyle/>
                    <a:p>
                      <a:pPr marL="0" marR="0" lvl="0" indent="0" algn="ctr" rtl="0">
                        <a:spcBef>
                          <a:spcPts val="0"/>
                        </a:spcBef>
                        <a:spcAft>
                          <a:spcPts val="0"/>
                        </a:spcAft>
                        <a:buNone/>
                      </a:pPr>
                      <a:r>
                        <a:rPr lang="en-CA" sz="1400" b="1" u="none" strike="noStrike" cap="none" dirty="0"/>
                        <a:t>I understand the concept </a:t>
                      </a:r>
                      <a:r>
                        <a:rPr lang="en-CA" sz="1400" b="1" u="none" strike="noStrike" cap="none" dirty="0" smtClean="0"/>
                        <a:t>of healthy foods, </a:t>
                      </a:r>
                      <a:r>
                        <a:rPr lang="en-CA" sz="1400" b="1" u="none" strike="noStrike" cap="none" dirty="0"/>
                        <a:t>but I need more help!</a:t>
                      </a:r>
                      <a:endParaRPr sz="1400" b="1" u="none" strike="noStrike" cap="none" dirty="0"/>
                    </a:p>
                  </a:txBody>
                  <a:tcPr marL="91450" marR="91450" marT="45725" marB="45725"/>
                </a:tc>
                <a:tc>
                  <a:txBody>
                    <a:bodyPr/>
                    <a:lstStyle/>
                    <a:p>
                      <a:pPr marL="0" marR="0" lvl="0" indent="0" algn="ctr" rtl="0">
                        <a:spcBef>
                          <a:spcPts val="0"/>
                        </a:spcBef>
                        <a:spcAft>
                          <a:spcPts val="0"/>
                        </a:spcAft>
                        <a:buNone/>
                      </a:pPr>
                      <a:r>
                        <a:rPr lang="en-CA" sz="1400" b="1" u="none" strike="noStrike" cap="none" dirty="0"/>
                        <a:t>I </a:t>
                      </a:r>
                      <a:r>
                        <a:rPr lang="en-CA" sz="1400" b="1" u="none" strike="noStrike" cap="none" dirty="0" smtClean="0"/>
                        <a:t>understand how to</a:t>
                      </a:r>
                      <a:r>
                        <a:rPr lang="en-CA" sz="1400" b="1" u="none" strike="noStrike" cap="none" baseline="0" dirty="0" smtClean="0"/>
                        <a:t> create a healthy meal and can make sure my meal has different food groups</a:t>
                      </a:r>
                      <a:r>
                        <a:rPr lang="en-CA" sz="1400" b="1" u="none" strike="noStrike" cap="none" dirty="0" smtClean="0"/>
                        <a:t>!</a:t>
                      </a:r>
                      <a:endParaRPr sz="1400" b="1" u="none" strike="noStrike" cap="none" dirty="0"/>
                    </a:p>
                  </a:txBody>
                  <a:tcPr marL="91450" marR="91450" marT="45725" marB="45725"/>
                </a:tc>
                <a:tc>
                  <a:txBody>
                    <a:bodyPr/>
                    <a:lstStyle/>
                    <a:p>
                      <a:pPr marL="0" marR="0" lvl="0" indent="0" algn="ctr" rtl="0">
                        <a:spcBef>
                          <a:spcPts val="0"/>
                        </a:spcBef>
                        <a:spcAft>
                          <a:spcPts val="0"/>
                        </a:spcAft>
                        <a:buNone/>
                      </a:pPr>
                      <a:r>
                        <a:rPr lang="en-US" sz="1400" b="1" u="none" strike="noStrike" cap="none" dirty="0" smtClean="0"/>
                        <a:t>I understand how to create a healthy meal and can identify healthy foods in my refrigerator</a:t>
                      </a:r>
                      <a:r>
                        <a:rPr lang="en-US" sz="1400" b="1" u="none" strike="noStrike" cap="none" baseline="0" dirty="0" smtClean="0"/>
                        <a:t>, and I can teach a </a:t>
                      </a:r>
                      <a:r>
                        <a:rPr lang="en-US" sz="1400" b="1" u="none" strike="noStrike" cap="none" dirty="0" smtClean="0"/>
                        <a:t>friend/partner/family member about healthy food choices.</a:t>
                      </a:r>
                      <a:endParaRPr lang="en-US" sz="1400" b="1" u="none" strike="noStrike" cap="none" dirty="0"/>
                    </a:p>
                  </a:txBody>
                  <a:tcPr marL="91450" marR="91450" marT="45725" marB="45725"/>
                </a:tc>
                <a:extLst>
                  <a:ext uri="{0D108BD9-81ED-4DB2-BD59-A6C34878D82A}">
                    <a16:rowId xmlns:a16="http://schemas.microsoft.com/office/drawing/2014/main" val="10001"/>
                  </a:ext>
                </a:extLst>
              </a:tr>
              <a:tr h="1885466">
                <a:tc>
                  <a:txBody>
                    <a:bodyPr/>
                    <a:lstStyle/>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dirty="0"/>
                    </a:p>
                  </a:txBody>
                  <a:tcPr marL="91450" marR="91450" marT="45725" marB="45725"/>
                </a:tc>
                <a:extLst>
                  <a:ext uri="{0D108BD9-81ED-4DB2-BD59-A6C34878D82A}">
                    <a16:rowId xmlns:a16="http://schemas.microsoft.com/office/drawing/2014/main" val="10002"/>
                  </a:ext>
                </a:extLst>
              </a:tr>
            </a:tbl>
          </a:graphicData>
        </a:graphic>
      </p:graphicFrame>
      <p:pic>
        <p:nvPicPr>
          <p:cNvPr id="106" name="Google Shape;106;p6" descr="Herchel's Blog Spot: June 2012"/>
          <p:cNvPicPr preferRelativeResize="0"/>
          <p:nvPr/>
        </p:nvPicPr>
        <p:blipFill rotWithShape="1">
          <a:blip r:embed="rId4">
            <a:alphaModFix/>
          </a:blip>
          <a:srcRect/>
          <a:stretch/>
        </p:blipFill>
        <p:spPr>
          <a:xfrm>
            <a:off x="6821089" y="4867264"/>
            <a:ext cx="1364674" cy="1364674"/>
          </a:xfrm>
          <a:prstGeom prst="rect">
            <a:avLst/>
          </a:prstGeom>
          <a:noFill/>
          <a:ln>
            <a:noFill/>
          </a:ln>
        </p:spPr>
      </p:pic>
      <p:pic>
        <p:nvPicPr>
          <p:cNvPr id="107" name="Google Shape;107;p6" descr="Сведочанства на мој начин | Физика у Бранку"/>
          <p:cNvPicPr preferRelativeResize="0"/>
          <p:nvPr/>
        </p:nvPicPr>
        <p:blipFill rotWithShape="1">
          <a:blip r:embed="rId5">
            <a:alphaModFix/>
          </a:blip>
          <a:srcRect/>
          <a:stretch/>
        </p:blipFill>
        <p:spPr>
          <a:xfrm>
            <a:off x="9421827" y="4836221"/>
            <a:ext cx="1505944" cy="1294461"/>
          </a:xfrm>
          <a:prstGeom prst="rect">
            <a:avLst/>
          </a:prstGeom>
          <a:noFill/>
          <a:ln>
            <a:noFill/>
          </a:ln>
        </p:spPr>
      </p:pic>
      <p:pic>
        <p:nvPicPr>
          <p:cNvPr id="108" name="Google Shape;108;p6" descr="File:054-worried-face.svg - Wikimedia Commons"/>
          <p:cNvPicPr preferRelativeResize="0"/>
          <p:nvPr/>
        </p:nvPicPr>
        <p:blipFill rotWithShape="1">
          <a:blip r:embed="rId6">
            <a:alphaModFix/>
          </a:blip>
          <a:srcRect/>
          <a:stretch/>
        </p:blipFill>
        <p:spPr>
          <a:xfrm>
            <a:off x="1245063" y="4831072"/>
            <a:ext cx="1600726" cy="1600726"/>
          </a:xfrm>
          <a:prstGeom prst="rect">
            <a:avLst/>
          </a:prstGeom>
          <a:noFill/>
          <a:ln>
            <a:noFill/>
          </a:ln>
        </p:spPr>
      </p:pic>
      <p:pic>
        <p:nvPicPr>
          <p:cNvPr id="109" name="Google Shape;109;p6" descr="message in a bottle, missed connections | The Honking Goose"/>
          <p:cNvPicPr preferRelativeResize="0"/>
          <p:nvPr/>
        </p:nvPicPr>
        <p:blipFill rotWithShape="1">
          <a:blip r:embed="rId7">
            <a:alphaModFix/>
          </a:blip>
          <a:srcRect/>
          <a:stretch/>
        </p:blipFill>
        <p:spPr>
          <a:xfrm>
            <a:off x="4195201" y="4825346"/>
            <a:ext cx="1389824" cy="1573479"/>
          </a:xfrm>
          <a:prstGeom prst="rect">
            <a:avLst/>
          </a:prstGeom>
          <a:noFill/>
          <a:ln>
            <a:noFill/>
          </a:ln>
        </p:spPr>
      </p:pic>
      <p:sp>
        <p:nvSpPr>
          <p:cNvPr id="110" name="Google Shape;110;p6"/>
          <p:cNvSpPr txBox="1"/>
          <p:nvPr/>
        </p:nvSpPr>
        <p:spPr>
          <a:xfrm>
            <a:off x="-13854" y="1566053"/>
            <a:ext cx="12192000" cy="75711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F3F3F"/>
              </a:buClr>
              <a:buSzPts val="4400"/>
              <a:buFont typeface="Century Gothic"/>
              <a:buNone/>
            </a:pPr>
            <a:r>
              <a:rPr lang="en-CA" sz="4400" dirty="0">
                <a:solidFill>
                  <a:srgbClr val="3F3F3F"/>
                </a:solidFill>
                <a:latin typeface="Century Gothic"/>
                <a:ea typeface="Century Gothic"/>
                <a:cs typeface="Century Gothic"/>
                <a:sym typeface="Century Gothic"/>
              </a:rPr>
              <a:t>	</a:t>
            </a:r>
            <a:r>
              <a:rPr lang="en-CA" sz="4400" b="1" dirty="0">
                <a:solidFill>
                  <a:srgbClr val="3F3F3F"/>
                </a:solidFill>
                <a:latin typeface="Century Gothic"/>
                <a:ea typeface="Century Gothic"/>
                <a:cs typeface="Century Gothic"/>
                <a:sym typeface="Century Gothic"/>
              </a:rPr>
              <a:t>What Do You Know About </a:t>
            </a:r>
            <a:r>
              <a:rPr lang="en-CA" sz="4400" b="1" dirty="0" smtClean="0">
                <a:solidFill>
                  <a:srgbClr val="3F3F3F"/>
                </a:solidFill>
                <a:latin typeface="Century Gothic"/>
                <a:ea typeface="Century Gothic"/>
                <a:cs typeface="Century Gothic"/>
                <a:sym typeface="Century Gothic"/>
              </a:rPr>
              <a:t>Nutrition?</a:t>
            </a:r>
            <a:endParaRPr sz="4400" b="1" dirty="0">
              <a:solidFill>
                <a:srgbClr val="3F3F3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596777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9"/>
          <p:cNvSpPr txBox="1">
            <a:spLocks noGrp="1"/>
          </p:cNvSpPr>
          <p:nvPr>
            <p:ph type="title"/>
          </p:nvPr>
        </p:nvSpPr>
        <p:spPr>
          <a:xfrm>
            <a:off x="0" y="873326"/>
            <a:ext cx="12192000" cy="757118"/>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3F3F3F"/>
              </a:buClr>
              <a:buSzPts val="3959"/>
              <a:buFont typeface="Century Gothic"/>
              <a:buNone/>
            </a:pPr>
            <a:r>
              <a:rPr lang="en-CA" sz="3959">
                <a:solidFill>
                  <a:srgbClr val="3F3F3F"/>
                </a:solidFill>
                <a:latin typeface="Century Gothic"/>
                <a:ea typeface="Century Gothic"/>
                <a:cs typeface="Century Gothic"/>
                <a:sym typeface="Century Gothic"/>
              </a:rPr>
              <a:t>	</a:t>
            </a:r>
            <a:r>
              <a:rPr lang="en-CA" sz="3959" b="1">
                <a:solidFill>
                  <a:srgbClr val="0070C0"/>
                </a:solidFill>
                <a:latin typeface="Century Gothic"/>
                <a:ea typeface="Century Gothic"/>
                <a:cs typeface="Century Gothic"/>
                <a:sym typeface="Century Gothic"/>
              </a:rPr>
              <a:t>Bye See You Next Week Tuesday! Same Time, Same Place Time!</a:t>
            </a:r>
            <a:endParaRPr sz="3959" b="1">
              <a:solidFill>
                <a:srgbClr val="0070C0"/>
              </a:solidFill>
              <a:latin typeface="Century Gothic"/>
              <a:ea typeface="Century Gothic"/>
              <a:cs typeface="Century Gothic"/>
              <a:sym typeface="Century Gothic"/>
            </a:endParaRPr>
          </a:p>
        </p:txBody>
      </p:sp>
      <p:sp>
        <p:nvSpPr>
          <p:cNvPr id="405" name="Google Shape;405;p29"/>
          <p:cNvSpPr txBox="1">
            <a:spLocks noGrp="1"/>
          </p:cNvSpPr>
          <p:nvPr>
            <p:ph type="body" idx="1"/>
          </p:nvPr>
        </p:nvSpPr>
        <p:spPr>
          <a:xfrm>
            <a:off x="171450" y="1871062"/>
            <a:ext cx="11709654" cy="4900585"/>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rgbClr val="3F3F3F"/>
              </a:buClr>
              <a:buSzPts val="2497"/>
              <a:buNone/>
            </a:pPr>
            <a:r>
              <a:rPr lang="en-CA" sz="2497" b="1" dirty="0">
                <a:solidFill>
                  <a:srgbClr val="3F3F3F"/>
                </a:solidFill>
                <a:latin typeface="Century Gothic"/>
                <a:ea typeface="Century Gothic"/>
                <a:cs typeface="Century Gothic"/>
                <a:sym typeface="Century Gothic"/>
              </a:rPr>
              <a:t>Next week we will be doing the </a:t>
            </a:r>
            <a:r>
              <a:rPr lang="en-CA" sz="2497" b="1" dirty="0" smtClean="0">
                <a:solidFill>
                  <a:srgbClr val="3F3F3F"/>
                </a:solidFill>
                <a:latin typeface="Century Gothic"/>
                <a:ea typeface="Century Gothic"/>
                <a:cs typeface="Century Gothic"/>
                <a:sym typeface="Century Gothic"/>
              </a:rPr>
              <a:t>2.04 Nutrition mini lesson during class time</a:t>
            </a:r>
            <a:r>
              <a:rPr lang="en-CA" sz="2497" b="1" dirty="0">
                <a:solidFill>
                  <a:srgbClr val="3F3F3F"/>
                </a:solidFill>
                <a:latin typeface="Century Gothic"/>
                <a:ea typeface="Century Gothic"/>
                <a:cs typeface="Century Gothic"/>
                <a:sym typeface="Century Gothic"/>
              </a:rPr>
              <a:t>!!</a:t>
            </a:r>
            <a:endParaRPr dirty="0"/>
          </a:p>
          <a:p>
            <a:pPr marL="0" lvl="0" indent="0" algn="ctr" rtl="0">
              <a:lnSpc>
                <a:spcPct val="80000"/>
              </a:lnSpc>
              <a:spcBef>
                <a:spcPts val="2200"/>
              </a:spcBef>
              <a:spcAft>
                <a:spcPts val="0"/>
              </a:spcAft>
              <a:buClr>
                <a:srgbClr val="3F3F3F"/>
              </a:buClr>
              <a:buSzPts val="2497"/>
              <a:buNone/>
            </a:pPr>
            <a:r>
              <a:rPr lang="en-CA" sz="2497" b="1" dirty="0">
                <a:solidFill>
                  <a:srgbClr val="3F3F3F"/>
                </a:solidFill>
                <a:latin typeface="Century Gothic"/>
                <a:ea typeface="Century Gothic"/>
                <a:cs typeface="Century Gothic"/>
                <a:sym typeface="Century Gothic"/>
              </a:rPr>
              <a:t>Be Prepared To Get Ready To Let Me See What you have learned!!!</a:t>
            </a:r>
            <a:endParaRPr dirty="0"/>
          </a:p>
          <a:p>
            <a:pPr marL="0" lvl="0" indent="0" algn="l" rtl="0">
              <a:lnSpc>
                <a:spcPct val="80000"/>
              </a:lnSpc>
              <a:spcBef>
                <a:spcPts val="2200"/>
              </a:spcBef>
              <a:spcAft>
                <a:spcPts val="0"/>
              </a:spcAft>
              <a:buClr>
                <a:schemeClr val="dk1"/>
              </a:buClr>
              <a:buSzPts val="2497"/>
              <a:buNone/>
            </a:pPr>
            <a:r>
              <a:rPr lang="en-CA" sz="2497" dirty="0">
                <a:latin typeface="Century Gothic"/>
                <a:ea typeface="Century Gothic"/>
                <a:cs typeface="Century Gothic"/>
                <a:sym typeface="Century Gothic"/>
              </a:rPr>
              <a:t>K-   </a:t>
            </a:r>
            <a:r>
              <a:rPr lang="en-CA" sz="2590" dirty="0"/>
              <a:t>9:30-10:00 PE</a:t>
            </a:r>
            <a:endParaRPr dirty="0"/>
          </a:p>
          <a:p>
            <a:pPr marL="0" lvl="0" indent="0" algn="l" rtl="0">
              <a:lnSpc>
                <a:spcPct val="80000"/>
              </a:lnSpc>
              <a:spcBef>
                <a:spcPts val="2200"/>
              </a:spcBef>
              <a:spcAft>
                <a:spcPts val="0"/>
              </a:spcAft>
              <a:buClr>
                <a:schemeClr val="accent6"/>
              </a:buClr>
              <a:buSzPts val="2497"/>
              <a:buNone/>
            </a:pPr>
            <a:r>
              <a:rPr lang="en-CA" sz="2497" b="1" dirty="0">
                <a:solidFill>
                  <a:schemeClr val="accent6"/>
                </a:solidFill>
                <a:latin typeface="Century Gothic"/>
                <a:ea typeface="Century Gothic"/>
                <a:cs typeface="Century Gothic"/>
                <a:sym typeface="Century Gothic"/>
              </a:rPr>
              <a:t>1</a:t>
            </a:r>
            <a:r>
              <a:rPr lang="en-CA" sz="2497" b="1" baseline="30000" dirty="0">
                <a:solidFill>
                  <a:schemeClr val="accent6"/>
                </a:solidFill>
                <a:latin typeface="Century Gothic"/>
                <a:ea typeface="Century Gothic"/>
                <a:cs typeface="Century Gothic"/>
                <a:sym typeface="Century Gothic"/>
              </a:rPr>
              <a:t>st</a:t>
            </a:r>
            <a:r>
              <a:rPr lang="en-CA" sz="2497" b="1" dirty="0">
                <a:solidFill>
                  <a:schemeClr val="accent6"/>
                </a:solidFill>
                <a:latin typeface="Century Gothic"/>
                <a:ea typeface="Century Gothic"/>
                <a:cs typeface="Century Gothic"/>
                <a:sym typeface="Century Gothic"/>
              </a:rPr>
              <a:t>-  </a:t>
            </a:r>
            <a:r>
              <a:rPr lang="en-CA" sz="2590" b="1" dirty="0">
                <a:solidFill>
                  <a:schemeClr val="accent6"/>
                </a:solidFill>
              </a:rPr>
              <a:t>11:15-11:45 PE</a:t>
            </a:r>
            <a:endParaRPr sz="2497" b="1" dirty="0">
              <a:solidFill>
                <a:schemeClr val="accent6"/>
              </a:solidFill>
              <a:latin typeface="Century Gothic"/>
              <a:ea typeface="Century Gothic"/>
              <a:cs typeface="Century Gothic"/>
              <a:sym typeface="Century Gothic"/>
            </a:endParaRPr>
          </a:p>
          <a:p>
            <a:pPr marL="0" lvl="0" indent="0" algn="l" rtl="0">
              <a:lnSpc>
                <a:spcPct val="80000"/>
              </a:lnSpc>
              <a:spcBef>
                <a:spcPts val="2200"/>
              </a:spcBef>
              <a:spcAft>
                <a:spcPts val="0"/>
              </a:spcAft>
              <a:buClr>
                <a:schemeClr val="dk1"/>
              </a:buClr>
              <a:buSzPts val="2497"/>
              <a:buNone/>
            </a:pPr>
            <a:r>
              <a:rPr lang="en-CA" sz="2497" dirty="0">
                <a:latin typeface="Century Gothic"/>
                <a:ea typeface="Century Gothic"/>
                <a:cs typeface="Century Gothic"/>
                <a:sym typeface="Century Gothic"/>
              </a:rPr>
              <a:t>2</a:t>
            </a:r>
            <a:r>
              <a:rPr lang="en-CA" sz="2497" baseline="30000" dirty="0">
                <a:latin typeface="Century Gothic"/>
                <a:ea typeface="Century Gothic"/>
                <a:cs typeface="Century Gothic"/>
                <a:sym typeface="Century Gothic"/>
              </a:rPr>
              <a:t>nd</a:t>
            </a:r>
            <a:r>
              <a:rPr lang="en-CA" sz="2497" dirty="0">
                <a:latin typeface="Century Gothic"/>
                <a:ea typeface="Century Gothic"/>
                <a:cs typeface="Century Gothic"/>
                <a:sym typeface="Century Gothic"/>
              </a:rPr>
              <a:t>- </a:t>
            </a:r>
            <a:r>
              <a:rPr lang="en-CA" sz="2590" dirty="0"/>
              <a:t>10:15-10:45 PE</a:t>
            </a:r>
            <a:endParaRPr dirty="0"/>
          </a:p>
          <a:p>
            <a:pPr marL="0" lvl="0" indent="0" algn="l" rtl="0">
              <a:lnSpc>
                <a:spcPct val="80000"/>
              </a:lnSpc>
              <a:spcBef>
                <a:spcPts val="2200"/>
              </a:spcBef>
              <a:spcAft>
                <a:spcPts val="0"/>
              </a:spcAft>
              <a:buClr>
                <a:srgbClr val="00B0F0"/>
              </a:buClr>
              <a:buSzPts val="2497"/>
              <a:buNone/>
            </a:pPr>
            <a:r>
              <a:rPr lang="en-CA" sz="2497" b="1" dirty="0">
                <a:solidFill>
                  <a:srgbClr val="00B0F0"/>
                </a:solidFill>
                <a:latin typeface="Century Gothic"/>
                <a:ea typeface="Century Gothic"/>
                <a:cs typeface="Century Gothic"/>
                <a:sym typeface="Century Gothic"/>
              </a:rPr>
              <a:t>3</a:t>
            </a:r>
            <a:r>
              <a:rPr lang="en-CA" sz="2497" b="1" baseline="30000" dirty="0">
                <a:solidFill>
                  <a:srgbClr val="00B0F0"/>
                </a:solidFill>
                <a:latin typeface="Century Gothic"/>
                <a:ea typeface="Century Gothic"/>
                <a:cs typeface="Century Gothic"/>
                <a:sym typeface="Century Gothic"/>
              </a:rPr>
              <a:t>rd</a:t>
            </a:r>
            <a:r>
              <a:rPr lang="en-CA" sz="2497" b="1" dirty="0">
                <a:solidFill>
                  <a:srgbClr val="00B0F0"/>
                </a:solidFill>
                <a:latin typeface="Century Gothic"/>
                <a:ea typeface="Century Gothic"/>
                <a:cs typeface="Century Gothic"/>
                <a:sym typeface="Century Gothic"/>
              </a:rPr>
              <a:t>-  1</a:t>
            </a:r>
            <a:r>
              <a:rPr lang="en-CA" sz="2590" b="1" dirty="0">
                <a:solidFill>
                  <a:srgbClr val="00B0F0"/>
                </a:solidFill>
              </a:rPr>
              <a:t>:00-1:30 PE</a:t>
            </a:r>
            <a:endParaRPr sz="2497" b="1" dirty="0">
              <a:solidFill>
                <a:srgbClr val="00B0F0"/>
              </a:solidFill>
              <a:latin typeface="Century Gothic"/>
              <a:ea typeface="Century Gothic"/>
              <a:cs typeface="Century Gothic"/>
              <a:sym typeface="Century Gothic"/>
            </a:endParaRPr>
          </a:p>
          <a:p>
            <a:pPr marL="0" lvl="0" indent="0" algn="l" rtl="0">
              <a:lnSpc>
                <a:spcPct val="80000"/>
              </a:lnSpc>
              <a:spcBef>
                <a:spcPts val="2200"/>
              </a:spcBef>
              <a:spcAft>
                <a:spcPts val="0"/>
              </a:spcAft>
              <a:buClr>
                <a:srgbClr val="FF0000"/>
              </a:buClr>
              <a:buSzPts val="2497"/>
              <a:buNone/>
            </a:pPr>
            <a:r>
              <a:rPr lang="en-CA" sz="2497" b="1" dirty="0">
                <a:solidFill>
                  <a:srgbClr val="FF0000"/>
                </a:solidFill>
                <a:latin typeface="Century Gothic"/>
                <a:ea typeface="Century Gothic"/>
                <a:cs typeface="Century Gothic"/>
                <a:sym typeface="Century Gothic"/>
              </a:rPr>
              <a:t>4</a:t>
            </a:r>
            <a:r>
              <a:rPr lang="en-CA" sz="2497" b="1" baseline="30000" dirty="0">
                <a:solidFill>
                  <a:srgbClr val="FF0000"/>
                </a:solidFill>
                <a:latin typeface="Century Gothic"/>
                <a:ea typeface="Century Gothic"/>
                <a:cs typeface="Century Gothic"/>
                <a:sym typeface="Century Gothic"/>
              </a:rPr>
              <a:t>th</a:t>
            </a:r>
            <a:r>
              <a:rPr lang="en-CA" sz="2497" b="1" dirty="0">
                <a:solidFill>
                  <a:srgbClr val="FF0000"/>
                </a:solidFill>
                <a:latin typeface="Century Gothic"/>
                <a:ea typeface="Century Gothic"/>
                <a:cs typeface="Century Gothic"/>
                <a:sym typeface="Century Gothic"/>
              </a:rPr>
              <a:t>-  </a:t>
            </a:r>
            <a:r>
              <a:rPr lang="en-CA" sz="2590" b="1" dirty="0">
                <a:solidFill>
                  <a:srgbClr val="FF0000"/>
                </a:solidFill>
              </a:rPr>
              <a:t>1:45-2:15 PE</a:t>
            </a:r>
            <a:endParaRPr sz="2497" b="1" dirty="0">
              <a:solidFill>
                <a:srgbClr val="FF0000"/>
              </a:solidFill>
              <a:latin typeface="Century Gothic"/>
              <a:ea typeface="Century Gothic"/>
              <a:cs typeface="Century Gothic"/>
              <a:sym typeface="Century Gothic"/>
            </a:endParaRPr>
          </a:p>
          <a:p>
            <a:pPr marL="0" lvl="0" indent="0" algn="l" rtl="0">
              <a:lnSpc>
                <a:spcPct val="80000"/>
              </a:lnSpc>
              <a:spcBef>
                <a:spcPts val="2200"/>
              </a:spcBef>
              <a:spcAft>
                <a:spcPts val="0"/>
              </a:spcAft>
              <a:buClr>
                <a:srgbClr val="3F3F3F"/>
              </a:buClr>
              <a:buSzPts val="2497"/>
              <a:buNone/>
            </a:pPr>
            <a:r>
              <a:rPr lang="en-CA" sz="2497" dirty="0">
                <a:solidFill>
                  <a:srgbClr val="3F3F3F"/>
                </a:solidFill>
                <a:latin typeface="Century Gothic"/>
                <a:ea typeface="Century Gothic"/>
                <a:cs typeface="Century Gothic"/>
                <a:sym typeface="Century Gothic"/>
              </a:rPr>
              <a:t>5</a:t>
            </a:r>
            <a:r>
              <a:rPr lang="en-CA" sz="2497" baseline="30000" dirty="0">
                <a:solidFill>
                  <a:srgbClr val="3F3F3F"/>
                </a:solidFill>
                <a:latin typeface="Century Gothic"/>
                <a:ea typeface="Century Gothic"/>
                <a:cs typeface="Century Gothic"/>
                <a:sym typeface="Century Gothic"/>
              </a:rPr>
              <a:t>th</a:t>
            </a:r>
            <a:r>
              <a:rPr lang="en-CA" sz="2497" dirty="0">
                <a:solidFill>
                  <a:srgbClr val="3F3F3F"/>
                </a:solidFill>
                <a:latin typeface="Century Gothic"/>
                <a:ea typeface="Century Gothic"/>
                <a:cs typeface="Century Gothic"/>
                <a:sym typeface="Century Gothic"/>
              </a:rPr>
              <a:t>-  </a:t>
            </a:r>
            <a:r>
              <a:rPr lang="en-CA" sz="2590" dirty="0"/>
              <a:t>2:30-3:00 PE</a:t>
            </a:r>
            <a:endParaRPr sz="2497" dirty="0">
              <a:solidFill>
                <a:srgbClr val="3F3F3F"/>
              </a:solidFill>
              <a:latin typeface="Century Gothic"/>
              <a:ea typeface="Century Gothic"/>
              <a:cs typeface="Century Gothic"/>
              <a:sym typeface="Century Gothic"/>
            </a:endParaRPr>
          </a:p>
          <a:p>
            <a:pPr marL="228600" lvl="0" indent="-70040" algn="l" rtl="0">
              <a:lnSpc>
                <a:spcPct val="80000"/>
              </a:lnSpc>
              <a:spcBef>
                <a:spcPts val="1800"/>
              </a:spcBef>
              <a:spcAft>
                <a:spcPts val="0"/>
              </a:spcAft>
              <a:buClr>
                <a:schemeClr val="dk1"/>
              </a:buClr>
              <a:buSzPts val="2497"/>
              <a:buNone/>
            </a:pPr>
            <a:endParaRPr sz="2497" dirty="0">
              <a:solidFill>
                <a:srgbClr val="3F3F3F"/>
              </a:solidFill>
              <a:latin typeface="Century Gothic"/>
              <a:ea typeface="Century Gothic"/>
              <a:cs typeface="Century Gothic"/>
              <a:sym typeface="Century Gothic"/>
            </a:endParaRPr>
          </a:p>
        </p:txBody>
      </p:sp>
      <p:sp>
        <p:nvSpPr>
          <p:cNvPr id="406" name="Google Shape;406;p29"/>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407" name="Google Shape;407;p29"/>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408" name="Google Shape;408;p29"/>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pic>
        <p:nvPicPr>
          <p:cNvPr id="409" name="Google Shape;409;p29"/>
          <p:cNvPicPr preferRelativeResize="0"/>
          <p:nvPr/>
        </p:nvPicPr>
        <p:blipFill rotWithShape="1">
          <a:blip r:embed="rId4">
            <a:alphaModFix/>
          </a:blip>
          <a:srcRect/>
          <a:stretch/>
        </p:blipFill>
        <p:spPr>
          <a:xfrm>
            <a:off x="6376416" y="3896912"/>
            <a:ext cx="4864608" cy="2779097"/>
          </a:xfrm>
          <a:prstGeom prst="rect">
            <a:avLst/>
          </a:prstGeom>
          <a:noFill/>
          <a:ln>
            <a:noFill/>
          </a:ln>
        </p:spPr>
      </p:pic>
      <p:sp>
        <p:nvSpPr>
          <p:cNvPr id="410" name="Google Shape;410;p29"/>
          <p:cNvSpPr/>
          <p:nvPr/>
        </p:nvSpPr>
        <p:spPr>
          <a:xfrm>
            <a:off x="5736336" y="3170334"/>
            <a:ext cx="614476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1800" dirty="0">
                <a:solidFill>
                  <a:srgbClr val="FF0000"/>
                </a:solidFill>
                <a:latin typeface="Arial"/>
                <a:ea typeface="Arial"/>
                <a:cs typeface="Arial"/>
                <a:sym typeface="Arial"/>
              </a:rPr>
              <a:t>Don’t Forget To Join….. By clicking on the remind link for your class on the class announcement page!</a:t>
            </a:r>
            <a:endParaRPr sz="1800" b="0" cap="none"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1578676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title"/>
          </p:nvPr>
        </p:nvSpPr>
        <p:spPr>
          <a:xfrm>
            <a:off x="0" y="804051"/>
            <a:ext cx="12192000" cy="7571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F3F3F"/>
              </a:buClr>
              <a:buSzPts val="3959"/>
              <a:buFont typeface="Century Gothic"/>
              <a:buNone/>
            </a:pPr>
            <a:r>
              <a:rPr lang="en-CA" sz="3959">
                <a:solidFill>
                  <a:srgbClr val="3F3F3F"/>
                </a:solidFill>
                <a:latin typeface="Century Gothic"/>
                <a:ea typeface="Century Gothic"/>
                <a:cs typeface="Century Gothic"/>
                <a:sym typeface="Century Gothic"/>
              </a:rPr>
              <a:t>	Today we will learn/review: 1</a:t>
            </a:r>
            <a:r>
              <a:rPr lang="en-CA" sz="3959" baseline="30000">
                <a:solidFill>
                  <a:srgbClr val="3F3F3F"/>
                </a:solidFill>
                <a:latin typeface="Century Gothic"/>
                <a:ea typeface="Century Gothic"/>
                <a:cs typeface="Century Gothic"/>
                <a:sym typeface="Century Gothic"/>
              </a:rPr>
              <a:t>st</a:t>
            </a:r>
            <a:r>
              <a:rPr lang="en-CA" sz="3959">
                <a:solidFill>
                  <a:srgbClr val="3F3F3F"/>
                </a:solidFill>
                <a:latin typeface="Century Gothic"/>
                <a:ea typeface="Century Gothic"/>
                <a:cs typeface="Century Gothic"/>
                <a:sym typeface="Century Gothic"/>
              </a:rPr>
              <a:t>, 3</a:t>
            </a:r>
            <a:r>
              <a:rPr lang="en-CA" sz="3959" baseline="30000">
                <a:solidFill>
                  <a:srgbClr val="3F3F3F"/>
                </a:solidFill>
                <a:latin typeface="Century Gothic"/>
                <a:ea typeface="Century Gothic"/>
                <a:cs typeface="Century Gothic"/>
                <a:sym typeface="Century Gothic"/>
              </a:rPr>
              <a:t>rd</a:t>
            </a:r>
            <a:r>
              <a:rPr lang="en-CA" sz="3959">
                <a:solidFill>
                  <a:srgbClr val="3F3F3F"/>
                </a:solidFill>
                <a:latin typeface="Century Gothic"/>
                <a:ea typeface="Century Gothic"/>
                <a:cs typeface="Century Gothic"/>
                <a:sym typeface="Century Gothic"/>
              </a:rPr>
              <a:t>, and 4</a:t>
            </a:r>
            <a:r>
              <a:rPr lang="en-CA" sz="3959" baseline="30000">
                <a:solidFill>
                  <a:srgbClr val="3F3F3F"/>
                </a:solidFill>
                <a:latin typeface="Century Gothic"/>
                <a:ea typeface="Century Gothic"/>
                <a:cs typeface="Century Gothic"/>
                <a:sym typeface="Century Gothic"/>
              </a:rPr>
              <a:t>th</a:t>
            </a:r>
            <a:r>
              <a:rPr lang="en-CA" sz="3959">
                <a:solidFill>
                  <a:srgbClr val="3F3F3F"/>
                </a:solidFill>
                <a:latin typeface="Century Gothic"/>
                <a:ea typeface="Century Gothic"/>
                <a:cs typeface="Century Gothic"/>
                <a:sym typeface="Century Gothic"/>
              </a:rPr>
              <a:t> </a:t>
            </a:r>
            <a:endParaRPr sz="3959">
              <a:solidFill>
                <a:srgbClr val="3F3F3F"/>
              </a:solidFill>
              <a:latin typeface="Century Gothic"/>
              <a:ea typeface="Century Gothic"/>
              <a:cs typeface="Century Gothic"/>
              <a:sym typeface="Century Gothic"/>
            </a:endParaRPr>
          </a:p>
        </p:txBody>
      </p:sp>
      <p:sp>
        <p:nvSpPr>
          <p:cNvPr id="67" name="Google Shape;67;p3"/>
          <p:cNvSpPr txBox="1">
            <a:spLocks noGrp="1"/>
          </p:cNvSpPr>
          <p:nvPr>
            <p:ph type="body" idx="1"/>
          </p:nvPr>
        </p:nvSpPr>
        <p:spPr>
          <a:xfrm>
            <a:off x="406400" y="1624906"/>
            <a:ext cx="11110097" cy="4594919"/>
          </a:xfrm>
          <a:prstGeom prst="rect">
            <a:avLst/>
          </a:prstGeom>
          <a:noFill/>
          <a:ln>
            <a:noFill/>
          </a:ln>
        </p:spPr>
        <p:txBody>
          <a:bodyPr spcFirstLastPara="1" wrap="square" lIns="91425" tIns="45700" rIns="91425" bIns="45700" anchor="t" anchorCtr="0">
            <a:normAutofit/>
          </a:bodyPr>
          <a:lstStyle/>
          <a:p>
            <a:pPr marL="50800" indent="0">
              <a:buNone/>
            </a:pPr>
            <a:r>
              <a:rPr lang="en-CA" sz="2000" b="1" dirty="0">
                <a:solidFill>
                  <a:srgbClr val="3F3F3F"/>
                </a:solidFill>
                <a:latin typeface="Century Gothic"/>
                <a:ea typeface="Century Gothic"/>
                <a:cs typeface="Century Gothic"/>
                <a:sym typeface="Century Gothic"/>
              </a:rPr>
              <a:t>I can 3</a:t>
            </a:r>
            <a:r>
              <a:rPr lang="en-CA" sz="2000" b="1" baseline="30000" dirty="0">
                <a:solidFill>
                  <a:srgbClr val="3F3F3F"/>
                </a:solidFill>
                <a:latin typeface="Century Gothic"/>
                <a:ea typeface="Century Gothic"/>
                <a:cs typeface="Century Gothic"/>
                <a:sym typeface="Century Gothic"/>
              </a:rPr>
              <a:t>rd</a:t>
            </a:r>
            <a:r>
              <a:rPr lang="en-CA" sz="2000" b="1" dirty="0">
                <a:solidFill>
                  <a:srgbClr val="3F3F3F"/>
                </a:solidFill>
                <a:latin typeface="Century Gothic"/>
                <a:ea typeface="Century Gothic"/>
                <a:cs typeface="Century Gothic"/>
                <a:sym typeface="Century Gothic"/>
              </a:rPr>
              <a:t> grade:</a:t>
            </a:r>
          </a:p>
          <a:p>
            <a:r>
              <a:rPr lang="en-US" sz="1600" dirty="0"/>
              <a:t>read food labels and pick out information that is most important to me</a:t>
            </a:r>
          </a:p>
          <a:p>
            <a:r>
              <a:rPr lang="en-US" sz="1600" dirty="0"/>
              <a:t>make safe health-related lifestyle changes to increase my fitness and well-being</a:t>
            </a:r>
          </a:p>
          <a:p>
            <a:r>
              <a:rPr lang="en-US" sz="1600" dirty="0"/>
              <a:t>identify patterns of healthy living</a:t>
            </a:r>
          </a:p>
          <a:p>
            <a:r>
              <a:rPr lang="en-US" sz="1600" dirty="0"/>
              <a:t>create a personal health goal and track it to completion, to combat the effects of a common health-related illness</a:t>
            </a:r>
            <a:endParaRPr lang="en-CA" sz="1600" b="1" dirty="0">
              <a:solidFill>
                <a:srgbClr val="3F3F3F"/>
              </a:solidFill>
              <a:latin typeface="Century Gothic"/>
              <a:ea typeface="Century Gothic"/>
              <a:cs typeface="Century Gothic"/>
              <a:sym typeface="Century Gothic"/>
            </a:endParaRPr>
          </a:p>
          <a:p>
            <a:pPr marL="50800" indent="0">
              <a:buNone/>
            </a:pPr>
            <a:r>
              <a:rPr lang="en-CA" sz="1600" b="1" dirty="0" smtClean="0">
                <a:solidFill>
                  <a:srgbClr val="3F3F3F"/>
                </a:solidFill>
                <a:latin typeface="Century Gothic"/>
                <a:ea typeface="Century Gothic"/>
                <a:cs typeface="Century Gothic"/>
                <a:sym typeface="Century Gothic"/>
              </a:rPr>
              <a:t>I </a:t>
            </a:r>
            <a:r>
              <a:rPr lang="en-CA" sz="1600" b="1" dirty="0">
                <a:solidFill>
                  <a:srgbClr val="3F3F3F"/>
                </a:solidFill>
                <a:latin typeface="Century Gothic"/>
                <a:ea typeface="Century Gothic"/>
                <a:cs typeface="Century Gothic"/>
                <a:sym typeface="Century Gothic"/>
              </a:rPr>
              <a:t>can </a:t>
            </a:r>
            <a:r>
              <a:rPr lang="en-CA" sz="1600" b="1" dirty="0" smtClean="0">
                <a:solidFill>
                  <a:srgbClr val="3F3F3F"/>
                </a:solidFill>
                <a:latin typeface="Century Gothic"/>
                <a:ea typeface="Century Gothic"/>
                <a:cs typeface="Century Gothic"/>
                <a:sym typeface="Century Gothic"/>
              </a:rPr>
              <a:t>4</a:t>
            </a:r>
            <a:r>
              <a:rPr lang="en-CA" sz="1600" b="1" baseline="30000" dirty="0" smtClean="0">
                <a:solidFill>
                  <a:srgbClr val="3F3F3F"/>
                </a:solidFill>
                <a:latin typeface="Century Gothic"/>
                <a:ea typeface="Century Gothic"/>
                <a:cs typeface="Century Gothic"/>
                <a:sym typeface="Century Gothic"/>
              </a:rPr>
              <a:t>th</a:t>
            </a:r>
            <a:r>
              <a:rPr lang="en-CA" sz="1600" b="1" dirty="0" smtClean="0">
                <a:solidFill>
                  <a:srgbClr val="3F3F3F"/>
                </a:solidFill>
                <a:latin typeface="Century Gothic"/>
                <a:ea typeface="Century Gothic"/>
                <a:cs typeface="Century Gothic"/>
                <a:sym typeface="Century Gothic"/>
              </a:rPr>
              <a:t> grade:</a:t>
            </a:r>
          </a:p>
          <a:p>
            <a:r>
              <a:rPr lang="en-US" sz="1600" dirty="0"/>
              <a:t>identify recommended serving sizes and explain how they promote personal health</a:t>
            </a:r>
          </a:p>
          <a:p>
            <a:r>
              <a:rPr lang="en-US" sz="1600" dirty="0"/>
              <a:t>identify the recommended daily portions for the different food groups</a:t>
            </a:r>
          </a:p>
          <a:p>
            <a:r>
              <a:rPr lang="en-US" sz="1600" dirty="0"/>
              <a:t>identify the recommended portions of healthy snacks </a:t>
            </a:r>
          </a:p>
          <a:p>
            <a:r>
              <a:rPr lang="en-US" sz="1600" dirty="0"/>
              <a:t>explain how much water is needed in a day, identify the impact of bottled water on the environment, and choose more friendly alternatives</a:t>
            </a:r>
            <a:endParaRPr lang="en-CA" sz="1600" b="1" dirty="0">
              <a:solidFill>
                <a:srgbClr val="3F3F3F"/>
              </a:solidFill>
              <a:latin typeface="Century Gothic"/>
              <a:ea typeface="Century Gothic"/>
              <a:cs typeface="Century Gothic"/>
              <a:sym typeface="Century Gothic"/>
            </a:endParaRPr>
          </a:p>
          <a:p>
            <a:pPr marL="228600" lvl="0" indent="-108585" algn="l" rtl="0">
              <a:lnSpc>
                <a:spcPct val="70000"/>
              </a:lnSpc>
              <a:spcBef>
                <a:spcPts val="600"/>
              </a:spcBef>
              <a:spcAft>
                <a:spcPts val="0"/>
              </a:spcAft>
              <a:buClr>
                <a:schemeClr val="dk1"/>
              </a:buClr>
              <a:buSzPts val="1890"/>
              <a:buNone/>
            </a:pPr>
            <a:endParaRPr sz="1890" dirty="0">
              <a:solidFill>
                <a:srgbClr val="3F3F3F"/>
              </a:solidFill>
              <a:latin typeface="Century Gothic"/>
              <a:ea typeface="Century Gothic"/>
              <a:cs typeface="Century Gothic"/>
              <a:sym typeface="Century Gothic"/>
            </a:endParaRPr>
          </a:p>
        </p:txBody>
      </p:sp>
      <p:sp>
        <p:nvSpPr>
          <p:cNvPr id="68" name="Google Shape;68;p3"/>
          <p:cNvSpPr/>
          <p:nvPr/>
        </p:nvSpPr>
        <p:spPr>
          <a:xfrm>
            <a:off x="-62450" y="-21628"/>
            <a:ext cx="12452004" cy="701714"/>
          </a:xfrm>
          <a:prstGeom prst="rect">
            <a:avLst/>
          </a:prstGeom>
          <a:solidFill>
            <a:srgbClr val="548135"/>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69" name="Google Shape;69;p3"/>
          <p:cNvPicPr preferRelativeResize="0"/>
          <p:nvPr/>
        </p:nvPicPr>
        <p:blipFill rotWithShape="1">
          <a:blip r:embed="rId3">
            <a:alphaModFix/>
          </a:blip>
          <a:srcRect l="5062" t="45660" r="11727" b="48896"/>
          <a:stretch/>
        </p:blipFill>
        <p:spPr>
          <a:xfrm>
            <a:off x="-1" y="19349"/>
            <a:ext cx="12327105" cy="623023"/>
          </a:xfrm>
          <a:prstGeom prst="rect">
            <a:avLst/>
          </a:prstGeom>
          <a:noFill/>
          <a:ln>
            <a:noFill/>
          </a:ln>
        </p:spPr>
      </p:pic>
      <p:sp>
        <p:nvSpPr>
          <p:cNvPr id="70" name="Google Shape;70;p3"/>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Tree>
    <p:extLst>
      <p:ext uri="{BB962C8B-B14F-4D97-AF65-F5344CB8AC3E}">
        <p14:creationId xmlns:p14="http://schemas.microsoft.com/office/powerpoint/2010/main" val="3497477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5"/>
          <p:cNvSpPr txBox="1">
            <a:spLocks noGrp="1"/>
          </p:cNvSpPr>
          <p:nvPr>
            <p:ph type="title"/>
          </p:nvPr>
        </p:nvSpPr>
        <p:spPr>
          <a:xfrm>
            <a:off x="0" y="804051"/>
            <a:ext cx="12192000" cy="7571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F3F3F"/>
              </a:buClr>
              <a:buSzPts val="4400"/>
              <a:buFont typeface="Century Gothic"/>
              <a:buNone/>
            </a:pPr>
            <a:r>
              <a:rPr lang="en-CA">
                <a:solidFill>
                  <a:srgbClr val="3F3F3F"/>
                </a:solidFill>
                <a:latin typeface="Century Gothic"/>
                <a:ea typeface="Century Gothic"/>
                <a:cs typeface="Century Gothic"/>
                <a:sym typeface="Century Gothic"/>
              </a:rPr>
              <a:t>	</a:t>
            </a:r>
            <a:r>
              <a:rPr lang="en-CA" b="1">
                <a:solidFill>
                  <a:srgbClr val="3F3F3F"/>
                </a:solidFill>
                <a:latin typeface="Century Gothic"/>
                <a:ea typeface="Century Gothic"/>
                <a:cs typeface="Century Gothic"/>
                <a:sym typeface="Century Gothic"/>
              </a:rPr>
              <a:t>Rate My Self SEL Learning Check In</a:t>
            </a:r>
            <a:endParaRPr b="1">
              <a:solidFill>
                <a:srgbClr val="3F3F3F"/>
              </a:solidFill>
              <a:latin typeface="Century Gothic"/>
              <a:ea typeface="Century Gothic"/>
              <a:cs typeface="Century Gothic"/>
              <a:sym typeface="Century Gothic"/>
            </a:endParaRPr>
          </a:p>
        </p:txBody>
      </p:sp>
      <p:sp>
        <p:nvSpPr>
          <p:cNvPr id="87" name="Google Shape;87;p5"/>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88" name="Google Shape;88;p5"/>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89" name="Google Shape;89;p5"/>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graphicFrame>
        <p:nvGraphicFramePr>
          <p:cNvPr id="90" name="Google Shape;90;p5"/>
          <p:cNvGraphicFramePr/>
          <p:nvPr/>
        </p:nvGraphicFramePr>
        <p:xfrm>
          <a:off x="2473960" y="2754803"/>
          <a:ext cx="7886700" cy="2479070"/>
        </p:xfrm>
        <a:graphic>
          <a:graphicData uri="http://schemas.openxmlformats.org/drawingml/2006/table">
            <a:tbl>
              <a:tblPr firstRow="1" bandRow="1">
                <a:noFill/>
              </a:tblPr>
              <a:tblGrid>
                <a:gridCol w="2628900">
                  <a:extLst>
                    <a:ext uri="{9D8B030D-6E8A-4147-A177-3AD203B41FA5}">
                      <a16:colId xmlns:a16="http://schemas.microsoft.com/office/drawing/2014/main" val="20000"/>
                    </a:ext>
                  </a:extLst>
                </a:gridCol>
                <a:gridCol w="2537450">
                  <a:extLst>
                    <a:ext uri="{9D8B030D-6E8A-4147-A177-3AD203B41FA5}">
                      <a16:colId xmlns:a16="http://schemas.microsoft.com/office/drawing/2014/main" val="20001"/>
                    </a:ext>
                  </a:extLst>
                </a:gridCol>
                <a:gridCol w="2720350">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CA" sz="1800" b="1" u="none" strike="noStrike" cap="none"/>
                        <a:t>Sad</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Okay</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Happy</a:t>
                      </a:r>
                      <a:endParaRPr sz="1800" b="1"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CA" sz="1800" b="1" u="none" strike="noStrike" cap="none"/>
                        <a:t>I feel Sad today.</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I feel OKAY today.</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I feel HAPPY today.</a:t>
                      </a:r>
                      <a:endParaRPr sz="1800" b="1"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endParaRPr sz="1800" u="none" strike="noStrike" cap="none"/>
                    </a:p>
                    <a:p>
                      <a:pPr marL="0" marR="0" lvl="0" indent="0" algn="ctr" rtl="0">
                        <a:spcBef>
                          <a:spcPts val="0"/>
                        </a:spcBef>
                        <a:spcAft>
                          <a:spcPts val="0"/>
                        </a:spcAft>
                        <a:buNone/>
                      </a:pPr>
                      <a:endParaRPr sz="1800" u="none" strike="noStrike" cap="none"/>
                    </a:p>
                    <a:p>
                      <a:pPr marL="0" marR="0" lvl="0" indent="0" algn="ctr" rtl="0">
                        <a:spcBef>
                          <a:spcPts val="0"/>
                        </a:spcBef>
                        <a:spcAft>
                          <a:spcPts val="0"/>
                        </a:spcAft>
                        <a:buNone/>
                      </a:pPr>
                      <a:endParaRPr sz="1800" u="none" strike="noStrike" cap="none"/>
                    </a:p>
                    <a:p>
                      <a:pPr marL="0" marR="0" lvl="0" indent="0" algn="ctr" rtl="0">
                        <a:spcBef>
                          <a:spcPts val="0"/>
                        </a:spcBef>
                        <a:spcAft>
                          <a:spcPts val="0"/>
                        </a:spcAft>
                        <a:buNone/>
                      </a:pPr>
                      <a:endParaRPr sz="1800" u="none" strike="noStrike" cap="none"/>
                    </a:p>
                    <a:p>
                      <a:pPr marL="0" marR="0" lvl="0" indent="0" algn="ctr" rtl="0">
                        <a:spcBef>
                          <a:spcPts val="0"/>
                        </a:spcBef>
                        <a:spcAft>
                          <a:spcPts val="0"/>
                        </a:spcAft>
                        <a:buNone/>
                      </a:pPr>
                      <a:endParaRPr sz="1800" u="none" strike="noStrike" cap="none"/>
                    </a:p>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extLst>
                  <a:ext uri="{0D108BD9-81ED-4DB2-BD59-A6C34878D82A}">
                    <a16:rowId xmlns:a16="http://schemas.microsoft.com/office/drawing/2014/main" val="10002"/>
                  </a:ext>
                </a:extLst>
              </a:tr>
            </a:tbl>
          </a:graphicData>
        </a:graphic>
      </p:graphicFrame>
      <p:pic>
        <p:nvPicPr>
          <p:cNvPr id="91" name="Google Shape;91;p5" descr="Сведочанства на мој начин | Физика у Бранку"/>
          <p:cNvPicPr preferRelativeResize="0"/>
          <p:nvPr/>
        </p:nvPicPr>
        <p:blipFill rotWithShape="1">
          <a:blip r:embed="rId4">
            <a:alphaModFix/>
          </a:blip>
          <a:srcRect/>
          <a:stretch/>
        </p:blipFill>
        <p:spPr>
          <a:xfrm>
            <a:off x="8090867" y="3797126"/>
            <a:ext cx="1505944" cy="1294461"/>
          </a:xfrm>
          <a:prstGeom prst="rect">
            <a:avLst/>
          </a:prstGeom>
          <a:noFill/>
          <a:ln>
            <a:noFill/>
          </a:ln>
        </p:spPr>
      </p:pic>
      <p:pic>
        <p:nvPicPr>
          <p:cNvPr id="92" name="Google Shape;92;p5" descr="message in a bottle, missed connections | The Honking Goose"/>
          <p:cNvPicPr preferRelativeResize="0"/>
          <p:nvPr/>
        </p:nvPicPr>
        <p:blipFill rotWithShape="1">
          <a:blip r:embed="rId5">
            <a:alphaModFix/>
          </a:blip>
          <a:srcRect/>
          <a:stretch/>
        </p:blipFill>
        <p:spPr>
          <a:xfrm>
            <a:off x="5820801" y="3581683"/>
            <a:ext cx="1389824" cy="1573479"/>
          </a:xfrm>
          <a:prstGeom prst="rect">
            <a:avLst/>
          </a:prstGeom>
          <a:noFill/>
          <a:ln>
            <a:noFill/>
          </a:ln>
        </p:spPr>
      </p:pic>
      <p:sp>
        <p:nvSpPr>
          <p:cNvPr id="93" name="Google Shape;93;p5"/>
          <p:cNvSpPr txBox="1"/>
          <p:nvPr/>
        </p:nvSpPr>
        <p:spPr>
          <a:xfrm>
            <a:off x="-13854" y="1566053"/>
            <a:ext cx="12192000" cy="75711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F3F3F"/>
              </a:buClr>
              <a:buSzPts val="4400"/>
              <a:buFont typeface="Century Gothic"/>
              <a:buNone/>
            </a:pPr>
            <a:r>
              <a:rPr lang="en-CA" sz="4400">
                <a:solidFill>
                  <a:srgbClr val="3F3F3F"/>
                </a:solidFill>
                <a:latin typeface="Century Gothic"/>
                <a:ea typeface="Century Gothic"/>
                <a:cs typeface="Century Gothic"/>
                <a:sym typeface="Century Gothic"/>
              </a:rPr>
              <a:t>	</a:t>
            </a:r>
            <a:r>
              <a:rPr lang="en-CA" sz="4400" b="1">
                <a:solidFill>
                  <a:srgbClr val="3F3F3F"/>
                </a:solidFill>
                <a:latin typeface="Century Gothic"/>
                <a:ea typeface="Century Gothic"/>
                <a:cs typeface="Century Gothic"/>
                <a:sym typeface="Century Gothic"/>
              </a:rPr>
              <a:t>Show Me How You Are Feeling??</a:t>
            </a:r>
            <a:endParaRPr sz="4400" b="1">
              <a:solidFill>
                <a:srgbClr val="3F3F3F"/>
              </a:solidFill>
              <a:latin typeface="Century Gothic"/>
              <a:ea typeface="Century Gothic"/>
              <a:cs typeface="Century Gothic"/>
              <a:sym typeface="Century Gothic"/>
            </a:endParaRPr>
          </a:p>
        </p:txBody>
      </p:sp>
      <p:pic>
        <p:nvPicPr>
          <p:cNvPr id="94" name="Google Shape;94;p5" descr="File:SMirC-thumbsdown.svg - Wikimedia Commons"/>
          <p:cNvPicPr preferRelativeResize="0"/>
          <p:nvPr/>
        </p:nvPicPr>
        <p:blipFill rotWithShape="1">
          <a:blip r:embed="rId6">
            <a:alphaModFix/>
          </a:blip>
          <a:srcRect/>
          <a:stretch/>
        </p:blipFill>
        <p:spPr>
          <a:xfrm flipH="1">
            <a:off x="2944445" y="3531005"/>
            <a:ext cx="1624157" cy="1624157"/>
          </a:xfrm>
          <a:prstGeom prst="rect">
            <a:avLst/>
          </a:prstGeom>
          <a:noFill/>
          <a:ln>
            <a:noFill/>
          </a:ln>
        </p:spPr>
      </p:pic>
      <p:sp>
        <p:nvSpPr>
          <p:cNvPr id="95" name="Google Shape;95;p5"/>
          <p:cNvSpPr txBox="1"/>
          <p:nvPr/>
        </p:nvSpPr>
        <p:spPr>
          <a:xfrm flipH="1">
            <a:off x="156698" y="3063928"/>
            <a:ext cx="2317261" cy="1233752"/>
          </a:xfrm>
          <a:prstGeom prst="rect">
            <a:avLst/>
          </a:prstGeom>
          <a:noFill/>
          <a:ln>
            <a:noFill/>
          </a:ln>
        </p:spPr>
        <p:txBody>
          <a:bodyPr spcFirstLastPara="1" wrap="square" lIns="91425" tIns="45700" rIns="91425" bIns="45700" anchor="ctr" anchorCtr="0">
            <a:normAutofit/>
          </a:bodyPr>
          <a:lstStyle/>
          <a:p>
            <a:pPr marL="0" marR="0" lvl="0" indent="0" algn="ctr" rtl="0">
              <a:lnSpc>
                <a:spcPct val="70000"/>
              </a:lnSpc>
              <a:spcBef>
                <a:spcPts val="0"/>
              </a:spcBef>
              <a:spcAft>
                <a:spcPts val="0"/>
              </a:spcAft>
              <a:buClr>
                <a:srgbClr val="00B050"/>
              </a:buClr>
              <a:buSzPts val="1757"/>
              <a:buFont typeface="Century Gothic"/>
              <a:buNone/>
            </a:pPr>
            <a:r>
              <a:rPr lang="en-CA" sz="1757" b="1">
                <a:solidFill>
                  <a:srgbClr val="00B050"/>
                </a:solidFill>
                <a:latin typeface="Century Gothic"/>
                <a:ea typeface="Century Gothic"/>
                <a:cs typeface="Century Gothic"/>
                <a:sym typeface="Century Gothic"/>
              </a:rPr>
              <a:t>SAD-THUMBS DOWN</a:t>
            </a:r>
            <a:endParaRPr/>
          </a:p>
          <a:p>
            <a:pPr marL="0" marR="0" lvl="0" indent="0" algn="ctr" rtl="0">
              <a:lnSpc>
                <a:spcPct val="70000"/>
              </a:lnSpc>
              <a:spcBef>
                <a:spcPts val="0"/>
              </a:spcBef>
              <a:spcAft>
                <a:spcPts val="0"/>
              </a:spcAft>
              <a:buClr>
                <a:srgbClr val="00B0F0"/>
              </a:buClr>
              <a:buSzPts val="1757"/>
              <a:buFont typeface="Century Gothic"/>
              <a:buNone/>
            </a:pPr>
            <a:r>
              <a:rPr lang="en-CA" sz="1757" b="1">
                <a:solidFill>
                  <a:srgbClr val="00B0F0"/>
                </a:solidFill>
                <a:latin typeface="Century Gothic"/>
                <a:ea typeface="Century Gothic"/>
                <a:cs typeface="Century Gothic"/>
                <a:sym typeface="Century Gothic"/>
              </a:rPr>
              <a:t>OKAY-THUMB IN THE MIDDLE</a:t>
            </a:r>
            <a:endParaRPr/>
          </a:p>
          <a:p>
            <a:pPr marL="0" marR="0" lvl="0" indent="0" algn="ctr" rtl="0">
              <a:lnSpc>
                <a:spcPct val="70000"/>
              </a:lnSpc>
              <a:spcBef>
                <a:spcPts val="0"/>
              </a:spcBef>
              <a:spcAft>
                <a:spcPts val="0"/>
              </a:spcAft>
              <a:buClr>
                <a:srgbClr val="C00000"/>
              </a:buClr>
              <a:buSzPts val="1757"/>
              <a:buFont typeface="Century Gothic"/>
              <a:buNone/>
            </a:pPr>
            <a:r>
              <a:rPr lang="en-CA" sz="1757" b="1">
                <a:solidFill>
                  <a:srgbClr val="C00000"/>
                </a:solidFill>
                <a:latin typeface="Century Gothic"/>
                <a:ea typeface="Century Gothic"/>
                <a:cs typeface="Century Gothic"/>
                <a:sym typeface="Century Gothic"/>
              </a:rPr>
              <a:t>HAPPY-THUMBS UP</a:t>
            </a:r>
            <a:endParaRPr sz="1757" b="1">
              <a:solidFill>
                <a:srgbClr val="C0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495537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a:spLocks noGrp="1"/>
          </p:cNvSpPr>
          <p:nvPr>
            <p:ph type="title"/>
          </p:nvPr>
        </p:nvSpPr>
        <p:spPr>
          <a:xfrm>
            <a:off x="0" y="804051"/>
            <a:ext cx="12192000" cy="7571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F3F3F"/>
              </a:buClr>
              <a:buSzPts val="4400"/>
              <a:buFont typeface="Century Gothic"/>
              <a:buNone/>
            </a:pPr>
            <a:r>
              <a:rPr lang="en-CA">
                <a:solidFill>
                  <a:srgbClr val="3F3F3F"/>
                </a:solidFill>
                <a:latin typeface="Century Gothic"/>
                <a:ea typeface="Century Gothic"/>
                <a:cs typeface="Century Gothic"/>
                <a:sym typeface="Century Gothic"/>
              </a:rPr>
              <a:t>	</a:t>
            </a:r>
            <a:r>
              <a:rPr lang="en-CA" b="1">
                <a:solidFill>
                  <a:srgbClr val="3F3F3F"/>
                </a:solidFill>
                <a:latin typeface="Century Gothic"/>
                <a:ea typeface="Century Gothic"/>
                <a:cs typeface="Century Gothic"/>
                <a:sym typeface="Century Gothic"/>
              </a:rPr>
              <a:t>Rate My Self Lesson Check In</a:t>
            </a:r>
            <a:endParaRPr b="1">
              <a:solidFill>
                <a:srgbClr val="3F3F3F"/>
              </a:solidFill>
              <a:latin typeface="Century Gothic"/>
              <a:ea typeface="Century Gothic"/>
              <a:cs typeface="Century Gothic"/>
              <a:sym typeface="Century Gothic"/>
            </a:endParaRPr>
          </a:p>
        </p:txBody>
      </p:sp>
      <p:sp>
        <p:nvSpPr>
          <p:cNvPr id="102" name="Google Shape;102;p6"/>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03" name="Google Shape;103;p6"/>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104" name="Google Shape;104;p6"/>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graphicFrame>
        <p:nvGraphicFramePr>
          <p:cNvPr id="105" name="Google Shape;105;p6"/>
          <p:cNvGraphicFramePr/>
          <p:nvPr>
            <p:extLst>
              <p:ext uri="{D42A27DB-BD31-4B8C-83A1-F6EECF244321}">
                <p14:modId xmlns:p14="http://schemas.microsoft.com/office/powerpoint/2010/main" val="1808854599"/>
              </p:ext>
            </p:extLst>
          </p:nvPr>
        </p:nvGraphicFramePr>
        <p:xfrm>
          <a:off x="651164" y="2338241"/>
          <a:ext cx="10702636" cy="4173394"/>
        </p:xfrm>
        <a:graphic>
          <a:graphicData uri="http://schemas.openxmlformats.org/drawingml/2006/table">
            <a:tbl>
              <a:tblPr firstRow="1" bandRow="1">
                <a:noFill/>
              </a:tblPr>
              <a:tblGrid>
                <a:gridCol w="2675659">
                  <a:extLst>
                    <a:ext uri="{9D8B030D-6E8A-4147-A177-3AD203B41FA5}">
                      <a16:colId xmlns:a16="http://schemas.microsoft.com/office/drawing/2014/main" val="20000"/>
                    </a:ext>
                  </a:extLst>
                </a:gridCol>
                <a:gridCol w="2675659">
                  <a:extLst>
                    <a:ext uri="{9D8B030D-6E8A-4147-A177-3AD203B41FA5}">
                      <a16:colId xmlns:a16="http://schemas.microsoft.com/office/drawing/2014/main" val="20001"/>
                    </a:ext>
                  </a:extLst>
                </a:gridCol>
                <a:gridCol w="2675659">
                  <a:extLst>
                    <a:ext uri="{9D8B030D-6E8A-4147-A177-3AD203B41FA5}">
                      <a16:colId xmlns:a16="http://schemas.microsoft.com/office/drawing/2014/main" val="20002"/>
                    </a:ext>
                  </a:extLst>
                </a:gridCol>
                <a:gridCol w="2675659">
                  <a:extLst>
                    <a:ext uri="{9D8B030D-6E8A-4147-A177-3AD203B41FA5}">
                      <a16:colId xmlns:a16="http://schemas.microsoft.com/office/drawing/2014/main" val="20003"/>
                    </a:ext>
                  </a:extLst>
                </a:gridCol>
              </a:tblGrid>
              <a:tr h="402462">
                <a:tc>
                  <a:txBody>
                    <a:bodyPr/>
                    <a:lstStyle/>
                    <a:p>
                      <a:pPr marL="0" marR="0" lvl="0" indent="0" algn="ctr" rtl="0">
                        <a:spcBef>
                          <a:spcPts val="0"/>
                        </a:spcBef>
                        <a:spcAft>
                          <a:spcPts val="0"/>
                        </a:spcAft>
                        <a:buNone/>
                      </a:pPr>
                      <a:r>
                        <a:rPr lang="en-CA" sz="1800" b="1" u="none" strike="noStrike" cap="none"/>
                        <a:t> I AM A 1</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I AM A 2</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I AM A 3</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I AM A 4</a:t>
                      </a:r>
                      <a:endParaRPr sz="1800" b="1" u="none" strike="noStrike" cap="none"/>
                    </a:p>
                  </a:txBody>
                  <a:tcPr marL="91450" marR="91450" marT="45725" marB="45725"/>
                </a:tc>
                <a:extLst>
                  <a:ext uri="{0D108BD9-81ED-4DB2-BD59-A6C34878D82A}">
                    <a16:rowId xmlns:a16="http://schemas.microsoft.com/office/drawing/2014/main" val="10000"/>
                  </a:ext>
                </a:extLst>
              </a:tr>
              <a:tr h="1885466">
                <a:tc>
                  <a:txBody>
                    <a:bodyPr/>
                    <a:lstStyle/>
                    <a:p>
                      <a:pPr marL="0" marR="0" lvl="0" indent="0" algn="ctr" rtl="0">
                        <a:spcBef>
                          <a:spcPts val="0"/>
                        </a:spcBef>
                        <a:spcAft>
                          <a:spcPts val="0"/>
                        </a:spcAft>
                        <a:buNone/>
                      </a:pPr>
                      <a:r>
                        <a:rPr lang="en-CA" sz="1400" b="1" u="none" strike="noStrike" cap="none" dirty="0"/>
                        <a:t>I don’t understand much about </a:t>
                      </a:r>
                      <a:r>
                        <a:rPr lang="en-CA" sz="1400" b="1" u="none" strike="noStrike" cap="none" dirty="0" smtClean="0"/>
                        <a:t>healthy foods!</a:t>
                      </a:r>
                      <a:endParaRPr sz="1400" b="1" u="none" strike="noStrike" cap="none" dirty="0"/>
                    </a:p>
                  </a:txBody>
                  <a:tcPr marL="91450" marR="91450" marT="45725" marB="45725"/>
                </a:tc>
                <a:tc>
                  <a:txBody>
                    <a:bodyPr/>
                    <a:lstStyle/>
                    <a:p>
                      <a:pPr marL="0" marR="0" lvl="0" indent="0" algn="ctr" rtl="0">
                        <a:spcBef>
                          <a:spcPts val="0"/>
                        </a:spcBef>
                        <a:spcAft>
                          <a:spcPts val="0"/>
                        </a:spcAft>
                        <a:buNone/>
                      </a:pPr>
                      <a:r>
                        <a:rPr lang="en-CA" sz="1400" b="1" u="none" strike="noStrike" cap="none" dirty="0"/>
                        <a:t>I understand the concept </a:t>
                      </a:r>
                      <a:r>
                        <a:rPr lang="en-CA" sz="1400" b="1" u="none" strike="noStrike" cap="none" dirty="0" smtClean="0"/>
                        <a:t>of healthy foods, </a:t>
                      </a:r>
                      <a:r>
                        <a:rPr lang="en-CA" sz="1400" b="1" u="none" strike="noStrike" cap="none" dirty="0"/>
                        <a:t>but I need more help!</a:t>
                      </a:r>
                      <a:endParaRPr sz="1400" b="1" u="none" strike="noStrike" cap="none" dirty="0"/>
                    </a:p>
                  </a:txBody>
                  <a:tcPr marL="91450" marR="91450" marT="45725" marB="45725"/>
                </a:tc>
                <a:tc>
                  <a:txBody>
                    <a:bodyPr/>
                    <a:lstStyle/>
                    <a:p>
                      <a:pPr marL="0" marR="0" lvl="0" indent="0" algn="ctr" rtl="0">
                        <a:spcBef>
                          <a:spcPts val="0"/>
                        </a:spcBef>
                        <a:spcAft>
                          <a:spcPts val="0"/>
                        </a:spcAft>
                        <a:buNone/>
                      </a:pPr>
                      <a:r>
                        <a:rPr lang="en-CA" sz="1400" b="1" u="none" strike="noStrike" cap="none" dirty="0"/>
                        <a:t>I </a:t>
                      </a:r>
                      <a:r>
                        <a:rPr lang="en-CA" sz="1400" b="1" u="none" strike="noStrike" cap="none" dirty="0" smtClean="0"/>
                        <a:t>understand how to</a:t>
                      </a:r>
                      <a:r>
                        <a:rPr lang="en-CA" sz="1400" b="1" u="none" strike="noStrike" cap="none" baseline="0" dirty="0" smtClean="0"/>
                        <a:t> create a healthy meal and can make sure my meal has different food groups</a:t>
                      </a:r>
                      <a:r>
                        <a:rPr lang="en-CA" sz="1400" b="1" u="none" strike="noStrike" cap="none" dirty="0" smtClean="0"/>
                        <a:t>!</a:t>
                      </a:r>
                      <a:endParaRPr sz="1400" b="1" u="none" strike="noStrike" cap="none" dirty="0"/>
                    </a:p>
                  </a:txBody>
                  <a:tcPr marL="91450" marR="91450" marT="45725" marB="45725"/>
                </a:tc>
                <a:tc>
                  <a:txBody>
                    <a:bodyPr/>
                    <a:lstStyle/>
                    <a:p>
                      <a:pPr marL="0" marR="0" lvl="0" indent="0" algn="ctr" rtl="0">
                        <a:spcBef>
                          <a:spcPts val="0"/>
                        </a:spcBef>
                        <a:spcAft>
                          <a:spcPts val="0"/>
                        </a:spcAft>
                        <a:buNone/>
                      </a:pPr>
                      <a:r>
                        <a:rPr lang="en-US" sz="1400" b="1" u="none" strike="noStrike" cap="none" dirty="0" smtClean="0"/>
                        <a:t>I understand how to create a healthy meal and can identify healthy foods in my refrigerator</a:t>
                      </a:r>
                      <a:r>
                        <a:rPr lang="en-US" sz="1400" b="1" u="none" strike="noStrike" cap="none" baseline="0" dirty="0" smtClean="0"/>
                        <a:t>, and I can teach a </a:t>
                      </a:r>
                      <a:r>
                        <a:rPr lang="en-US" sz="1400" b="1" u="none" strike="noStrike" cap="none" dirty="0" smtClean="0"/>
                        <a:t>friend/partner/family member about healthy food choices.</a:t>
                      </a:r>
                      <a:endParaRPr lang="en-US" sz="1400" b="1" u="none" strike="noStrike" cap="none" dirty="0"/>
                    </a:p>
                  </a:txBody>
                  <a:tcPr marL="91450" marR="91450" marT="45725" marB="45725"/>
                </a:tc>
                <a:extLst>
                  <a:ext uri="{0D108BD9-81ED-4DB2-BD59-A6C34878D82A}">
                    <a16:rowId xmlns:a16="http://schemas.microsoft.com/office/drawing/2014/main" val="10001"/>
                  </a:ext>
                </a:extLst>
              </a:tr>
              <a:tr h="1885466">
                <a:tc>
                  <a:txBody>
                    <a:bodyPr/>
                    <a:lstStyle/>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dirty="0"/>
                    </a:p>
                  </a:txBody>
                  <a:tcPr marL="91450" marR="91450" marT="45725" marB="45725"/>
                </a:tc>
                <a:extLst>
                  <a:ext uri="{0D108BD9-81ED-4DB2-BD59-A6C34878D82A}">
                    <a16:rowId xmlns:a16="http://schemas.microsoft.com/office/drawing/2014/main" val="10002"/>
                  </a:ext>
                </a:extLst>
              </a:tr>
            </a:tbl>
          </a:graphicData>
        </a:graphic>
      </p:graphicFrame>
      <p:pic>
        <p:nvPicPr>
          <p:cNvPr id="106" name="Google Shape;106;p6" descr="Herchel's Blog Spot: June 2012"/>
          <p:cNvPicPr preferRelativeResize="0"/>
          <p:nvPr/>
        </p:nvPicPr>
        <p:blipFill rotWithShape="1">
          <a:blip r:embed="rId4">
            <a:alphaModFix/>
          </a:blip>
          <a:srcRect/>
          <a:stretch/>
        </p:blipFill>
        <p:spPr>
          <a:xfrm>
            <a:off x="6821089" y="4867264"/>
            <a:ext cx="1364674" cy="1364674"/>
          </a:xfrm>
          <a:prstGeom prst="rect">
            <a:avLst/>
          </a:prstGeom>
          <a:noFill/>
          <a:ln>
            <a:noFill/>
          </a:ln>
        </p:spPr>
      </p:pic>
      <p:pic>
        <p:nvPicPr>
          <p:cNvPr id="107" name="Google Shape;107;p6" descr="Сведочанства на мој начин | Физика у Бранку"/>
          <p:cNvPicPr preferRelativeResize="0"/>
          <p:nvPr/>
        </p:nvPicPr>
        <p:blipFill rotWithShape="1">
          <a:blip r:embed="rId5">
            <a:alphaModFix/>
          </a:blip>
          <a:srcRect/>
          <a:stretch/>
        </p:blipFill>
        <p:spPr>
          <a:xfrm>
            <a:off x="9421827" y="4836221"/>
            <a:ext cx="1505944" cy="1294461"/>
          </a:xfrm>
          <a:prstGeom prst="rect">
            <a:avLst/>
          </a:prstGeom>
          <a:noFill/>
          <a:ln>
            <a:noFill/>
          </a:ln>
        </p:spPr>
      </p:pic>
      <p:pic>
        <p:nvPicPr>
          <p:cNvPr id="108" name="Google Shape;108;p6" descr="File:054-worried-face.svg - Wikimedia Commons"/>
          <p:cNvPicPr preferRelativeResize="0"/>
          <p:nvPr/>
        </p:nvPicPr>
        <p:blipFill rotWithShape="1">
          <a:blip r:embed="rId6">
            <a:alphaModFix/>
          </a:blip>
          <a:srcRect/>
          <a:stretch/>
        </p:blipFill>
        <p:spPr>
          <a:xfrm>
            <a:off x="1245063" y="4831072"/>
            <a:ext cx="1600726" cy="1600726"/>
          </a:xfrm>
          <a:prstGeom prst="rect">
            <a:avLst/>
          </a:prstGeom>
          <a:noFill/>
          <a:ln>
            <a:noFill/>
          </a:ln>
        </p:spPr>
      </p:pic>
      <p:pic>
        <p:nvPicPr>
          <p:cNvPr id="109" name="Google Shape;109;p6" descr="message in a bottle, missed connections | The Honking Goose"/>
          <p:cNvPicPr preferRelativeResize="0"/>
          <p:nvPr/>
        </p:nvPicPr>
        <p:blipFill rotWithShape="1">
          <a:blip r:embed="rId7">
            <a:alphaModFix/>
          </a:blip>
          <a:srcRect/>
          <a:stretch/>
        </p:blipFill>
        <p:spPr>
          <a:xfrm>
            <a:off x="4195201" y="4825346"/>
            <a:ext cx="1389824" cy="1573479"/>
          </a:xfrm>
          <a:prstGeom prst="rect">
            <a:avLst/>
          </a:prstGeom>
          <a:noFill/>
          <a:ln>
            <a:noFill/>
          </a:ln>
        </p:spPr>
      </p:pic>
      <p:sp>
        <p:nvSpPr>
          <p:cNvPr id="110" name="Google Shape;110;p6"/>
          <p:cNvSpPr txBox="1"/>
          <p:nvPr/>
        </p:nvSpPr>
        <p:spPr>
          <a:xfrm>
            <a:off x="-13854" y="1566053"/>
            <a:ext cx="12192000" cy="75711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F3F3F"/>
              </a:buClr>
              <a:buSzPts val="4400"/>
              <a:buFont typeface="Century Gothic"/>
              <a:buNone/>
            </a:pPr>
            <a:r>
              <a:rPr lang="en-CA" sz="4400" dirty="0">
                <a:solidFill>
                  <a:srgbClr val="3F3F3F"/>
                </a:solidFill>
                <a:latin typeface="Century Gothic"/>
                <a:ea typeface="Century Gothic"/>
                <a:cs typeface="Century Gothic"/>
                <a:sym typeface="Century Gothic"/>
              </a:rPr>
              <a:t>	</a:t>
            </a:r>
            <a:r>
              <a:rPr lang="en-CA" sz="4400" b="1" dirty="0">
                <a:solidFill>
                  <a:srgbClr val="3F3F3F"/>
                </a:solidFill>
                <a:latin typeface="Century Gothic"/>
                <a:ea typeface="Century Gothic"/>
                <a:cs typeface="Century Gothic"/>
                <a:sym typeface="Century Gothic"/>
              </a:rPr>
              <a:t>What Do You Know About </a:t>
            </a:r>
            <a:r>
              <a:rPr lang="en-CA" sz="4400" b="1" dirty="0" smtClean="0">
                <a:solidFill>
                  <a:srgbClr val="3F3F3F"/>
                </a:solidFill>
                <a:latin typeface="Century Gothic"/>
                <a:ea typeface="Century Gothic"/>
                <a:cs typeface="Century Gothic"/>
                <a:sym typeface="Century Gothic"/>
              </a:rPr>
              <a:t>Nutrition?</a:t>
            </a:r>
            <a:endParaRPr sz="4400" b="1" dirty="0">
              <a:solidFill>
                <a:srgbClr val="3F3F3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911420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17" name="Google Shape;117;p7"/>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118" name="Google Shape;118;p7"/>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
        <p:nvSpPr>
          <p:cNvPr id="119" name="Google Shape;119;p7"/>
          <p:cNvSpPr txBox="1"/>
          <p:nvPr/>
        </p:nvSpPr>
        <p:spPr>
          <a:xfrm>
            <a:off x="259307" y="768128"/>
            <a:ext cx="12192000" cy="501872"/>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rgbClr val="3F3F3F"/>
              </a:buClr>
              <a:buSzPts val="3740"/>
              <a:buFont typeface="Century Gothic"/>
              <a:buNone/>
            </a:pPr>
            <a:r>
              <a:rPr lang="en-CA" sz="3740">
                <a:solidFill>
                  <a:srgbClr val="3F3F3F"/>
                </a:solidFill>
                <a:latin typeface="Century Gothic"/>
                <a:ea typeface="Century Gothic"/>
                <a:cs typeface="Century Gothic"/>
                <a:sym typeface="Century Gothic"/>
              </a:rPr>
              <a:t>	</a:t>
            </a:r>
            <a:r>
              <a:rPr lang="en-CA" sz="2720" b="1">
                <a:solidFill>
                  <a:srgbClr val="3F3F3F"/>
                </a:solidFill>
                <a:latin typeface="Century Gothic"/>
                <a:ea typeface="Century Gothic"/>
                <a:cs typeface="Century Gothic"/>
                <a:sym typeface="Century Gothic"/>
              </a:rPr>
              <a:t>1</a:t>
            </a:r>
            <a:r>
              <a:rPr lang="en-CA" sz="2720" b="1" baseline="30000">
                <a:solidFill>
                  <a:srgbClr val="3F3F3F"/>
                </a:solidFill>
                <a:latin typeface="Century Gothic"/>
                <a:ea typeface="Century Gothic"/>
                <a:cs typeface="Century Gothic"/>
                <a:sym typeface="Century Gothic"/>
              </a:rPr>
              <a:t>st</a:t>
            </a:r>
            <a:r>
              <a:rPr lang="en-CA" sz="2720" b="1">
                <a:solidFill>
                  <a:srgbClr val="3F3F3F"/>
                </a:solidFill>
                <a:latin typeface="Century Gothic"/>
                <a:ea typeface="Century Gothic"/>
                <a:cs typeface="Century Gothic"/>
                <a:sym typeface="Century Gothic"/>
              </a:rPr>
              <a:t> Grade Standards</a:t>
            </a:r>
            <a:endParaRPr sz="2720" b="1">
              <a:solidFill>
                <a:srgbClr val="3F3F3F"/>
              </a:solidFill>
              <a:latin typeface="Century Gothic"/>
              <a:ea typeface="Century Gothic"/>
              <a:cs typeface="Century Gothic"/>
              <a:sym typeface="Century Gothic"/>
            </a:endParaRPr>
          </a:p>
        </p:txBody>
      </p:sp>
      <p:sp>
        <p:nvSpPr>
          <p:cNvPr id="120" name="Google Shape;120;p7"/>
          <p:cNvSpPr txBox="1"/>
          <p:nvPr/>
        </p:nvSpPr>
        <p:spPr>
          <a:xfrm>
            <a:off x="745959" y="1236198"/>
            <a:ext cx="11353800" cy="1619125"/>
          </a:xfrm>
          <a:prstGeom prst="rect">
            <a:avLst/>
          </a:prstGeom>
          <a:noFill/>
          <a:ln>
            <a:noFill/>
          </a:ln>
        </p:spPr>
        <p:txBody>
          <a:bodyPr spcFirstLastPara="1" wrap="square" lIns="91425" tIns="45700" rIns="91425" bIns="45700" anchor="t" anchorCtr="0">
            <a:normAutofit/>
          </a:bodyPr>
          <a:lstStyle/>
          <a:p>
            <a:r>
              <a:rPr lang="en-US" b="1" dirty="0">
                <a:latin typeface="Century Gothic" panose="020B0502020202020204" pitchFamily="34" charset="0"/>
              </a:rPr>
              <a:t>PE.1.L.4.7 - Identify the food groups.</a:t>
            </a:r>
          </a:p>
          <a:p>
            <a:r>
              <a:rPr lang="en-US" b="1" dirty="0">
                <a:latin typeface="Century Gothic" panose="020B0502020202020204" pitchFamily="34" charset="0"/>
              </a:rPr>
              <a:t>HE.1.P.8.1 - Encourage others to make positive health choices. (Define many good snack choices.)</a:t>
            </a:r>
          </a:p>
          <a:p>
            <a:r>
              <a:rPr lang="en-CA" dirty="0" smtClean="0">
                <a:latin typeface="Century Gothic" panose="020B0502020202020204" pitchFamily="34" charset="0"/>
              </a:rPr>
              <a:t>.</a:t>
            </a:r>
            <a:endParaRPr lang="en-US" dirty="0">
              <a:latin typeface="Century Gothic" panose="020B0502020202020204" pitchFamily="34" charset="0"/>
            </a:endParaRPr>
          </a:p>
          <a:p>
            <a:pPr marL="0" marR="0" lvl="0" indent="0" algn="l" rtl="0">
              <a:lnSpc>
                <a:spcPct val="90000"/>
              </a:lnSpc>
              <a:spcBef>
                <a:spcPts val="1000"/>
              </a:spcBef>
              <a:spcAft>
                <a:spcPts val="0"/>
              </a:spcAft>
              <a:buClr>
                <a:schemeClr val="dk1"/>
              </a:buClr>
              <a:buSzPts val="2700"/>
              <a:buFont typeface="Arial"/>
              <a:buNone/>
            </a:pPr>
            <a:endParaRPr sz="2700" dirty="0">
              <a:solidFill>
                <a:srgbClr val="3F3F3F"/>
              </a:solidFill>
              <a:latin typeface="Century Gothic"/>
              <a:ea typeface="Century Gothic"/>
              <a:cs typeface="Century Gothic"/>
              <a:sym typeface="Century Gothic"/>
            </a:endParaRPr>
          </a:p>
        </p:txBody>
      </p:sp>
      <p:sp>
        <p:nvSpPr>
          <p:cNvPr id="121" name="Google Shape;121;p7"/>
          <p:cNvSpPr txBox="1"/>
          <p:nvPr/>
        </p:nvSpPr>
        <p:spPr>
          <a:xfrm>
            <a:off x="654519" y="4606144"/>
            <a:ext cx="11353800" cy="1669562"/>
          </a:xfrm>
          <a:prstGeom prst="rect">
            <a:avLst/>
          </a:prstGeom>
          <a:noFill/>
          <a:ln>
            <a:noFill/>
          </a:ln>
        </p:spPr>
        <p:txBody>
          <a:bodyPr spcFirstLastPara="1" wrap="square" lIns="91425" tIns="45700" rIns="91425" bIns="45700" anchor="t" anchorCtr="0">
            <a:normAutofit/>
          </a:bodyPr>
          <a:lstStyle/>
          <a:p>
            <a:r>
              <a:rPr lang="en-US" b="1" dirty="0">
                <a:latin typeface="Century Gothic" panose="020B0502020202020204" pitchFamily="34" charset="0"/>
              </a:rPr>
              <a:t>PE.4.L.4.7 Understand serving sizes </a:t>
            </a:r>
          </a:p>
          <a:p>
            <a:pPr marL="0" marR="0" lvl="0" indent="0" algn="l" rtl="0">
              <a:lnSpc>
                <a:spcPct val="70000"/>
              </a:lnSpc>
              <a:spcBef>
                <a:spcPts val="1000"/>
              </a:spcBef>
              <a:spcAft>
                <a:spcPts val="0"/>
              </a:spcAft>
              <a:buClr>
                <a:schemeClr val="dk1"/>
              </a:buClr>
              <a:buSzPts val="1485"/>
              <a:buFont typeface="Arial"/>
              <a:buNone/>
            </a:pPr>
            <a:endParaRPr sz="1485" dirty="0">
              <a:solidFill>
                <a:srgbClr val="3F3F3F"/>
              </a:solidFill>
              <a:latin typeface="Century Gothic"/>
              <a:ea typeface="Century Gothic"/>
              <a:cs typeface="Century Gothic"/>
              <a:sym typeface="Century Gothic"/>
            </a:endParaRPr>
          </a:p>
        </p:txBody>
      </p:sp>
      <p:sp>
        <p:nvSpPr>
          <p:cNvPr id="122" name="Google Shape;122;p7"/>
          <p:cNvSpPr txBox="1"/>
          <p:nvPr/>
        </p:nvSpPr>
        <p:spPr>
          <a:xfrm>
            <a:off x="735799" y="2321140"/>
            <a:ext cx="11353800" cy="1619125"/>
          </a:xfrm>
          <a:prstGeom prst="rect">
            <a:avLst/>
          </a:prstGeom>
          <a:noFill/>
          <a:ln>
            <a:noFill/>
          </a:ln>
        </p:spPr>
        <p:txBody>
          <a:bodyPr spcFirstLastPara="1" wrap="square" lIns="91425" tIns="45700" rIns="91425" bIns="45700" anchor="t" anchorCtr="0">
            <a:normAutofit/>
          </a:bodyPr>
          <a:lstStyle/>
          <a:p>
            <a:r>
              <a:rPr lang="en-US" b="1" dirty="0">
                <a:latin typeface="Century Gothic" panose="020B0502020202020204" pitchFamily="34" charset="0"/>
              </a:rPr>
              <a:t>PE.3.L.4.7 Read food labels for specific nutrition facts.</a:t>
            </a:r>
          </a:p>
          <a:p>
            <a:r>
              <a:rPr lang="en-US" b="1" dirty="0">
                <a:latin typeface="Century Gothic" panose="020B0502020202020204" pitchFamily="34" charset="0"/>
              </a:rPr>
              <a:t>PE.3.L.3.6 Identify lifestyle changes that can be made to increase the level of physical activity.</a:t>
            </a:r>
          </a:p>
          <a:p>
            <a:r>
              <a:rPr lang="en-US" b="1" dirty="0">
                <a:latin typeface="Century Gothic" panose="020B0502020202020204" pitchFamily="34" charset="0"/>
              </a:rPr>
              <a:t>PE.3.L.4.8 Identify the principles of physical fitness.     </a:t>
            </a:r>
          </a:p>
          <a:p>
            <a:r>
              <a:rPr lang="en-US" b="1" dirty="0">
                <a:latin typeface="Century Gothic" panose="020B0502020202020204" pitchFamily="34" charset="0"/>
              </a:rPr>
              <a:t>HE.3.B.5.2 List healthy options to health-related issues or problems.</a:t>
            </a:r>
          </a:p>
          <a:p>
            <a:r>
              <a:rPr lang="en-US" b="1" dirty="0">
                <a:latin typeface="Century Gothic" panose="020B0502020202020204" pitchFamily="34" charset="0"/>
              </a:rPr>
              <a:t>HE.3.B.6.1 Select a personal health goal and track progress toward achievement.</a:t>
            </a:r>
          </a:p>
          <a:p>
            <a:pPr marL="0" marR="0" lvl="0" indent="0" algn="l" rtl="0">
              <a:lnSpc>
                <a:spcPct val="90000"/>
              </a:lnSpc>
              <a:spcBef>
                <a:spcPts val="1000"/>
              </a:spcBef>
              <a:spcAft>
                <a:spcPts val="0"/>
              </a:spcAft>
              <a:buClr>
                <a:schemeClr val="dk1"/>
              </a:buClr>
              <a:buSzPts val="2700"/>
              <a:buFont typeface="Arial"/>
              <a:buNone/>
            </a:pPr>
            <a:endParaRPr sz="2700" dirty="0">
              <a:solidFill>
                <a:srgbClr val="3F3F3F"/>
              </a:solidFill>
              <a:latin typeface="Century Gothic"/>
              <a:ea typeface="Century Gothic"/>
              <a:cs typeface="Century Gothic"/>
              <a:sym typeface="Century Gothic"/>
            </a:endParaRPr>
          </a:p>
        </p:txBody>
      </p:sp>
      <p:sp>
        <p:nvSpPr>
          <p:cNvPr id="123" name="Google Shape;123;p7"/>
          <p:cNvSpPr txBox="1">
            <a:spLocks noGrp="1"/>
          </p:cNvSpPr>
          <p:nvPr>
            <p:ph type="title"/>
          </p:nvPr>
        </p:nvSpPr>
        <p:spPr>
          <a:xfrm>
            <a:off x="-1" y="1809165"/>
            <a:ext cx="12192000" cy="5965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3959"/>
              <a:buFont typeface="Century Gothic"/>
              <a:buNone/>
            </a:pPr>
            <a:r>
              <a:rPr lang="en-CA" sz="3959" dirty="0" smtClean="0">
                <a:solidFill>
                  <a:srgbClr val="3F3F3F"/>
                </a:solidFill>
                <a:latin typeface="Century Gothic"/>
                <a:ea typeface="Century Gothic"/>
                <a:cs typeface="Century Gothic"/>
                <a:sym typeface="Century Gothic"/>
              </a:rPr>
              <a:t>	</a:t>
            </a:r>
            <a:r>
              <a:rPr lang="en-CA" sz="2700" b="1" dirty="0" smtClean="0">
                <a:solidFill>
                  <a:srgbClr val="3F3F3F"/>
                </a:solidFill>
                <a:latin typeface="Century Gothic"/>
                <a:ea typeface="Century Gothic"/>
                <a:cs typeface="Century Gothic"/>
                <a:sym typeface="Century Gothic"/>
              </a:rPr>
              <a:t>3rd </a:t>
            </a:r>
            <a:r>
              <a:rPr lang="en-CA" sz="2700" b="1" dirty="0">
                <a:solidFill>
                  <a:srgbClr val="3F3F3F"/>
                </a:solidFill>
                <a:latin typeface="Century Gothic"/>
                <a:ea typeface="Century Gothic"/>
                <a:cs typeface="Century Gothic"/>
                <a:sym typeface="Century Gothic"/>
              </a:rPr>
              <a:t>Grade Standards</a:t>
            </a:r>
            <a:endParaRPr sz="2700" b="1" dirty="0">
              <a:solidFill>
                <a:srgbClr val="3F3F3F"/>
              </a:solidFill>
              <a:latin typeface="Century Gothic"/>
              <a:ea typeface="Century Gothic"/>
              <a:cs typeface="Century Gothic"/>
              <a:sym typeface="Century Gothic"/>
            </a:endParaRPr>
          </a:p>
        </p:txBody>
      </p:sp>
      <p:sp>
        <p:nvSpPr>
          <p:cNvPr id="124" name="Google Shape;124;p7"/>
          <p:cNvSpPr txBox="1"/>
          <p:nvPr/>
        </p:nvSpPr>
        <p:spPr>
          <a:xfrm>
            <a:off x="152399" y="4055344"/>
            <a:ext cx="12192000" cy="596577"/>
          </a:xfrm>
          <a:prstGeom prst="rect">
            <a:avLst/>
          </a:prstGeom>
          <a:noFill/>
          <a:ln>
            <a:noFill/>
          </a:ln>
        </p:spPr>
        <p:txBody>
          <a:bodyPr spcFirstLastPara="1" wrap="square" lIns="91425" tIns="45700" rIns="91425" bIns="45700" anchor="ctr" anchorCtr="0">
            <a:normAutofit/>
          </a:bodyPr>
          <a:lstStyle/>
          <a:p>
            <a:pPr marL="0" marR="0" lvl="0" indent="0" algn="l" rtl="0">
              <a:lnSpc>
                <a:spcPct val="80000"/>
              </a:lnSpc>
              <a:spcBef>
                <a:spcPts val="0"/>
              </a:spcBef>
              <a:spcAft>
                <a:spcPts val="0"/>
              </a:spcAft>
              <a:buClr>
                <a:srgbClr val="3F3F3F"/>
              </a:buClr>
              <a:buSzPts val="3959"/>
              <a:buFont typeface="Century Gothic"/>
              <a:buNone/>
            </a:pPr>
            <a:r>
              <a:rPr lang="en-CA" sz="3959" dirty="0">
                <a:solidFill>
                  <a:srgbClr val="3F3F3F"/>
                </a:solidFill>
                <a:latin typeface="Century Gothic"/>
                <a:ea typeface="Century Gothic"/>
                <a:cs typeface="Century Gothic"/>
                <a:sym typeface="Century Gothic"/>
              </a:rPr>
              <a:t>	</a:t>
            </a:r>
            <a:r>
              <a:rPr lang="en-CA" sz="2700" b="1" dirty="0">
                <a:solidFill>
                  <a:srgbClr val="3F3F3F"/>
                </a:solidFill>
                <a:latin typeface="Century Gothic"/>
                <a:ea typeface="Century Gothic"/>
                <a:cs typeface="Century Gothic"/>
                <a:sym typeface="Century Gothic"/>
              </a:rPr>
              <a:t>4</a:t>
            </a:r>
            <a:r>
              <a:rPr lang="en-CA" sz="2700" b="1" baseline="30000" dirty="0">
                <a:solidFill>
                  <a:srgbClr val="3F3F3F"/>
                </a:solidFill>
                <a:latin typeface="Century Gothic"/>
                <a:ea typeface="Century Gothic"/>
                <a:cs typeface="Century Gothic"/>
                <a:sym typeface="Century Gothic"/>
              </a:rPr>
              <a:t>th</a:t>
            </a:r>
            <a:r>
              <a:rPr lang="en-CA" sz="2700" b="1" dirty="0">
                <a:solidFill>
                  <a:srgbClr val="3F3F3F"/>
                </a:solidFill>
                <a:latin typeface="Century Gothic"/>
                <a:ea typeface="Century Gothic"/>
                <a:cs typeface="Century Gothic"/>
                <a:sym typeface="Century Gothic"/>
              </a:rPr>
              <a:t> Grade Standards</a:t>
            </a:r>
            <a:endParaRPr sz="2700" b="1" dirty="0">
              <a:solidFill>
                <a:srgbClr val="3F3F3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752600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8"/>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31" name="Google Shape;131;p8"/>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132" name="Google Shape;132;p8"/>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
        <p:nvSpPr>
          <p:cNvPr id="133" name="Google Shape;133;p8"/>
          <p:cNvSpPr txBox="1">
            <a:spLocks noGrp="1"/>
          </p:cNvSpPr>
          <p:nvPr>
            <p:ph type="title"/>
          </p:nvPr>
        </p:nvSpPr>
        <p:spPr>
          <a:xfrm>
            <a:off x="4658495" y="58794"/>
            <a:ext cx="5401084" cy="7160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Century Gothic"/>
              <a:buNone/>
            </a:pPr>
            <a:r>
              <a:rPr lang="en-CA" sz="3200" dirty="0">
                <a:latin typeface="Century Gothic"/>
                <a:ea typeface="Century Gothic"/>
                <a:cs typeface="Century Gothic"/>
                <a:sym typeface="Century Gothic"/>
              </a:rPr>
              <a:t>Get a Jump Start…..</a:t>
            </a:r>
            <a:endParaRPr sz="3200" dirty="0">
              <a:latin typeface="Century Gothic"/>
              <a:ea typeface="Century Gothic"/>
              <a:cs typeface="Century Gothic"/>
              <a:sym typeface="Century Gothic"/>
            </a:endParaRPr>
          </a:p>
        </p:txBody>
      </p:sp>
      <p:sp>
        <p:nvSpPr>
          <p:cNvPr id="134" name="Google Shape;134;p8"/>
          <p:cNvSpPr txBox="1"/>
          <p:nvPr/>
        </p:nvSpPr>
        <p:spPr>
          <a:xfrm>
            <a:off x="182305" y="703692"/>
            <a:ext cx="10602657" cy="6115351"/>
          </a:xfrm>
          <a:prstGeom prst="rect">
            <a:avLst/>
          </a:prstGeom>
          <a:noFill/>
          <a:ln>
            <a:noFill/>
          </a:ln>
        </p:spPr>
        <p:txBody>
          <a:bodyPr spcFirstLastPara="1" wrap="square" lIns="91425" tIns="45700" rIns="91425" bIns="45700" anchor="ctr" anchorCtr="0">
            <a:normAutofit/>
          </a:bodyPr>
          <a:lstStyle/>
          <a:p>
            <a:pPr marL="0" marR="0" lvl="0" indent="0" algn="ctr" rtl="0">
              <a:lnSpc>
                <a:spcPct val="70000"/>
              </a:lnSpc>
              <a:spcBef>
                <a:spcPts val="0"/>
              </a:spcBef>
              <a:spcAft>
                <a:spcPts val="0"/>
              </a:spcAft>
              <a:buClr>
                <a:schemeClr val="dk1"/>
              </a:buClr>
              <a:buSzPts val="1900"/>
              <a:buFont typeface="Century Gothic"/>
              <a:buNone/>
            </a:pPr>
            <a:r>
              <a:rPr lang="en-CA" sz="1900" b="1" dirty="0">
                <a:solidFill>
                  <a:schemeClr val="dk1"/>
                </a:solidFill>
                <a:latin typeface="Century Gothic"/>
                <a:ea typeface="Century Gothic"/>
                <a:cs typeface="Century Gothic"/>
                <a:sym typeface="Century Gothic"/>
              </a:rPr>
              <a:t>Our lesson covered a lot this week:</a:t>
            </a:r>
            <a:endParaRPr dirty="0"/>
          </a:p>
          <a:p>
            <a:pPr marL="0" marR="0" lvl="0" indent="0" algn="ctr" rtl="0">
              <a:lnSpc>
                <a:spcPct val="70000"/>
              </a:lnSpc>
              <a:spcBef>
                <a:spcPts val="0"/>
              </a:spcBef>
              <a:spcAft>
                <a:spcPts val="0"/>
              </a:spcAft>
              <a:buClr>
                <a:schemeClr val="dk1"/>
              </a:buClr>
              <a:buSzPts val="1900"/>
              <a:buFont typeface="Arial"/>
              <a:buNone/>
            </a:pPr>
            <a:endParaRPr sz="1400" b="1" dirty="0">
              <a:solidFill>
                <a:schemeClr val="dk1"/>
              </a:solidFill>
              <a:latin typeface="Century Gothic"/>
              <a:ea typeface="Century Gothic"/>
              <a:cs typeface="Century Gothic"/>
              <a:sym typeface="Century Gothic"/>
            </a:endParaRPr>
          </a:p>
          <a:p>
            <a:pPr marL="742950" marR="0" lvl="0" indent="-742950" algn="l" rtl="0">
              <a:lnSpc>
                <a:spcPct val="70000"/>
              </a:lnSpc>
              <a:spcBef>
                <a:spcPts val="0"/>
              </a:spcBef>
              <a:spcAft>
                <a:spcPts val="0"/>
              </a:spcAft>
              <a:buClr>
                <a:schemeClr val="dk1"/>
              </a:buClr>
              <a:buSzPts val="1900"/>
              <a:buFont typeface="Arial"/>
              <a:buAutoNum type="arabicPeriod"/>
            </a:pPr>
            <a:r>
              <a:rPr lang="en-CA" sz="1400" b="1" dirty="0">
                <a:solidFill>
                  <a:schemeClr val="dk1"/>
                </a:solidFill>
                <a:latin typeface="Century Gothic"/>
                <a:ea typeface="Century Gothic"/>
                <a:cs typeface="Century Gothic"/>
                <a:sym typeface="Century Gothic"/>
              </a:rPr>
              <a:t>We learned </a:t>
            </a:r>
            <a:r>
              <a:rPr lang="en-CA" sz="1400" b="1" dirty="0" smtClean="0">
                <a:solidFill>
                  <a:schemeClr val="dk1"/>
                </a:solidFill>
                <a:latin typeface="Century Gothic"/>
                <a:ea typeface="Century Gothic"/>
                <a:cs typeface="Century Gothic"/>
                <a:sym typeface="Century Gothic"/>
              </a:rPr>
              <a:t>we about everyday food-foods that give you the right kind of energy to help you play and grow. We should eat these foods every single day.  And sometime foods-food that do not give you the right kind of energy to help you play and grow.  We should not eat these foods everyday. Our meals are the most important part of your day.</a:t>
            </a:r>
          </a:p>
          <a:p>
            <a:pPr marL="742950" marR="0" lvl="0" indent="-742950" algn="l" rtl="0">
              <a:lnSpc>
                <a:spcPct val="70000"/>
              </a:lnSpc>
              <a:spcBef>
                <a:spcPts val="0"/>
              </a:spcBef>
              <a:spcAft>
                <a:spcPts val="0"/>
              </a:spcAft>
              <a:buClr>
                <a:schemeClr val="dk1"/>
              </a:buClr>
              <a:buSzPts val="1900"/>
              <a:buFont typeface="Arial"/>
              <a:buAutoNum type="arabicPeriod"/>
            </a:pPr>
            <a:endParaRPr sz="1400" dirty="0"/>
          </a:p>
          <a:p>
            <a:pPr marL="742950" marR="0" lvl="0" indent="-742950" algn="l" rtl="0">
              <a:lnSpc>
                <a:spcPct val="70000"/>
              </a:lnSpc>
              <a:spcBef>
                <a:spcPts val="0"/>
              </a:spcBef>
              <a:spcAft>
                <a:spcPts val="0"/>
              </a:spcAft>
              <a:buClr>
                <a:schemeClr val="dk1"/>
              </a:buClr>
              <a:buSzPts val="1900"/>
              <a:buFont typeface="Arial"/>
              <a:buAutoNum type="arabicPeriod"/>
            </a:pPr>
            <a:r>
              <a:rPr lang="en-CA" sz="1400" b="1" dirty="0">
                <a:solidFill>
                  <a:schemeClr val="dk1"/>
                </a:solidFill>
                <a:latin typeface="Century Gothic"/>
                <a:ea typeface="Century Gothic"/>
                <a:cs typeface="Century Gothic"/>
                <a:sym typeface="Century Gothic"/>
              </a:rPr>
              <a:t>We </a:t>
            </a:r>
            <a:r>
              <a:rPr lang="en-CA" sz="1400" b="1" dirty="0" smtClean="0">
                <a:solidFill>
                  <a:schemeClr val="dk1"/>
                </a:solidFill>
                <a:latin typeface="Century Gothic"/>
                <a:ea typeface="Century Gothic"/>
                <a:cs typeface="Century Gothic"/>
                <a:sym typeface="Century Gothic"/>
              </a:rPr>
              <a:t>learned about our Fab Food Groups: Fruits &amp;Veggies-made from parts of plants, Grains-make from seeds and grass plants, Dairy-made from the milk of an animal, Protein-helps your muscle grow such as beef, poultry, fish, eggs, nuts, seeds, and legumes-like beans. 4</a:t>
            </a:r>
            <a:r>
              <a:rPr lang="en-CA" sz="1400" b="1" baseline="30000" dirty="0" smtClean="0">
                <a:solidFill>
                  <a:schemeClr val="dk1"/>
                </a:solidFill>
                <a:latin typeface="Century Gothic"/>
                <a:ea typeface="Century Gothic"/>
                <a:cs typeface="Century Gothic"/>
                <a:sym typeface="Century Gothic"/>
              </a:rPr>
              <a:t>th</a:t>
            </a:r>
            <a:r>
              <a:rPr lang="en-CA" sz="1400" b="1" dirty="0" smtClean="0">
                <a:solidFill>
                  <a:schemeClr val="dk1"/>
                </a:solidFill>
                <a:latin typeface="Century Gothic"/>
                <a:ea typeface="Century Gothic"/>
                <a:cs typeface="Century Gothic"/>
                <a:sym typeface="Century Gothic"/>
              </a:rPr>
              <a:t> grade your food groups are the fab 5 (fruits &amp; veggies are separate).</a:t>
            </a:r>
          </a:p>
          <a:p>
            <a:pPr marL="742950" marR="0" lvl="0" indent="-742950" algn="l" rtl="0">
              <a:lnSpc>
                <a:spcPct val="70000"/>
              </a:lnSpc>
              <a:spcBef>
                <a:spcPts val="0"/>
              </a:spcBef>
              <a:spcAft>
                <a:spcPts val="0"/>
              </a:spcAft>
              <a:buClr>
                <a:schemeClr val="dk1"/>
              </a:buClr>
              <a:buSzPts val="1900"/>
              <a:buFont typeface="Arial"/>
              <a:buAutoNum type="arabicPeriod"/>
            </a:pPr>
            <a:endParaRPr sz="1400" dirty="0"/>
          </a:p>
          <a:p>
            <a:pPr marL="742950" marR="0" lvl="0" indent="-742950" algn="l" rtl="0">
              <a:lnSpc>
                <a:spcPct val="70000"/>
              </a:lnSpc>
              <a:spcBef>
                <a:spcPts val="0"/>
              </a:spcBef>
              <a:spcAft>
                <a:spcPts val="0"/>
              </a:spcAft>
              <a:buClr>
                <a:schemeClr val="dk1"/>
              </a:buClr>
              <a:buSzPts val="1900"/>
              <a:buFont typeface="Arial"/>
              <a:buAutoNum type="arabicPeriod"/>
            </a:pPr>
            <a:r>
              <a:rPr lang="en-CA" sz="1400" b="1" dirty="0">
                <a:solidFill>
                  <a:schemeClr val="dk1"/>
                </a:solidFill>
                <a:latin typeface="Century Gothic"/>
                <a:ea typeface="Century Gothic"/>
                <a:cs typeface="Century Gothic"/>
                <a:sym typeface="Century Gothic"/>
              </a:rPr>
              <a:t>We learned </a:t>
            </a:r>
            <a:r>
              <a:rPr lang="en-CA" sz="1400" b="1" dirty="0" smtClean="0">
                <a:solidFill>
                  <a:schemeClr val="dk1"/>
                </a:solidFill>
                <a:latin typeface="Century Gothic"/>
                <a:ea typeface="Century Gothic"/>
                <a:cs typeface="Century Gothic"/>
                <a:sym typeface="Century Gothic"/>
              </a:rPr>
              <a:t>some foods will ruin our appetite and we will not have room for power foods. An appetite is the feeling that make you want to eat. Remember it is important to eat from at least 3 of the 4 food groups!</a:t>
            </a:r>
          </a:p>
          <a:p>
            <a:pPr marL="742950" marR="0" lvl="0" indent="-742950" algn="l" rtl="0">
              <a:lnSpc>
                <a:spcPct val="70000"/>
              </a:lnSpc>
              <a:spcBef>
                <a:spcPts val="0"/>
              </a:spcBef>
              <a:spcAft>
                <a:spcPts val="0"/>
              </a:spcAft>
              <a:buClr>
                <a:schemeClr val="dk1"/>
              </a:buClr>
              <a:buSzPts val="1900"/>
              <a:buFont typeface="Arial"/>
              <a:buAutoNum type="arabicPeriod"/>
            </a:pPr>
            <a:endParaRPr sz="1400" dirty="0"/>
          </a:p>
          <a:p>
            <a:pPr marL="742950" marR="0" lvl="0" indent="-742950" algn="l" rtl="0">
              <a:lnSpc>
                <a:spcPct val="70000"/>
              </a:lnSpc>
              <a:spcBef>
                <a:spcPts val="0"/>
              </a:spcBef>
              <a:spcAft>
                <a:spcPts val="0"/>
              </a:spcAft>
              <a:buClr>
                <a:schemeClr val="dk1"/>
              </a:buClr>
              <a:buSzPts val="1900"/>
              <a:buFont typeface="Arial"/>
              <a:buAutoNum type="arabicPeriod"/>
            </a:pPr>
            <a:r>
              <a:rPr lang="en-CA" sz="1400" b="1" dirty="0">
                <a:solidFill>
                  <a:schemeClr val="dk1"/>
                </a:solidFill>
                <a:latin typeface="Century Gothic"/>
                <a:ea typeface="Century Gothic"/>
                <a:cs typeface="Century Gothic"/>
                <a:sym typeface="Century Gothic"/>
              </a:rPr>
              <a:t>We </a:t>
            </a:r>
            <a:r>
              <a:rPr lang="en-CA" sz="1400" b="1" dirty="0" smtClean="0">
                <a:solidFill>
                  <a:schemeClr val="dk1"/>
                </a:solidFill>
                <a:latin typeface="Century Gothic"/>
                <a:ea typeface="Century Gothic"/>
                <a:cs typeface="Century Gothic"/>
                <a:sym typeface="Century Gothic"/>
              </a:rPr>
              <a:t>learned about balanced meals are both tasty and healthy for you to eat.  You can even treat yourself with a small portion of sometimes foods once in a while and still keep a balance meal. </a:t>
            </a:r>
          </a:p>
          <a:p>
            <a:pPr marL="742950" marR="0" lvl="0" indent="-742950" algn="l" rtl="0">
              <a:lnSpc>
                <a:spcPct val="70000"/>
              </a:lnSpc>
              <a:spcBef>
                <a:spcPts val="0"/>
              </a:spcBef>
              <a:spcAft>
                <a:spcPts val="0"/>
              </a:spcAft>
              <a:buClr>
                <a:schemeClr val="dk1"/>
              </a:buClr>
              <a:buSzPts val="1900"/>
              <a:buFont typeface="Arial"/>
              <a:buAutoNum type="arabicPeriod"/>
            </a:pPr>
            <a:endParaRPr lang="en-CA" sz="1400" b="1" dirty="0" smtClean="0">
              <a:solidFill>
                <a:schemeClr val="dk1"/>
              </a:solidFill>
              <a:latin typeface="Century Gothic"/>
              <a:ea typeface="Century Gothic"/>
              <a:cs typeface="Century Gothic"/>
              <a:sym typeface="Century Gothic"/>
            </a:endParaRPr>
          </a:p>
          <a:p>
            <a:pPr marL="742950" marR="0" lvl="0" indent="-742950" algn="l" rtl="0">
              <a:lnSpc>
                <a:spcPct val="70000"/>
              </a:lnSpc>
              <a:spcBef>
                <a:spcPts val="0"/>
              </a:spcBef>
              <a:spcAft>
                <a:spcPts val="0"/>
              </a:spcAft>
              <a:buClr>
                <a:schemeClr val="dk1"/>
              </a:buClr>
              <a:buSzPts val="1900"/>
              <a:buFont typeface="Arial"/>
              <a:buAutoNum type="arabicPeriod"/>
            </a:pPr>
            <a:r>
              <a:rPr lang="en-CA" sz="1400" b="1" dirty="0" smtClean="0">
                <a:solidFill>
                  <a:schemeClr val="dk1"/>
                </a:solidFill>
                <a:latin typeface="Century Gothic"/>
                <a:ea typeface="Century Gothic"/>
                <a:cs typeface="Century Gothic"/>
                <a:sym typeface="Century Gothic"/>
              </a:rPr>
              <a:t>We </a:t>
            </a:r>
            <a:r>
              <a:rPr lang="en-CA" sz="1400" b="1" dirty="0">
                <a:solidFill>
                  <a:schemeClr val="dk1"/>
                </a:solidFill>
                <a:latin typeface="Century Gothic"/>
                <a:ea typeface="Century Gothic"/>
                <a:cs typeface="Century Gothic"/>
                <a:sym typeface="Century Gothic"/>
              </a:rPr>
              <a:t>learned  </a:t>
            </a:r>
            <a:r>
              <a:rPr lang="en-US" sz="1400" b="1" dirty="0" smtClean="0">
                <a:solidFill>
                  <a:schemeClr val="dk1"/>
                </a:solidFill>
                <a:latin typeface="Century Gothic"/>
                <a:ea typeface="Century Gothic"/>
                <a:cs typeface="Century Gothic"/>
                <a:sym typeface="Century Gothic"/>
              </a:rPr>
              <a:t>before we eat we must remember to wash our hands with soap and water.  This helps wash away the germs. 3th grade, make sure the food is cooked all the way through to help get rid of more germs and your food is safe.</a:t>
            </a:r>
            <a:endParaRPr lang="en-US" sz="1400" dirty="0" smtClean="0"/>
          </a:p>
          <a:p>
            <a:pPr marL="742950" marR="0" lvl="0" indent="-742950" algn="l" rtl="0">
              <a:lnSpc>
                <a:spcPct val="70000"/>
              </a:lnSpc>
              <a:spcBef>
                <a:spcPts val="0"/>
              </a:spcBef>
              <a:spcAft>
                <a:spcPts val="0"/>
              </a:spcAft>
              <a:buClr>
                <a:schemeClr val="dk1"/>
              </a:buClr>
              <a:buSzPts val="1900"/>
              <a:buFont typeface="Arial"/>
              <a:buAutoNum type="arabicPeriod"/>
            </a:pPr>
            <a:endParaRPr sz="1400" dirty="0"/>
          </a:p>
          <a:p>
            <a:pPr marL="742950" marR="0" lvl="0" indent="-742950" algn="l" rtl="0">
              <a:lnSpc>
                <a:spcPct val="70000"/>
              </a:lnSpc>
              <a:spcBef>
                <a:spcPts val="0"/>
              </a:spcBef>
              <a:spcAft>
                <a:spcPts val="0"/>
              </a:spcAft>
              <a:buClr>
                <a:schemeClr val="dk1"/>
              </a:buClr>
              <a:buSzPts val="1900"/>
              <a:buFont typeface="Arial"/>
              <a:buAutoNum type="arabicPeriod"/>
            </a:pPr>
            <a:r>
              <a:rPr lang="en-CA" sz="1400" b="1" dirty="0">
                <a:solidFill>
                  <a:schemeClr val="dk1"/>
                </a:solidFill>
                <a:latin typeface="Century Gothic"/>
                <a:ea typeface="Century Gothic"/>
                <a:cs typeface="Century Gothic"/>
                <a:sym typeface="Century Gothic"/>
              </a:rPr>
              <a:t>We learned that must remember to always warm up our body and cool down our body with a good </a:t>
            </a:r>
            <a:r>
              <a:rPr lang="en-CA" sz="1400" b="1" dirty="0" smtClean="0">
                <a:solidFill>
                  <a:schemeClr val="dk1"/>
                </a:solidFill>
                <a:latin typeface="Century Gothic"/>
                <a:ea typeface="Century Gothic"/>
                <a:cs typeface="Century Gothic"/>
                <a:sym typeface="Century Gothic"/>
              </a:rPr>
              <a:t>stretch.</a:t>
            </a:r>
          </a:p>
          <a:p>
            <a:pPr marL="742950" marR="0" lvl="0" indent="-742950" algn="l" rtl="0">
              <a:lnSpc>
                <a:spcPct val="70000"/>
              </a:lnSpc>
              <a:spcBef>
                <a:spcPts val="0"/>
              </a:spcBef>
              <a:spcAft>
                <a:spcPts val="0"/>
              </a:spcAft>
              <a:buClr>
                <a:schemeClr val="dk1"/>
              </a:buClr>
              <a:buSzPts val="1900"/>
              <a:buFont typeface="Arial"/>
              <a:buAutoNum type="arabicPeriod"/>
            </a:pPr>
            <a:endParaRPr lang="en-CA" sz="1400" b="1" dirty="0" smtClean="0">
              <a:solidFill>
                <a:schemeClr val="dk1"/>
              </a:solidFill>
              <a:latin typeface="Century Gothic"/>
              <a:ea typeface="Century Gothic"/>
              <a:cs typeface="Century Gothic"/>
              <a:sym typeface="Century Gothic"/>
            </a:endParaRPr>
          </a:p>
          <a:p>
            <a:pPr marL="742950" marR="0" lvl="0" indent="-742950" algn="l" rtl="0">
              <a:lnSpc>
                <a:spcPct val="70000"/>
              </a:lnSpc>
              <a:spcBef>
                <a:spcPts val="0"/>
              </a:spcBef>
              <a:spcAft>
                <a:spcPts val="0"/>
              </a:spcAft>
              <a:buClr>
                <a:schemeClr val="dk1"/>
              </a:buClr>
              <a:buSzPts val="1900"/>
              <a:buFont typeface="Arial"/>
              <a:buAutoNum type="arabicPeriod"/>
            </a:pPr>
            <a:r>
              <a:rPr lang="en-CA" sz="1400" b="1" dirty="0" smtClean="0">
                <a:solidFill>
                  <a:schemeClr val="dk1"/>
                </a:solidFill>
                <a:latin typeface="Century Gothic"/>
                <a:sym typeface="Century Gothic"/>
              </a:rPr>
              <a:t>3-4</a:t>
            </a:r>
            <a:r>
              <a:rPr lang="en-CA" sz="1400" b="1" baseline="30000" dirty="0" smtClean="0">
                <a:solidFill>
                  <a:schemeClr val="dk1"/>
                </a:solidFill>
                <a:latin typeface="Century Gothic"/>
                <a:sym typeface="Century Gothic"/>
              </a:rPr>
              <a:t>th</a:t>
            </a:r>
            <a:r>
              <a:rPr lang="en-CA" sz="1400" b="1" dirty="0" smtClean="0">
                <a:solidFill>
                  <a:schemeClr val="dk1"/>
                </a:solidFill>
                <a:latin typeface="Century Gothic"/>
                <a:sym typeface="Century Gothic"/>
              </a:rPr>
              <a:t> grade: We learned reading the label allows us to screen the foods we eat so we know what is going into your body, remember to look at the calories and other parts of the label like vitamins, protein, fat.</a:t>
            </a:r>
          </a:p>
          <a:p>
            <a:pPr marL="742950" marR="0" lvl="0" indent="-742950" algn="l" rtl="0">
              <a:lnSpc>
                <a:spcPct val="70000"/>
              </a:lnSpc>
              <a:spcBef>
                <a:spcPts val="0"/>
              </a:spcBef>
              <a:spcAft>
                <a:spcPts val="0"/>
              </a:spcAft>
              <a:buClr>
                <a:schemeClr val="dk1"/>
              </a:buClr>
              <a:buSzPts val="1900"/>
              <a:buFont typeface="Arial"/>
              <a:buAutoNum type="arabicPeriod"/>
            </a:pPr>
            <a:endParaRPr lang="en-CA" sz="1400" b="1" dirty="0" smtClean="0">
              <a:solidFill>
                <a:schemeClr val="dk1"/>
              </a:solidFill>
              <a:latin typeface="Century Gothic"/>
              <a:sym typeface="Century Gothic"/>
            </a:endParaRPr>
          </a:p>
          <a:p>
            <a:pPr marL="742950" marR="0" lvl="0" indent="-742950" algn="l" rtl="0">
              <a:lnSpc>
                <a:spcPct val="70000"/>
              </a:lnSpc>
              <a:spcBef>
                <a:spcPts val="0"/>
              </a:spcBef>
              <a:spcAft>
                <a:spcPts val="0"/>
              </a:spcAft>
              <a:buClr>
                <a:schemeClr val="dk1"/>
              </a:buClr>
              <a:buSzPts val="1900"/>
              <a:buFont typeface="Arial"/>
              <a:buAutoNum type="arabicPeriod"/>
            </a:pPr>
            <a:r>
              <a:rPr lang="en-CA" sz="1400" b="1" dirty="0" smtClean="0">
                <a:solidFill>
                  <a:schemeClr val="dk1"/>
                </a:solidFill>
                <a:latin typeface="Century Gothic"/>
                <a:sym typeface="Century Gothic"/>
              </a:rPr>
              <a:t>Your diet is simply the foods you eat everyday; when we are dieting we are watching/changing what we eat in our diet! Its best to aim for lifestyle changes and make healthy food choices that will last a lifetime.  When we do this, we are creating healthy habits.</a:t>
            </a:r>
          </a:p>
          <a:p>
            <a:pPr marL="742950" marR="0" lvl="0" indent="-742950" algn="l" rtl="0">
              <a:lnSpc>
                <a:spcPct val="70000"/>
              </a:lnSpc>
              <a:spcBef>
                <a:spcPts val="0"/>
              </a:spcBef>
              <a:spcAft>
                <a:spcPts val="0"/>
              </a:spcAft>
              <a:buClr>
                <a:schemeClr val="dk1"/>
              </a:buClr>
              <a:buSzPts val="1900"/>
              <a:buFont typeface="Arial"/>
              <a:buAutoNum type="arabicPeriod"/>
            </a:pPr>
            <a:endParaRPr lang="en-CA" sz="1400" b="1" dirty="0">
              <a:solidFill>
                <a:schemeClr val="dk1"/>
              </a:solidFill>
              <a:latin typeface="Century Gothic"/>
              <a:sym typeface="Century Gothic"/>
            </a:endParaRPr>
          </a:p>
          <a:p>
            <a:pPr marL="742950" marR="0" lvl="0" indent="-742950" algn="l" rtl="0">
              <a:lnSpc>
                <a:spcPct val="70000"/>
              </a:lnSpc>
              <a:spcBef>
                <a:spcPts val="0"/>
              </a:spcBef>
              <a:spcAft>
                <a:spcPts val="0"/>
              </a:spcAft>
              <a:buClr>
                <a:schemeClr val="dk1"/>
              </a:buClr>
              <a:buSzPts val="1900"/>
              <a:buFont typeface="Arial"/>
              <a:buAutoNum type="arabicPeriod"/>
            </a:pPr>
            <a:r>
              <a:rPr lang="en-CA" sz="1400" b="1" dirty="0" smtClean="0">
                <a:solidFill>
                  <a:schemeClr val="dk1"/>
                </a:solidFill>
                <a:latin typeface="Century Gothic"/>
                <a:sym typeface="Century Gothic"/>
              </a:rPr>
              <a:t>4</a:t>
            </a:r>
            <a:r>
              <a:rPr lang="en-CA" sz="1400" b="1" baseline="30000" dirty="0" smtClean="0">
                <a:solidFill>
                  <a:schemeClr val="dk1"/>
                </a:solidFill>
                <a:latin typeface="Century Gothic"/>
                <a:sym typeface="Century Gothic"/>
              </a:rPr>
              <a:t>th</a:t>
            </a:r>
            <a:r>
              <a:rPr lang="en-CA" sz="1400" b="1" dirty="0" smtClean="0">
                <a:solidFill>
                  <a:schemeClr val="dk1"/>
                </a:solidFill>
                <a:latin typeface="Century Gothic"/>
                <a:sym typeface="Century Gothic"/>
              </a:rPr>
              <a:t> Grade: Remember your portion is the amount of food you choose to eat, and a serving is a measured amount of food or drink. Servings sizes ex: cups, pieces or weight.</a:t>
            </a:r>
          </a:p>
          <a:p>
            <a:pPr marL="742950" marR="0" lvl="0" indent="-742950" algn="l" rtl="0">
              <a:lnSpc>
                <a:spcPct val="70000"/>
              </a:lnSpc>
              <a:spcBef>
                <a:spcPts val="0"/>
              </a:spcBef>
              <a:spcAft>
                <a:spcPts val="0"/>
              </a:spcAft>
              <a:buClr>
                <a:schemeClr val="dk1"/>
              </a:buClr>
              <a:buSzPts val="1900"/>
              <a:buFont typeface="Arial"/>
              <a:buAutoNum type="arabicPeriod"/>
            </a:pPr>
            <a:endParaRPr lang="en-CA" sz="1400" b="1" dirty="0" smtClean="0">
              <a:solidFill>
                <a:schemeClr val="dk1"/>
              </a:solidFill>
              <a:latin typeface="Century Gothic"/>
              <a:sym typeface="Century Gothic"/>
            </a:endParaRPr>
          </a:p>
          <a:p>
            <a:pPr marL="742950" marR="0" lvl="0" indent="-742950" algn="l" rtl="0">
              <a:lnSpc>
                <a:spcPct val="70000"/>
              </a:lnSpc>
              <a:spcBef>
                <a:spcPts val="0"/>
              </a:spcBef>
              <a:spcAft>
                <a:spcPts val="0"/>
              </a:spcAft>
              <a:buClr>
                <a:schemeClr val="dk1"/>
              </a:buClr>
              <a:buSzPts val="1900"/>
              <a:buFont typeface="Arial"/>
              <a:buAutoNum type="arabicPeriod"/>
            </a:pPr>
            <a:r>
              <a:rPr lang="en-CA" sz="1400" b="1" dirty="0" smtClean="0">
                <a:solidFill>
                  <a:schemeClr val="dk1"/>
                </a:solidFill>
                <a:latin typeface="Century Gothic"/>
                <a:sym typeface="Century Gothic"/>
              </a:rPr>
              <a:t>Last we learned 60% of our body is made up of water. We need water to live. Drinking water helps keep you from becoming dehydrated, so make sure to drink up during the day. Remember you are what you eat &amp; drink!</a:t>
            </a:r>
          </a:p>
          <a:p>
            <a:pPr marL="742950" marR="0" lvl="0" indent="-742950" algn="l" rtl="0">
              <a:lnSpc>
                <a:spcPct val="70000"/>
              </a:lnSpc>
              <a:spcBef>
                <a:spcPts val="0"/>
              </a:spcBef>
              <a:spcAft>
                <a:spcPts val="0"/>
              </a:spcAft>
              <a:buClr>
                <a:schemeClr val="dk1"/>
              </a:buClr>
              <a:buSzPts val="1900"/>
              <a:buFont typeface="Arial"/>
              <a:buAutoNum type="arabicPeriod"/>
            </a:pPr>
            <a:endParaRPr dirty="0"/>
          </a:p>
          <a:p>
            <a:pPr marL="0" marR="0" lvl="0" indent="0" algn="ctr" rtl="0">
              <a:lnSpc>
                <a:spcPct val="70000"/>
              </a:lnSpc>
              <a:spcBef>
                <a:spcPts val="0"/>
              </a:spcBef>
              <a:spcAft>
                <a:spcPts val="0"/>
              </a:spcAft>
              <a:buClr>
                <a:schemeClr val="dk1"/>
              </a:buClr>
              <a:buSzPts val="1900"/>
              <a:buFont typeface="Century Gothic"/>
              <a:buNone/>
            </a:pPr>
            <a:r>
              <a:rPr lang="en-CA" sz="1900" b="1" dirty="0" smtClean="0">
                <a:solidFill>
                  <a:schemeClr val="dk1"/>
                </a:solidFill>
                <a:latin typeface="Century Gothic"/>
                <a:ea typeface="Century Gothic"/>
                <a:cs typeface="Century Gothic"/>
                <a:sym typeface="Century Gothic"/>
              </a:rPr>
              <a:t>Let’s </a:t>
            </a:r>
            <a:r>
              <a:rPr lang="en-CA" sz="1900" b="1" dirty="0">
                <a:solidFill>
                  <a:schemeClr val="dk1"/>
                </a:solidFill>
                <a:latin typeface="Century Gothic"/>
                <a:ea typeface="Century Gothic"/>
                <a:cs typeface="Century Gothic"/>
                <a:sym typeface="Century Gothic"/>
              </a:rPr>
              <a:t>Practice And Have Some Fun!</a:t>
            </a:r>
            <a:endParaRPr sz="1900" dirty="0">
              <a:solidFill>
                <a:schemeClr val="dk1"/>
              </a:solidFill>
              <a:latin typeface="Century Gothic"/>
              <a:ea typeface="Century Gothic"/>
              <a:cs typeface="Century Gothic"/>
              <a:sym typeface="Century Gothic"/>
            </a:endParaRPr>
          </a:p>
        </p:txBody>
      </p:sp>
      <p:pic>
        <p:nvPicPr>
          <p:cNvPr id="135" name="Google Shape;135;p8" descr="https://public.adobecc.com/libraries/1UPXQ4ZWU2JOBJ3H1V03YI215CAFFF/a12e8442-b20c-4c04-aed3-b6d634d6e5f9/:rendition;size=1200;version=0?accept=image/png&amp;api_key=CreativeCloudWeb1"/>
          <p:cNvPicPr preferRelativeResize="0"/>
          <p:nvPr/>
        </p:nvPicPr>
        <p:blipFill rotWithShape="1">
          <a:blip r:embed="rId4">
            <a:alphaModFix/>
          </a:blip>
          <a:srcRect/>
          <a:stretch/>
        </p:blipFill>
        <p:spPr>
          <a:xfrm>
            <a:off x="10674770" y="3437849"/>
            <a:ext cx="1353525" cy="3030278"/>
          </a:xfrm>
          <a:prstGeom prst="rect">
            <a:avLst/>
          </a:prstGeom>
          <a:noFill/>
          <a:ln>
            <a:noFill/>
          </a:ln>
        </p:spPr>
      </p:pic>
    </p:spTree>
    <p:extLst>
      <p:ext uri="{BB962C8B-B14F-4D97-AF65-F5344CB8AC3E}">
        <p14:creationId xmlns:p14="http://schemas.microsoft.com/office/powerpoint/2010/main" val="4101659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hqprint">
            <a:extLst>
              <a:ext uri="{28A0092B-C50C-407E-A947-70E740481C1C}">
                <a14:useLocalDpi xmlns:a14="http://schemas.microsoft.com/office/drawing/2010/main" val="0"/>
              </a:ext>
            </a:extLst>
          </a:blip>
          <a:srcRect l="10719"/>
          <a:stretch/>
        </p:blipFill>
        <p:spPr>
          <a:xfrm>
            <a:off x="7824651" y="3929984"/>
            <a:ext cx="3374846" cy="2520000"/>
          </a:xfrm>
          <a:prstGeom prst="rect">
            <a:avLst/>
          </a:prstGeom>
        </p:spPr>
      </p:pic>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04</a:t>
            </a:r>
          </a:p>
        </p:txBody>
      </p:sp>
      <p:sp>
        <p:nvSpPr>
          <p:cNvPr id="4" name="Text Placeholder 3"/>
          <p:cNvSpPr>
            <a:spLocks noGrp="1"/>
          </p:cNvSpPr>
          <p:nvPr>
            <p:ph type="body" sz="quarter" idx="15"/>
          </p:nvPr>
        </p:nvSpPr>
        <p:spPr>
          <a:xfrm>
            <a:off x="1554062" y="600600"/>
            <a:ext cx="8895534" cy="914400"/>
          </a:xfrm>
        </p:spPr>
        <p:txBody>
          <a:bodyPr/>
          <a:lstStyle/>
          <a:p>
            <a:r>
              <a:rPr lang="en-CA" dirty="0"/>
              <a:t>Which is your favorite everyday food snack?</a:t>
            </a:r>
          </a:p>
        </p:txBody>
      </p:sp>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53854" y="1202908"/>
            <a:ext cx="3780000" cy="2520000"/>
          </a:xfrm>
          <a:prstGeom prst="rect">
            <a:avLst/>
          </a:prstGeom>
        </p:spPr>
      </p:pic>
      <p:pic>
        <p:nvPicPr>
          <p:cNvPr id="22" name="Picture 2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53854" y="3929984"/>
            <a:ext cx="3780000" cy="2520000"/>
          </a:xfrm>
          <a:prstGeom prst="rect">
            <a:avLst/>
          </a:prstGeom>
        </p:spPr>
      </p:pic>
      <p:pic>
        <p:nvPicPr>
          <p:cNvPr id="23" name="Picture 2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19497" y="1202908"/>
            <a:ext cx="3780000" cy="2520000"/>
          </a:xfrm>
          <a:prstGeom prst="rect">
            <a:avLst/>
          </a:prstGeom>
        </p:spPr>
      </p:pic>
      <p:sp>
        <p:nvSpPr>
          <p:cNvPr id="9" name="Google Shape;148;p9"/>
          <p:cNvSpPr txBox="1"/>
          <p:nvPr/>
        </p:nvSpPr>
        <p:spPr>
          <a:xfrm>
            <a:off x="3965625" y="-11047"/>
            <a:ext cx="8043495"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Nutrition…. </a:t>
            </a:r>
            <a:r>
              <a:rPr lang="en-CA" sz="3959" dirty="0">
                <a:solidFill>
                  <a:schemeClr val="dk1"/>
                </a:solidFill>
                <a:latin typeface="Century Gothic"/>
                <a:ea typeface="Century Gothic"/>
                <a:cs typeface="Century Gothic"/>
                <a:sym typeface="Century Gothic"/>
              </a:rPr>
              <a:t>1</a:t>
            </a:r>
            <a:r>
              <a:rPr lang="en-CA" sz="3959" baseline="30000" dirty="0">
                <a:solidFill>
                  <a:schemeClr val="dk1"/>
                </a:solidFill>
                <a:latin typeface="Century Gothic"/>
                <a:ea typeface="Century Gothic"/>
                <a:cs typeface="Century Gothic"/>
                <a:sym typeface="Century Gothic"/>
              </a:rPr>
              <a:t>st</a:t>
            </a:r>
            <a:r>
              <a:rPr lang="en-CA" sz="3959" dirty="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3615398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TotalTime>
  <Words>3032</Words>
  <Application>Microsoft Office PowerPoint</Application>
  <PresentationFormat>Widescreen</PresentationFormat>
  <Paragraphs>440</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Century Gothic</vt:lpstr>
      <vt:lpstr>Linotte SemBold</vt:lpstr>
      <vt:lpstr>1_Office Theme</vt:lpstr>
      <vt:lpstr>PowerPoint Presentation</vt:lpstr>
      <vt:lpstr>Making Healthy Food Choices……</vt:lpstr>
      <vt:lpstr> Today we will learn/review: 1st, 3rd, and 4th </vt:lpstr>
      <vt:lpstr> Today we will learn/review: 1st, 3rd, and 4th </vt:lpstr>
      <vt:lpstr> Rate My Self SEL Learning Check In</vt:lpstr>
      <vt:lpstr> Rate My Self Lesson Check In</vt:lpstr>
      <vt:lpstr> 3rd Grade Standards</vt:lpstr>
      <vt:lpstr>Get a Jump Start…..</vt:lpstr>
      <vt:lpstr>PowerPoint Presentation</vt:lpstr>
      <vt:lpstr>PowerPoint Presentation</vt:lpstr>
      <vt:lpstr>PowerPoint Presentation</vt:lpstr>
      <vt:lpstr>PowerPoint Presentation</vt:lpstr>
      <vt:lpstr>PowerPoint Presentation</vt:lpstr>
      <vt:lpstr> Your Turn!! The next few slides will cover your 2.04 Nutrition. You will NEED To turn in YOUR ASSIGNMENT IN TODAY for a GRADE!!!  YAY….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Your Turn!! The next few slides will cover your 2.04 Nutrition. You will NEED To turn in YOUR ASSIGNMENT IN TODAY for a GRADE!!!  YAY…. </vt:lpstr>
      <vt:lpstr>Nutrition…. 3rd grade...</vt:lpstr>
      <vt:lpstr>Nutrition…. 3rd grade...</vt:lpstr>
      <vt:lpstr>Nutrition…. 3rd grade...</vt:lpstr>
      <vt:lpstr>PowerPoint Presentation</vt:lpstr>
      <vt:lpstr>PowerPoint Presentation</vt:lpstr>
      <vt:lpstr>PowerPoint Presentation</vt:lpstr>
      <vt:lpstr>PowerPoint Presentation</vt:lpstr>
      <vt:lpstr> Your Turn!! The next few slides will cover your 2.04 Nutrition. You will NEED To turn in YOUR ASSIGNMENT IN TODAY for a GRADE!!!  YAY…. </vt:lpstr>
      <vt:lpstr>PowerPoint Presentation</vt:lpstr>
      <vt:lpstr>PowerPoint Presentation</vt:lpstr>
      <vt:lpstr> Assignment…..</vt:lpstr>
      <vt:lpstr> All Done!!! Together We Can!</vt:lpstr>
      <vt:lpstr> Today we will learn/review: 1st, 3rd, and 4th </vt:lpstr>
      <vt:lpstr> Today we will learn/review: 1st, 3rd, and 4th </vt:lpstr>
      <vt:lpstr> Rate My Self Lesson Check In</vt:lpstr>
      <vt:lpstr> Bye See You Next Week Tuesday! Same Time, Same Place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Killian Sharp</dc:creator>
  <cp:lastModifiedBy>Jones, Jeanette L.</cp:lastModifiedBy>
  <cp:revision>171</cp:revision>
  <dcterms:created xsi:type="dcterms:W3CDTF">2017-01-05T20:31:36Z</dcterms:created>
  <dcterms:modified xsi:type="dcterms:W3CDTF">2020-11-11T21:00:06Z</dcterms:modified>
  <cp:contentStatus/>
</cp:coreProperties>
</file>