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5"/>
  </p:notesMasterIdLst>
  <p:sldIdLst>
    <p:sldId id="256" r:id="rId2"/>
    <p:sldId id="302" r:id="rId3"/>
    <p:sldId id="266" r:id="rId4"/>
    <p:sldId id="268" r:id="rId5"/>
    <p:sldId id="269" r:id="rId6"/>
    <p:sldId id="270" r:id="rId7"/>
    <p:sldId id="271" r:id="rId8"/>
    <p:sldId id="258" r:id="rId9"/>
    <p:sldId id="261" r:id="rId10"/>
    <p:sldId id="260" r:id="rId11"/>
    <p:sldId id="305" r:id="rId12"/>
    <p:sldId id="306" r:id="rId13"/>
    <p:sldId id="307" r:id="rId14"/>
    <p:sldId id="262"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297" r:id="rId31"/>
    <p:sldId id="304" r:id="rId32"/>
    <p:sldId id="303"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 Elliott" initials="AE" lastIdx="16" clrIdx="0">
    <p:extLst>
      <p:ext uri="{19B8F6BF-5375-455C-9EA6-DF929625EA0E}">
        <p15:presenceInfo xmlns:p15="http://schemas.microsoft.com/office/powerpoint/2012/main" userId="Alexa Elli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63398"/>
    <a:srgbClr val="C9640A"/>
    <a:srgbClr val="19921C"/>
    <a:srgbClr val="7F7F7F"/>
    <a:srgbClr val="A6A6A6"/>
    <a:srgbClr val="F9F6E9"/>
    <a:srgbClr val="663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0521" autoAdjust="0"/>
  </p:normalViewPr>
  <p:slideViewPr>
    <p:cSldViewPr snapToGrid="0">
      <p:cViewPr varScale="1">
        <p:scale>
          <a:sx n="93" d="100"/>
          <a:sy n="93" d="100"/>
        </p:scale>
        <p:origin x="128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402CD-0BA0-48BF-9188-DDB1C4C4C93D}" type="datetimeFigureOut">
              <a:rPr lang="en-CA" smtClean="0"/>
              <a:t>2020-11-04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CCD2B-8F71-408F-B0B3-56BF3E3B3104}" type="slidenum">
              <a:rPr lang="en-CA" smtClean="0"/>
              <a:t>‹#›</a:t>
            </a:fld>
            <a:endParaRPr lang="en-CA"/>
          </a:p>
        </p:txBody>
      </p:sp>
    </p:spTree>
    <p:extLst>
      <p:ext uri="{BB962C8B-B14F-4D97-AF65-F5344CB8AC3E}">
        <p14:creationId xmlns:p14="http://schemas.microsoft.com/office/powerpoint/2010/main" val="16158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a:t>
            </a:fld>
            <a:endParaRPr lang="en-CA"/>
          </a:p>
        </p:txBody>
      </p:sp>
    </p:spTree>
    <p:extLst>
      <p:ext uri="{BB962C8B-B14F-4D97-AF65-F5344CB8AC3E}">
        <p14:creationId xmlns:p14="http://schemas.microsoft.com/office/powerpoint/2010/main" val="335979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entury Gothic" panose="020B0502020202020204" pitchFamily="34" charset="0"/>
              </a:rPr>
              <a:t>Students will: c</a:t>
            </a:r>
            <a:r>
              <a:rPr lang="en-CA" dirty="0">
                <a:latin typeface="+mn-lt"/>
              </a:rPr>
              <a:t>i</a:t>
            </a:r>
            <a:r>
              <a:rPr lang="en-CA" dirty="0"/>
              <a:t>rcle the activities that they think they need strong arms to do (focus on activities that use arms).</a:t>
            </a:r>
            <a:endParaRPr lang="en-CA"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entury Gothic" panose="020B0502020202020204" pitchFamily="34" charset="0"/>
              </a:rPr>
              <a:t>PE.1.L.4.1 - Identify a benefit of strengthening muscles.</a:t>
            </a:r>
            <a:endParaRPr lang="en-US" dirty="0">
              <a:latin typeface="Century Gothic" panose="020B0502020202020204" pitchFamily="34" charset="0"/>
            </a:endParaRP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10</a:t>
            </a:fld>
            <a:endParaRPr lang="en-CA"/>
          </a:p>
        </p:txBody>
      </p:sp>
    </p:spTree>
    <p:extLst>
      <p:ext uri="{BB962C8B-B14F-4D97-AF65-F5344CB8AC3E}">
        <p14:creationId xmlns:p14="http://schemas.microsoft.com/office/powerpoint/2010/main" val="344148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extLst>
      <p:ext uri="{BB962C8B-B14F-4D97-AF65-F5344CB8AC3E}">
        <p14:creationId xmlns:p14="http://schemas.microsoft.com/office/powerpoint/2010/main" val="408383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12</a:t>
            </a:fld>
            <a:endParaRPr/>
          </a:p>
        </p:txBody>
      </p:sp>
    </p:spTree>
    <p:extLst>
      <p:ext uri="{BB962C8B-B14F-4D97-AF65-F5344CB8AC3E}">
        <p14:creationId xmlns:p14="http://schemas.microsoft.com/office/powerpoint/2010/main" val="142327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extLst>
      <p:ext uri="{BB962C8B-B14F-4D97-AF65-F5344CB8AC3E}">
        <p14:creationId xmlns:p14="http://schemas.microsoft.com/office/powerpoint/2010/main" val="4212500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 will: Drag the labelled pictures into the correct columns on the chart.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PE.1.L.4.1 - Identify a benefit of strengthening muscles.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14</a:t>
            </a:fld>
            <a:endParaRPr lang="en-CA"/>
          </a:p>
        </p:txBody>
      </p:sp>
    </p:spTree>
    <p:extLst>
      <p:ext uri="{BB962C8B-B14F-4D97-AF65-F5344CB8AC3E}">
        <p14:creationId xmlns:p14="http://schemas.microsoft.com/office/powerpoint/2010/main" val="13900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 will: Drag the labelled pictures into the correct columns on the chart.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PE.1.L.4.1 - Identify a benefit of strengthening muscles.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15</a:t>
            </a:fld>
            <a:endParaRPr lang="en-CA"/>
          </a:p>
        </p:txBody>
      </p:sp>
    </p:spTree>
    <p:extLst>
      <p:ext uri="{BB962C8B-B14F-4D97-AF65-F5344CB8AC3E}">
        <p14:creationId xmlns:p14="http://schemas.microsoft.com/office/powerpoint/2010/main" val="1971296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 will use the stamp tool to mark which activities require good muscular endurance.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The teacher</a:t>
            </a:r>
            <a:r>
              <a:rPr lang="en-CA" b="0" baseline="0" dirty="0">
                <a:latin typeface="Century Gothic" panose="020B0502020202020204" pitchFamily="34" charset="0"/>
              </a:rPr>
              <a:t> will describe the importance of muscular endurance for optimum performance and make connections between muscular endurance and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PE.3.L.4.1 Describe how muscular strength and endurance enhances performance in physical activities. </a:t>
            </a:r>
          </a:p>
          <a:p>
            <a:endParaRPr lang="en-US" b="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16</a:t>
            </a:fld>
            <a:endParaRPr lang="en-CA"/>
          </a:p>
        </p:txBody>
      </p:sp>
    </p:spTree>
    <p:extLst>
      <p:ext uri="{BB962C8B-B14F-4D97-AF65-F5344CB8AC3E}">
        <p14:creationId xmlns:p14="http://schemas.microsoft.com/office/powerpoint/2010/main" val="377219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 will highlight or</a:t>
            </a:r>
            <a:r>
              <a:rPr lang="en-CA" b="0" baseline="0" dirty="0">
                <a:latin typeface="Century Gothic" panose="020B0502020202020204" pitchFamily="34" charset="0"/>
              </a:rPr>
              <a:t> change the color of the phrases on the right hand side of the page to match the color from the phrase on the left. What can you think or say when you find a barrier to participating in physical activity?</a:t>
            </a: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The teacher will guide</a:t>
            </a:r>
            <a:r>
              <a:rPr lang="en-CA" b="0" baseline="0" dirty="0">
                <a:latin typeface="Century Gothic" panose="020B0502020202020204" pitchFamily="34" charset="0"/>
              </a:rPr>
              <a:t> students and give them other helpful strategies for overcoming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PE.3.R.6.1 List personally challenging physical-activity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HE.3.B.6.1 Select a personal health goal and track progress toward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latin typeface="Century Gothic" panose="020B0502020202020204" pitchFamily="34" charset="0"/>
            </a:endParaRPr>
          </a:p>
          <a:p>
            <a:endParaRPr lang="en-US" b="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17</a:t>
            </a:fld>
            <a:endParaRPr lang="en-CA"/>
          </a:p>
        </p:txBody>
      </p:sp>
    </p:spTree>
    <p:extLst>
      <p:ext uri="{BB962C8B-B14F-4D97-AF65-F5344CB8AC3E}">
        <p14:creationId xmlns:p14="http://schemas.microsoft.com/office/powerpoint/2010/main" val="103529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252" name="Google Shape;25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extLst>
      <p:ext uri="{BB962C8B-B14F-4D97-AF65-F5344CB8AC3E}">
        <p14:creationId xmlns:p14="http://schemas.microsoft.com/office/powerpoint/2010/main" val="53815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64" name="Google Shape;2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19</a:t>
            </a:fld>
            <a:endParaRPr/>
          </a:p>
        </p:txBody>
      </p:sp>
    </p:spTree>
    <p:extLst>
      <p:ext uri="{BB962C8B-B14F-4D97-AF65-F5344CB8AC3E}">
        <p14:creationId xmlns:p14="http://schemas.microsoft.com/office/powerpoint/2010/main" val="228435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53" name="Google Shape;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a:t>
            </a:fld>
            <a:endParaRPr/>
          </a:p>
        </p:txBody>
      </p:sp>
    </p:spTree>
    <p:extLst>
      <p:ext uri="{BB962C8B-B14F-4D97-AF65-F5344CB8AC3E}">
        <p14:creationId xmlns:p14="http://schemas.microsoft.com/office/powerpoint/2010/main" val="389873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25" name="Google Shape;3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20</a:t>
            </a:fld>
            <a:endParaRPr/>
          </a:p>
        </p:txBody>
      </p:sp>
    </p:spTree>
    <p:extLst>
      <p:ext uri="{BB962C8B-B14F-4D97-AF65-F5344CB8AC3E}">
        <p14:creationId xmlns:p14="http://schemas.microsoft.com/office/powerpoint/2010/main" val="1835849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25" name="Google Shape;3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21</a:t>
            </a:fld>
            <a:endParaRPr/>
          </a:p>
        </p:txBody>
      </p:sp>
    </p:spTree>
    <p:extLst>
      <p:ext uri="{BB962C8B-B14F-4D97-AF65-F5344CB8AC3E}">
        <p14:creationId xmlns:p14="http://schemas.microsoft.com/office/powerpoint/2010/main" val="2861695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Students will organize the exercises</a:t>
            </a:r>
            <a:r>
              <a:rPr lang="en-US" baseline="0" dirty="0">
                <a:latin typeface="Century Gothic" panose="020B0502020202020204" pitchFamily="34" charset="0"/>
              </a:rPr>
              <a:t> into the correct muscle group that is used. </a:t>
            </a:r>
          </a:p>
          <a:p>
            <a:r>
              <a:rPr lang="en-US" baseline="0" dirty="0">
                <a:latin typeface="Century Gothic" panose="020B0502020202020204" pitchFamily="34" charset="0"/>
              </a:rPr>
              <a:t>The teacher will answer questions and give guiding questions to students. </a:t>
            </a:r>
          </a:p>
          <a:p>
            <a:endParaRPr lang="en-US" baseline="0" dirty="0">
              <a:latin typeface="Century Gothic" panose="020B0502020202020204" pitchFamily="34" charset="0"/>
            </a:endParaRPr>
          </a:p>
          <a:p>
            <a:r>
              <a:rPr lang="en-US" sz="1200" kern="1200" dirty="0">
                <a:solidFill>
                  <a:schemeClr val="tx1"/>
                </a:solidFill>
                <a:effectLst/>
                <a:latin typeface="+mn-lt"/>
                <a:ea typeface="+mn-ea"/>
                <a:cs typeface="+mn-cs"/>
              </a:rPr>
              <a:t>PE.4.L.4.1 Identify the muscles being strengthened during the performance of specific activities.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22</a:t>
            </a:fld>
            <a:endParaRPr lang="en-CA"/>
          </a:p>
        </p:txBody>
      </p:sp>
    </p:spTree>
    <p:extLst>
      <p:ext uri="{BB962C8B-B14F-4D97-AF65-F5344CB8AC3E}">
        <p14:creationId xmlns:p14="http://schemas.microsoft.com/office/powerpoint/2010/main" val="2067893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Students will determine</a:t>
            </a:r>
            <a:r>
              <a:rPr lang="en-US" baseline="0" dirty="0">
                <a:latin typeface="Century Gothic" panose="020B0502020202020204" pitchFamily="34" charset="0"/>
              </a:rPr>
              <a:t> what </a:t>
            </a:r>
            <a:r>
              <a:rPr lang="en-US" b="1" baseline="0" dirty="0">
                <a:latin typeface="Century Gothic" panose="020B0502020202020204" pitchFamily="34" charset="0"/>
              </a:rPr>
              <a:t>SMART</a:t>
            </a:r>
            <a:r>
              <a:rPr lang="en-US" baseline="0" dirty="0">
                <a:latin typeface="Century Gothic" panose="020B0502020202020204" pitchFamily="34" charset="0"/>
              </a:rPr>
              <a:t> stands for when it comes to goal setting. </a:t>
            </a:r>
          </a:p>
          <a:p>
            <a:r>
              <a:rPr lang="en-US" baseline="0" dirty="0">
                <a:latin typeface="Century Gothic" panose="020B0502020202020204" pitchFamily="34" charset="0"/>
              </a:rPr>
              <a:t>The teacher will ask prompting questions. </a:t>
            </a: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r>
              <a:rPr lang="en-US" sz="1200" kern="1200" dirty="0">
                <a:solidFill>
                  <a:schemeClr val="tx1"/>
                </a:solidFill>
                <a:effectLst/>
                <a:latin typeface="+mn-lt"/>
                <a:ea typeface="+mn-ea"/>
                <a:cs typeface="+mn-cs"/>
              </a:rPr>
              <a:t>PE.4.L.4.9 Develop short-term and long-term goals.</a:t>
            </a:r>
            <a:endParaRPr lang="en-US" b="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23</a:t>
            </a:fld>
            <a:endParaRPr lang="en-CA"/>
          </a:p>
        </p:txBody>
      </p:sp>
    </p:spTree>
    <p:extLst>
      <p:ext uri="{BB962C8B-B14F-4D97-AF65-F5344CB8AC3E}">
        <p14:creationId xmlns:p14="http://schemas.microsoft.com/office/powerpoint/2010/main" val="2550925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252" name="Google Shape;25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24</a:t>
            </a:fld>
            <a:endParaRPr/>
          </a:p>
        </p:txBody>
      </p:sp>
    </p:spTree>
    <p:extLst>
      <p:ext uri="{BB962C8B-B14F-4D97-AF65-F5344CB8AC3E}">
        <p14:creationId xmlns:p14="http://schemas.microsoft.com/office/powerpoint/2010/main" val="2980517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14" name="Google Shape;3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25</a:t>
            </a:fld>
            <a:endParaRPr/>
          </a:p>
        </p:txBody>
      </p:sp>
    </p:spTree>
    <p:extLst>
      <p:ext uri="{BB962C8B-B14F-4D97-AF65-F5344CB8AC3E}">
        <p14:creationId xmlns:p14="http://schemas.microsoft.com/office/powerpoint/2010/main" val="55283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36" name="Google Shape;33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26</a:t>
            </a:fld>
            <a:endParaRPr/>
          </a:p>
        </p:txBody>
      </p:sp>
    </p:spTree>
    <p:extLst>
      <p:ext uri="{BB962C8B-B14F-4D97-AF65-F5344CB8AC3E}">
        <p14:creationId xmlns:p14="http://schemas.microsoft.com/office/powerpoint/2010/main" val="4194804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36" name="Google Shape;33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27</a:t>
            </a:fld>
            <a:endParaRPr/>
          </a:p>
        </p:txBody>
      </p:sp>
    </p:spTree>
    <p:extLst>
      <p:ext uri="{BB962C8B-B14F-4D97-AF65-F5344CB8AC3E}">
        <p14:creationId xmlns:p14="http://schemas.microsoft.com/office/powerpoint/2010/main" val="1358929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36" name="Google Shape;33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28</a:t>
            </a:fld>
            <a:endParaRPr/>
          </a:p>
        </p:txBody>
      </p:sp>
    </p:spTree>
    <p:extLst>
      <p:ext uri="{BB962C8B-B14F-4D97-AF65-F5344CB8AC3E}">
        <p14:creationId xmlns:p14="http://schemas.microsoft.com/office/powerpoint/2010/main" val="390886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347" name="Google Shape;34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29</a:t>
            </a:fld>
            <a:endParaRPr/>
          </a:p>
        </p:txBody>
      </p:sp>
    </p:spTree>
    <p:extLst>
      <p:ext uri="{BB962C8B-B14F-4D97-AF65-F5344CB8AC3E}">
        <p14:creationId xmlns:p14="http://schemas.microsoft.com/office/powerpoint/2010/main" val="314612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extLst>
      <p:ext uri="{BB962C8B-B14F-4D97-AF65-F5344CB8AC3E}">
        <p14:creationId xmlns:p14="http://schemas.microsoft.com/office/powerpoint/2010/main" val="3187488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357" name="Google Shape;35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30</a:t>
            </a:fld>
            <a:endParaRPr/>
          </a:p>
        </p:txBody>
      </p:sp>
    </p:spTree>
    <p:extLst>
      <p:ext uri="{BB962C8B-B14F-4D97-AF65-F5344CB8AC3E}">
        <p14:creationId xmlns:p14="http://schemas.microsoft.com/office/powerpoint/2010/main" val="1559074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31</a:t>
            </a:fld>
            <a:endParaRPr/>
          </a:p>
        </p:txBody>
      </p:sp>
    </p:spTree>
    <p:extLst>
      <p:ext uri="{BB962C8B-B14F-4D97-AF65-F5344CB8AC3E}">
        <p14:creationId xmlns:p14="http://schemas.microsoft.com/office/powerpoint/2010/main" val="2757374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9" name="Google Shape;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32</a:t>
            </a:fld>
            <a:endParaRPr/>
          </a:p>
        </p:txBody>
      </p:sp>
    </p:spTree>
    <p:extLst>
      <p:ext uri="{BB962C8B-B14F-4D97-AF65-F5344CB8AC3E}">
        <p14:creationId xmlns:p14="http://schemas.microsoft.com/office/powerpoint/2010/main" val="1028887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02" name="Google Shape;40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33</a:t>
            </a:fld>
            <a:endParaRPr/>
          </a:p>
        </p:txBody>
      </p:sp>
    </p:spTree>
    <p:extLst>
      <p:ext uri="{BB962C8B-B14F-4D97-AF65-F5344CB8AC3E}">
        <p14:creationId xmlns:p14="http://schemas.microsoft.com/office/powerpoint/2010/main" val="362155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84" name="Google Shape;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extLst>
      <p:ext uri="{BB962C8B-B14F-4D97-AF65-F5344CB8AC3E}">
        <p14:creationId xmlns:p14="http://schemas.microsoft.com/office/powerpoint/2010/main" val="56081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9" name="Google Shape;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extLst>
      <p:ext uri="{BB962C8B-B14F-4D97-AF65-F5344CB8AC3E}">
        <p14:creationId xmlns:p14="http://schemas.microsoft.com/office/powerpoint/2010/main" val="218029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extLst>
      <p:ext uri="{BB962C8B-B14F-4D97-AF65-F5344CB8AC3E}">
        <p14:creationId xmlns:p14="http://schemas.microsoft.com/office/powerpoint/2010/main" val="338108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128" name="Google Shape;12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extLst>
      <p:ext uri="{BB962C8B-B14F-4D97-AF65-F5344CB8AC3E}">
        <p14:creationId xmlns:p14="http://schemas.microsoft.com/office/powerpoint/2010/main" val="124535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Students will: Drag the words to fill in</a:t>
            </a:r>
            <a:r>
              <a:rPr lang="en-US" baseline="0" dirty="0">
                <a:latin typeface="Century Gothic" panose="020B0502020202020204" pitchFamily="34" charset="0"/>
              </a:rPr>
              <a:t> the blanks.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PE.1.L.4.1 - Identify a benefit of strengthening muscles.</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8</a:t>
            </a:fld>
            <a:endParaRPr lang="en-CA"/>
          </a:p>
        </p:txBody>
      </p:sp>
    </p:spTree>
    <p:extLst>
      <p:ext uri="{BB962C8B-B14F-4D97-AF65-F5344CB8AC3E}">
        <p14:creationId xmlns:p14="http://schemas.microsoft.com/office/powerpoint/2010/main" val="108140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 will: Drag the word to</a:t>
            </a:r>
            <a:r>
              <a:rPr lang="en-CA" baseline="0" dirty="0"/>
              <a:t> fill in the blank, and then indicate where the core muscles are located by dragging a stamp onto the diagram. </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PE.1.L.4.1 - Identify a benefit of strengthening muscles.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9</a:t>
            </a:fld>
            <a:endParaRPr lang="en-CA"/>
          </a:p>
        </p:txBody>
      </p:sp>
    </p:spTree>
    <p:extLst>
      <p:ext uri="{BB962C8B-B14F-4D97-AF65-F5344CB8AC3E}">
        <p14:creationId xmlns:p14="http://schemas.microsoft.com/office/powerpoint/2010/main" val="4004390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6" name="Picture 2" descr="a girl flexing her muscl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67" y="721453"/>
            <a:ext cx="6972344" cy="5125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7051632" y="3092275"/>
            <a:ext cx="3889270" cy="954107"/>
          </a:xfrm>
          <a:prstGeom prst="rect">
            <a:avLst/>
          </a:prstGeom>
          <a:noFill/>
        </p:spPr>
        <p:txBody>
          <a:bodyPr wrap="square" rtlCol="0">
            <a:spAutoFit/>
          </a:bodyPr>
          <a:lstStyle/>
          <a:p>
            <a:r>
              <a:rPr lang="en-US" sz="2800" dirty="0">
                <a:solidFill>
                  <a:schemeClr val="bg1">
                    <a:lumMod val="50000"/>
                  </a:schemeClr>
                </a:solidFill>
                <a:latin typeface="Century Gothic" panose="020B0502020202020204" pitchFamily="34" charset="0"/>
                <a:cs typeface="Arial" panose="020B0604020202020204" pitchFamily="34" charset="0"/>
              </a:rPr>
              <a:t>1</a:t>
            </a:r>
            <a:r>
              <a:rPr lang="en-US" sz="2800" baseline="30000" dirty="0">
                <a:solidFill>
                  <a:schemeClr val="bg1">
                    <a:lumMod val="50000"/>
                  </a:schemeClr>
                </a:solidFill>
                <a:latin typeface="Century Gothic" panose="020B0502020202020204" pitchFamily="34" charset="0"/>
                <a:cs typeface="Arial" panose="020B0604020202020204" pitchFamily="34" charset="0"/>
              </a:rPr>
              <a:t>st</a:t>
            </a:r>
            <a:r>
              <a:rPr lang="en-US" sz="2800" dirty="0">
                <a:solidFill>
                  <a:schemeClr val="bg1">
                    <a:lumMod val="50000"/>
                  </a:schemeClr>
                </a:solidFill>
                <a:latin typeface="Century Gothic" panose="020B0502020202020204" pitchFamily="34" charset="0"/>
                <a:cs typeface="Arial" panose="020B0604020202020204" pitchFamily="34" charset="0"/>
              </a:rPr>
              <a:t> Grade</a:t>
            </a:r>
          </a:p>
          <a:p>
            <a:r>
              <a:rPr lang="en-US" sz="2800" dirty="0">
                <a:solidFill>
                  <a:schemeClr val="bg1">
                    <a:lumMod val="50000"/>
                  </a:schemeClr>
                </a:solidFill>
                <a:latin typeface="Century Gothic" panose="020B0502020202020204" pitchFamily="34" charset="0"/>
                <a:cs typeface="Arial" panose="020B0604020202020204" pitchFamily="34" charset="0"/>
              </a:rPr>
              <a:t>Module       : Lesson </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2791" y="1486781"/>
            <a:ext cx="2100753" cy="1725618"/>
          </a:xfrm>
          <a:prstGeom prst="rect">
            <a:avLst/>
          </a:prstGeom>
        </p:spPr>
      </p:pic>
      <p:sp>
        <p:nvSpPr>
          <p:cNvPr id="6" name="TextBox 5"/>
          <p:cNvSpPr txBox="1"/>
          <p:nvPr userDrawn="1"/>
        </p:nvSpPr>
        <p:spPr>
          <a:xfrm>
            <a:off x="7051632" y="1046706"/>
            <a:ext cx="3469066" cy="523220"/>
          </a:xfrm>
          <a:prstGeom prst="rect">
            <a:avLst/>
          </a:prstGeom>
          <a:noFill/>
        </p:spPr>
        <p:txBody>
          <a:bodyPr wrap="square" rtlCol="0">
            <a:spAutoFit/>
          </a:bodyPr>
          <a:lstStyle/>
          <a:p>
            <a:r>
              <a:rPr lang="en-US" sz="2800" b="1" dirty="0">
                <a:solidFill>
                  <a:schemeClr val="bg1">
                    <a:lumMod val="50000"/>
                  </a:schemeClr>
                </a:solidFill>
                <a:latin typeface="Century Gothic" panose="020B0502020202020204" pitchFamily="34" charset="0"/>
                <a:cs typeface="Arial" panose="020B0604020202020204" pitchFamily="34" charset="0"/>
              </a:rPr>
              <a:t>Elementary</a:t>
            </a:r>
          </a:p>
        </p:txBody>
      </p:sp>
      <p:sp>
        <p:nvSpPr>
          <p:cNvPr id="8" name="Rectangle 7"/>
          <p:cNvSpPr/>
          <p:nvPr userDrawn="1"/>
        </p:nvSpPr>
        <p:spPr>
          <a:xfrm>
            <a:off x="6705169" y="1569926"/>
            <a:ext cx="6463624" cy="1412309"/>
          </a:xfrm>
          <a:prstGeom prst="rect">
            <a:avLst/>
          </a:prstGeom>
          <a:solidFill>
            <a:srgbClr val="19921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62439" t="43612" r="11938" b="49549"/>
          <a:stretch/>
        </p:blipFill>
        <p:spPr>
          <a:xfrm>
            <a:off x="6743807" y="1604187"/>
            <a:ext cx="6542167" cy="1349406"/>
          </a:xfrm>
          <a:prstGeom prst="rect">
            <a:avLst/>
          </a:prstGeom>
        </p:spPr>
      </p:pic>
      <p:sp>
        <p:nvSpPr>
          <p:cNvPr id="11" name="Triangle 4"/>
          <p:cNvSpPr/>
          <p:nvPr userDrawn="1"/>
        </p:nvSpPr>
        <p:spPr>
          <a:xfrm rot="2796988">
            <a:off x="6721186" y="2992595"/>
            <a:ext cx="322985" cy="161125"/>
          </a:xfrm>
          <a:prstGeom prst="triangle">
            <a:avLst>
              <a:gd name="adj" fmla="val 46419"/>
            </a:avLst>
          </a:prstGeom>
          <a:solidFill>
            <a:srgbClr val="19921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sp>
        <p:nvSpPr>
          <p:cNvPr id="15" name="Text Placeholder 13"/>
          <p:cNvSpPr>
            <a:spLocks noGrp="1"/>
          </p:cNvSpPr>
          <p:nvPr>
            <p:ph type="body" sz="quarter" idx="14" hasCustomPrompt="1"/>
          </p:nvPr>
        </p:nvSpPr>
        <p:spPr>
          <a:xfrm>
            <a:off x="8485730"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6" name="Text Placeholder 13"/>
          <p:cNvSpPr>
            <a:spLocks noGrp="1"/>
          </p:cNvSpPr>
          <p:nvPr>
            <p:ph type="body" sz="quarter" idx="15" hasCustomPrompt="1"/>
          </p:nvPr>
        </p:nvSpPr>
        <p:spPr>
          <a:xfrm>
            <a:off x="10483177"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7" name="Text Placeholder 16"/>
          <p:cNvSpPr>
            <a:spLocks noGrp="1"/>
          </p:cNvSpPr>
          <p:nvPr>
            <p:ph type="body" sz="quarter" idx="17" hasCustomPrompt="1"/>
          </p:nvPr>
        </p:nvSpPr>
        <p:spPr>
          <a:xfrm>
            <a:off x="6942138" y="1971675"/>
            <a:ext cx="5373687" cy="914400"/>
          </a:xfrm>
          <a:prstGeom prst="rect">
            <a:avLst/>
          </a:prstGeom>
        </p:spPr>
        <p:txBody>
          <a:bodyPr/>
          <a:lstStyle>
            <a:lvl1pPr marL="0" indent="0">
              <a:buNone/>
              <a:defRPr sz="3600" baseline="0">
                <a:solidFill>
                  <a:schemeClr val="bg1"/>
                </a:solidFill>
                <a:latin typeface="Century Gothic" panose="020B0502020202020204" pitchFamily="34" charset="0"/>
              </a:defRPr>
            </a:lvl1pPr>
          </a:lstStyle>
          <a:p>
            <a:pPr lvl="0"/>
            <a:r>
              <a:rPr lang="en-US" dirty="0"/>
              <a:t>…</a:t>
            </a:r>
            <a:endParaRPr lang="en-CA" dirty="0"/>
          </a:p>
        </p:txBody>
      </p:sp>
    </p:spTree>
    <p:extLst>
      <p:ext uri="{BB962C8B-B14F-4D97-AF65-F5344CB8AC3E}">
        <p14:creationId xmlns:p14="http://schemas.microsoft.com/office/powerpoint/2010/main" val="14451372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9F6E9"/>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13"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6"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1"/>
          <p:cNvSpPr>
            <a:spLocks noGrp="1"/>
          </p:cNvSpPr>
          <p:nvPr>
            <p:ph type="body" sz="quarter" idx="15" hasCustomPrompt="1"/>
          </p:nvPr>
        </p:nvSpPr>
        <p:spPr>
          <a:xfrm>
            <a:off x="4131003" y="603103"/>
            <a:ext cx="4065097" cy="914400"/>
          </a:xfrm>
          <a:prstGeom prst="rect">
            <a:avLst/>
          </a:prstGeom>
        </p:spPr>
        <p:txBody>
          <a:bodyPr/>
          <a:lstStyle>
            <a:lvl1pPr marL="0" indent="0" algn="ctr">
              <a:buNone/>
              <a:defRPr>
                <a:solidFill>
                  <a:srgbClr val="663398"/>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132764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7"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1" name="Text Placeholder 11"/>
          <p:cNvSpPr>
            <a:spLocks noGrp="1"/>
          </p:cNvSpPr>
          <p:nvPr>
            <p:ph type="body" sz="quarter" idx="15" hasCustomPrompt="1"/>
          </p:nvPr>
        </p:nvSpPr>
        <p:spPr>
          <a:xfrm>
            <a:off x="4131003" y="600600"/>
            <a:ext cx="4065097" cy="914400"/>
          </a:xfrm>
          <a:prstGeom prst="rect">
            <a:avLst/>
          </a:prstGeom>
        </p:spPr>
        <p:txBody>
          <a:bodyPr/>
          <a:lstStyle>
            <a:lvl1pPr marL="0" indent="0" algn="ctr">
              <a:buNone/>
              <a:defRPr>
                <a:solidFill>
                  <a:srgbClr val="663399"/>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252232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2"/>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3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9061726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5719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hyperlink" Target="http://www.flvs.net/"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7.jpg"/><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7.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dirty="0"/>
              <a:t>02</a:t>
            </a:r>
          </a:p>
        </p:txBody>
      </p:sp>
      <p:sp>
        <p:nvSpPr>
          <p:cNvPr id="3" name="Text Placeholder 2"/>
          <p:cNvSpPr>
            <a:spLocks noGrp="1"/>
          </p:cNvSpPr>
          <p:nvPr>
            <p:ph type="body" sz="quarter" idx="15"/>
          </p:nvPr>
        </p:nvSpPr>
        <p:spPr/>
        <p:txBody>
          <a:bodyPr/>
          <a:lstStyle/>
          <a:p>
            <a:r>
              <a:rPr lang="en-CA" dirty="0"/>
              <a:t>03</a:t>
            </a:r>
          </a:p>
        </p:txBody>
      </p:sp>
      <p:sp>
        <p:nvSpPr>
          <p:cNvPr id="5" name="Text Placeholder 4"/>
          <p:cNvSpPr>
            <a:spLocks noGrp="1"/>
          </p:cNvSpPr>
          <p:nvPr>
            <p:ph type="body" sz="quarter" idx="17"/>
          </p:nvPr>
        </p:nvSpPr>
        <p:spPr>
          <a:xfrm>
            <a:off x="6801466" y="1971675"/>
            <a:ext cx="5648447" cy="914400"/>
          </a:xfrm>
        </p:spPr>
        <p:txBody>
          <a:bodyPr/>
          <a:lstStyle/>
          <a:p>
            <a:r>
              <a:rPr lang="en-CA" sz="3900" b="1" dirty="0">
                <a:latin typeface="Century Gothic" panose="020B0502020202020204" pitchFamily="34" charset="0"/>
              </a:rPr>
              <a:t>PHYSICAL EDUCATION</a:t>
            </a:r>
          </a:p>
        </p:txBody>
      </p:sp>
      <p:sp>
        <p:nvSpPr>
          <p:cNvPr id="6" name="Google Shape;49;p1"/>
          <p:cNvSpPr txBox="1"/>
          <p:nvPr/>
        </p:nvSpPr>
        <p:spPr>
          <a:xfrm>
            <a:off x="8824277" y="3132196"/>
            <a:ext cx="3081430" cy="4286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2800"/>
              <a:buFont typeface="Arial"/>
              <a:buNone/>
            </a:pPr>
            <a:r>
              <a:rPr lang="en-CA" sz="2800" dirty="0">
                <a:solidFill>
                  <a:srgbClr val="7F7F7F"/>
                </a:solidFill>
                <a:latin typeface="Century Gothic"/>
                <a:ea typeface="Century Gothic"/>
                <a:cs typeface="Century Gothic"/>
                <a:sym typeface="Century Gothic"/>
              </a:rPr>
              <a:t>3</a:t>
            </a:r>
            <a:r>
              <a:rPr lang="en-CA" sz="2800" baseline="30000" dirty="0">
                <a:solidFill>
                  <a:srgbClr val="7F7F7F"/>
                </a:solidFill>
                <a:latin typeface="Century Gothic"/>
                <a:ea typeface="Century Gothic"/>
                <a:cs typeface="Century Gothic"/>
                <a:sym typeface="Century Gothic"/>
              </a:rPr>
              <a:t>rd</a:t>
            </a:r>
            <a:r>
              <a:rPr lang="en-CA" sz="2800" dirty="0">
                <a:solidFill>
                  <a:srgbClr val="7F7F7F"/>
                </a:solidFill>
                <a:latin typeface="Century Gothic"/>
                <a:ea typeface="Century Gothic"/>
                <a:cs typeface="Century Gothic"/>
                <a:sym typeface="Century Gothic"/>
              </a:rPr>
              <a:t>, &amp; 4</a:t>
            </a:r>
            <a:r>
              <a:rPr lang="en-CA" sz="2800" baseline="30000" dirty="0">
                <a:solidFill>
                  <a:srgbClr val="7F7F7F"/>
                </a:solidFill>
                <a:latin typeface="Century Gothic"/>
                <a:ea typeface="Century Gothic"/>
                <a:cs typeface="Century Gothic"/>
                <a:sym typeface="Century Gothic"/>
              </a:rPr>
              <a:t>th</a:t>
            </a:r>
            <a:r>
              <a:rPr lang="en-CA" sz="2800" dirty="0">
                <a:solidFill>
                  <a:srgbClr val="7F7F7F"/>
                </a:solidFill>
                <a:latin typeface="Century Gothic"/>
                <a:ea typeface="Century Gothic"/>
                <a:cs typeface="Century Gothic"/>
                <a:sym typeface="Century Gothic"/>
              </a:rPr>
              <a:t> </a:t>
            </a:r>
            <a:r>
              <a:rPr lang="en-CA" sz="2800" dirty="0" smtClean="0">
                <a:solidFill>
                  <a:srgbClr val="7F7F7F"/>
                </a:solidFill>
                <a:latin typeface="Century Gothic"/>
                <a:ea typeface="Century Gothic"/>
                <a:cs typeface="Century Gothic"/>
                <a:sym typeface="Century Gothic"/>
              </a:rPr>
              <a:t>Grade     </a:t>
            </a:r>
            <a:endParaRPr sz="2800" dirty="0">
              <a:solidFill>
                <a:srgbClr val="7F7F7F"/>
              </a:solidFill>
              <a:latin typeface="Century Gothic"/>
              <a:ea typeface="Century Gothic"/>
              <a:cs typeface="Century Gothic"/>
              <a:sym typeface="Century Gothic"/>
            </a:endParaRPr>
          </a:p>
        </p:txBody>
      </p:sp>
      <p:sp>
        <p:nvSpPr>
          <p:cNvPr id="7" name="Google Shape;49;p1"/>
          <p:cNvSpPr txBox="1"/>
          <p:nvPr/>
        </p:nvSpPr>
        <p:spPr>
          <a:xfrm>
            <a:off x="7101840" y="4071603"/>
            <a:ext cx="4602480" cy="42862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2800"/>
              <a:buFont typeface="Arial"/>
              <a:buNone/>
            </a:pPr>
            <a:r>
              <a:rPr lang="en-CA" sz="2800" dirty="0" smtClean="0">
                <a:solidFill>
                  <a:srgbClr val="7F7F7F"/>
                </a:solidFill>
                <a:latin typeface="Century Gothic"/>
                <a:ea typeface="Century Gothic"/>
                <a:cs typeface="Century Gothic"/>
                <a:sym typeface="Century Gothic"/>
              </a:rPr>
              <a:t>Strength</a:t>
            </a:r>
            <a:endParaRPr sz="2800" dirty="0">
              <a:solidFill>
                <a:srgbClr val="7F7F7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4590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03</a:t>
            </a:r>
          </a:p>
        </p:txBody>
      </p:sp>
      <p:sp>
        <p:nvSpPr>
          <p:cNvPr id="4" name="Text Placeholder 3"/>
          <p:cNvSpPr>
            <a:spLocks noGrp="1"/>
          </p:cNvSpPr>
          <p:nvPr>
            <p:ph type="body" sz="quarter" idx="15"/>
          </p:nvPr>
        </p:nvSpPr>
        <p:spPr>
          <a:xfrm>
            <a:off x="2822331" y="600600"/>
            <a:ext cx="6875584" cy="914400"/>
          </a:xfrm>
        </p:spPr>
        <p:txBody>
          <a:bodyPr/>
          <a:lstStyle/>
          <a:p>
            <a:r>
              <a:rPr lang="en-CA" dirty="0" smtClean="0"/>
              <a:t>Stamp</a:t>
            </a:r>
            <a:r>
              <a:rPr lang="en-CA" dirty="0" smtClean="0"/>
              <a:t> </a:t>
            </a:r>
            <a:r>
              <a:rPr lang="en-CA" dirty="0"/>
              <a:t>the activities that you need </a:t>
            </a:r>
            <a:r>
              <a:rPr lang="en-CA" b="1" dirty="0"/>
              <a:t>strong arms </a:t>
            </a:r>
            <a:r>
              <a:rPr lang="en-CA" dirty="0"/>
              <a:t>for:</a:t>
            </a:r>
          </a:p>
        </p:txBody>
      </p:sp>
      <p:pic>
        <p:nvPicPr>
          <p:cNvPr id="3074" name="Picture 2" descr="https://trackcit.s3-us-west-2.amazonaws.com/resources/18726/versions/18726-2017-4-3-16-59.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4497" y="1881554"/>
            <a:ext cx="2392826" cy="1810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4498" y="4246685"/>
            <a:ext cx="2463972" cy="2003750"/>
          </a:xfrm>
          <a:prstGeom prst="rect">
            <a:avLst/>
          </a:prstGeom>
        </p:spPr>
      </p:pic>
      <p:pic>
        <p:nvPicPr>
          <p:cNvPr id="3076" name="Picture 4" descr="https://trackcit.s3-us-west-2.amazonaws.com/resources/30725/versions/30725-2017-6-2-17-27.jp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856953" y="4246685"/>
            <a:ext cx="2088778" cy="2144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02272" y="1881555"/>
            <a:ext cx="2522670" cy="1826906"/>
          </a:xfrm>
          <a:prstGeom prst="rect">
            <a:avLst/>
          </a:prstGeom>
        </p:spPr>
      </p:pic>
      <p:pic>
        <p:nvPicPr>
          <p:cNvPr id="7" name="Picture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05620" y="1964919"/>
            <a:ext cx="2370609" cy="172696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3731" y="4365205"/>
            <a:ext cx="2372498" cy="1482812"/>
          </a:xfrm>
          <a:prstGeom prst="rect">
            <a:avLst/>
          </a:prstGeom>
        </p:spPr>
      </p:pic>
      <p:sp>
        <p:nvSpPr>
          <p:cNvPr id="9" name="TextBox 8"/>
          <p:cNvSpPr txBox="1"/>
          <p:nvPr/>
        </p:nvSpPr>
        <p:spPr>
          <a:xfrm>
            <a:off x="1670538" y="3691885"/>
            <a:ext cx="1354016" cy="369332"/>
          </a:xfrm>
          <a:prstGeom prst="rect">
            <a:avLst/>
          </a:prstGeom>
          <a:noFill/>
        </p:spPr>
        <p:txBody>
          <a:bodyPr wrap="square" rtlCol="0">
            <a:spAutoFit/>
          </a:bodyPr>
          <a:lstStyle/>
          <a:p>
            <a:r>
              <a:rPr lang="en-CA" dirty="0"/>
              <a:t>Tug-of-war</a:t>
            </a:r>
          </a:p>
        </p:txBody>
      </p:sp>
      <p:sp>
        <p:nvSpPr>
          <p:cNvPr id="12" name="TextBox 11"/>
          <p:cNvSpPr txBox="1"/>
          <p:nvPr/>
        </p:nvSpPr>
        <p:spPr>
          <a:xfrm>
            <a:off x="5186599" y="3708460"/>
            <a:ext cx="1354016" cy="369332"/>
          </a:xfrm>
          <a:prstGeom prst="rect">
            <a:avLst/>
          </a:prstGeom>
          <a:noFill/>
        </p:spPr>
        <p:txBody>
          <a:bodyPr wrap="square" rtlCol="0">
            <a:spAutoFit/>
          </a:bodyPr>
          <a:lstStyle/>
          <a:p>
            <a:pPr algn="ctr"/>
            <a:r>
              <a:rPr lang="en-CA" dirty="0"/>
              <a:t>Reading</a:t>
            </a:r>
          </a:p>
        </p:txBody>
      </p:sp>
      <p:sp>
        <p:nvSpPr>
          <p:cNvPr id="13" name="TextBox 12"/>
          <p:cNvSpPr txBox="1"/>
          <p:nvPr/>
        </p:nvSpPr>
        <p:spPr>
          <a:xfrm>
            <a:off x="9217269" y="3709415"/>
            <a:ext cx="1354016" cy="369332"/>
          </a:xfrm>
          <a:prstGeom prst="rect">
            <a:avLst/>
          </a:prstGeom>
          <a:noFill/>
        </p:spPr>
        <p:txBody>
          <a:bodyPr wrap="square" rtlCol="0">
            <a:spAutoFit/>
          </a:bodyPr>
          <a:lstStyle/>
          <a:p>
            <a:r>
              <a:rPr lang="en-CA" dirty="0"/>
              <a:t>Jumping</a:t>
            </a:r>
          </a:p>
        </p:txBody>
      </p:sp>
      <p:sp>
        <p:nvSpPr>
          <p:cNvPr id="14" name="TextBox 13"/>
          <p:cNvSpPr txBox="1"/>
          <p:nvPr/>
        </p:nvSpPr>
        <p:spPr>
          <a:xfrm>
            <a:off x="1756671" y="6238904"/>
            <a:ext cx="1354016" cy="369332"/>
          </a:xfrm>
          <a:prstGeom prst="rect">
            <a:avLst/>
          </a:prstGeom>
          <a:noFill/>
        </p:spPr>
        <p:txBody>
          <a:bodyPr wrap="square" rtlCol="0">
            <a:spAutoFit/>
          </a:bodyPr>
          <a:lstStyle/>
          <a:p>
            <a:pPr algn="ctr"/>
            <a:r>
              <a:rPr lang="en-CA" dirty="0"/>
              <a:t>Kicking </a:t>
            </a:r>
          </a:p>
        </p:txBody>
      </p:sp>
      <p:sp>
        <p:nvSpPr>
          <p:cNvPr id="15" name="TextBox 14"/>
          <p:cNvSpPr txBox="1"/>
          <p:nvPr/>
        </p:nvSpPr>
        <p:spPr>
          <a:xfrm>
            <a:off x="5294673" y="6257670"/>
            <a:ext cx="1354016" cy="369332"/>
          </a:xfrm>
          <a:prstGeom prst="rect">
            <a:avLst/>
          </a:prstGeom>
          <a:noFill/>
        </p:spPr>
        <p:txBody>
          <a:bodyPr wrap="square" rtlCol="0">
            <a:spAutoFit/>
          </a:bodyPr>
          <a:lstStyle/>
          <a:p>
            <a:pPr algn="ctr"/>
            <a:r>
              <a:rPr lang="en-CA" dirty="0"/>
              <a:t>Push-ups</a:t>
            </a:r>
          </a:p>
        </p:txBody>
      </p:sp>
      <p:sp>
        <p:nvSpPr>
          <p:cNvPr id="16" name="TextBox 15"/>
          <p:cNvSpPr txBox="1"/>
          <p:nvPr/>
        </p:nvSpPr>
        <p:spPr>
          <a:xfrm>
            <a:off x="9129717" y="5895274"/>
            <a:ext cx="1354016" cy="369332"/>
          </a:xfrm>
          <a:prstGeom prst="rect">
            <a:avLst/>
          </a:prstGeom>
          <a:noFill/>
        </p:spPr>
        <p:txBody>
          <a:bodyPr wrap="square" rtlCol="0">
            <a:spAutoFit/>
          </a:bodyPr>
          <a:lstStyle/>
          <a:p>
            <a:pPr algn="ctr"/>
            <a:r>
              <a:rPr lang="en-CA" dirty="0"/>
              <a:t>Throwing</a:t>
            </a:r>
          </a:p>
        </p:txBody>
      </p:sp>
      <p:sp>
        <p:nvSpPr>
          <p:cNvPr id="17" name="&quot;No&quot; Symbol 16"/>
          <p:cNvSpPr/>
          <p:nvPr/>
        </p:nvSpPr>
        <p:spPr>
          <a:xfrm>
            <a:off x="7983118" y="972833"/>
            <a:ext cx="798992" cy="637531"/>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972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0" y="1158239"/>
            <a:ext cx="12192000" cy="241916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3959"/>
              <a:buFont typeface="Century Gothic"/>
              <a:buNone/>
            </a:pPr>
            <a:r>
              <a:rPr lang="en-CA" sz="3959" dirty="0">
                <a:solidFill>
                  <a:srgbClr val="3F3F3F"/>
                </a:solidFill>
                <a:latin typeface="Century Gothic"/>
                <a:ea typeface="Century Gothic"/>
                <a:cs typeface="Century Gothic"/>
                <a:sym typeface="Century Gothic"/>
              </a:rPr>
              <a:t>	</a:t>
            </a:r>
            <a:r>
              <a:rPr lang="en-CA" sz="7919" b="1" dirty="0">
                <a:solidFill>
                  <a:srgbClr val="3F3F3F"/>
                </a:solidFill>
                <a:latin typeface="Century Gothic"/>
                <a:ea typeface="Century Gothic"/>
                <a:cs typeface="Century Gothic"/>
                <a:sym typeface="Century Gothic"/>
              </a:rPr>
              <a:t>Your Turn!!</a:t>
            </a:r>
            <a:br>
              <a:rPr lang="en-CA" sz="7919" b="1" dirty="0">
                <a:solidFill>
                  <a:srgbClr val="3F3F3F"/>
                </a:solidFill>
                <a:latin typeface="Century Gothic"/>
                <a:ea typeface="Century Gothic"/>
                <a:cs typeface="Century Gothic"/>
                <a:sym typeface="Century Gothic"/>
              </a:rPr>
            </a:br>
            <a:r>
              <a:rPr lang="en-CA" sz="2430" b="1" dirty="0">
                <a:solidFill>
                  <a:srgbClr val="3F3F3F"/>
                </a:solidFill>
                <a:latin typeface="Century Gothic"/>
                <a:ea typeface="Century Gothic"/>
                <a:cs typeface="Century Gothic"/>
                <a:sym typeface="Century Gothic"/>
              </a:rPr>
              <a:t>The next few slides will cover your </a:t>
            </a:r>
            <a:r>
              <a:rPr lang="en-CA" sz="2430" b="1" dirty="0" smtClean="0">
                <a:solidFill>
                  <a:srgbClr val="3F3F3F"/>
                </a:solidFill>
                <a:latin typeface="Century Gothic"/>
                <a:ea typeface="Century Gothic"/>
                <a:cs typeface="Century Gothic"/>
                <a:sym typeface="Century Gothic"/>
              </a:rPr>
              <a:t>2.03 Strength. </a:t>
            </a:r>
            <a:r>
              <a:rPr lang="en-CA" sz="2430" b="1" dirty="0">
                <a:solidFill>
                  <a:srgbClr val="3F3F3F"/>
                </a:solidFill>
                <a:latin typeface="Century Gothic"/>
                <a:ea typeface="Century Gothic"/>
                <a:cs typeface="Century Gothic"/>
                <a:sym typeface="Century Gothic"/>
              </a:rPr>
              <a:t>You will NEED To turn in YOUR ASSIGNMENT IN TODAY for a GRADE!!!  YAY….</a:t>
            </a:r>
            <a:r>
              <a:rPr lang="en-CA" sz="3240" b="1" dirty="0">
                <a:solidFill>
                  <a:srgbClr val="3F3F3F"/>
                </a:solidFill>
                <a:latin typeface="Century Gothic"/>
                <a:ea typeface="Century Gothic"/>
                <a:cs typeface="Century Gothic"/>
                <a:sym typeface="Century Gothic"/>
              </a:rPr>
              <a:t/>
            </a:r>
            <a:br>
              <a:rPr lang="en-CA" sz="3240" b="1" dirty="0">
                <a:solidFill>
                  <a:srgbClr val="3F3F3F"/>
                </a:solidFill>
                <a:latin typeface="Century Gothic"/>
                <a:ea typeface="Century Gothic"/>
                <a:cs typeface="Century Gothic"/>
                <a:sym typeface="Century Gothic"/>
              </a:rPr>
            </a:br>
            <a:endParaRPr sz="3240" b="1" dirty="0">
              <a:solidFill>
                <a:srgbClr val="3F3F3F"/>
              </a:solidFill>
              <a:latin typeface="Century Gothic"/>
              <a:ea typeface="Century Gothic"/>
              <a:cs typeface="Century Gothic"/>
              <a:sym typeface="Century Gothic"/>
            </a:endParaRPr>
          </a:p>
        </p:txBody>
      </p:sp>
      <p:sp>
        <p:nvSpPr>
          <p:cNvPr id="196" name="Google Shape;196;p1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7" name="Google Shape;197;p1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98" name="Google Shape;198;p1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199" name="Google Shape;199;p12" descr="Сведочанства на мој начин | Физика у Бранку"/>
          <p:cNvPicPr preferRelativeResize="0"/>
          <p:nvPr/>
        </p:nvPicPr>
        <p:blipFill rotWithShape="1">
          <a:blip r:embed="rId4">
            <a:alphaModFix/>
          </a:blip>
          <a:srcRect/>
          <a:stretch/>
        </p:blipFill>
        <p:spPr>
          <a:xfrm>
            <a:off x="507582" y="3861903"/>
            <a:ext cx="2503842" cy="2152222"/>
          </a:xfrm>
          <a:prstGeom prst="rect">
            <a:avLst/>
          </a:prstGeom>
          <a:noFill/>
          <a:ln>
            <a:noFill/>
          </a:ln>
        </p:spPr>
      </p:pic>
      <p:sp>
        <p:nvSpPr>
          <p:cNvPr id="201"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
        <p:nvSpPr>
          <p:cNvPr id="9" name="Google Shape;259;p16"/>
          <p:cNvSpPr txBox="1"/>
          <p:nvPr/>
        </p:nvSpPr>
        <p:spPr>
          <a:xfrm>
            <a:off x="3185619" y="3445329"/>
            <a:ext cx="8505952" cy="299204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290"/>
              <a:buFont typeface="Century Gothic"/>
              <a:buNone/>
            </a:pPr>
            <a:r>
              <a:rPr lang="en-CA" sz="4290" dirty="0">
                <a:solidFill>
                  <a:srgbClr val="3F3F3F"/>
                </a:solidFill>
                <a:latin typeface="Century Gothic"/>
                <a:ea typeface="Century Gothic"/>
                <a:cs typeface="Century Gothic"/>
                <a:sym typeface="Century Gothic"/>
              </a:rPr>
              <a:t>	</a:t>
            </a:r>
            <a:r>
              <a:rPr lang="en-CA" sz="3217" b="1" dirty="0" smtClean="0">
                <a:solidFill>
                  <a:srgbClr val="3F3F3F"/>
                </a:solidFill>
                <a:latin typeface="Century Gothic"/>
                <a:ea typeface="Century Gothic"/>
                <a:cs typeface="Century Gothic"/>
                <a:sym typeface="Century Gothic"/>
              </a:rPr>
              <a:t>You Will Need….</a:t>
            </a:r>
            <a:endParaRPr dirty="0"/>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Your parents to take a picture at the end</a:t>
            </a:r>
            <a:endParaRPr lang="en-CA" sz="3217" b="1" dirty="0" smtClean="0">
              <a:solidFill>
                <a:srgbClr val="3F3F3F"/>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3F3F3F"/>
              </a:buClr>
              <a:buSzPts val="3217"/>
              <a:buFont typeface="Century Gothic"/>
              <a:buNone/>
            </a:pPr>
            <a:endParaRPr lang="en-CA" sz="3217" b="1" dirty="0" smtClean="0">
              <a:solidFill>
                <a:srgbClr val="3F3F3F"/>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This assignment is on slide </a:t>
            </a:r>
            <a:r>
              <a:rPr lang="en-CA" sz="3217" b="1" dirty="0" smtClean="0">
                <a:solidFill>
                  <a:srgbClr val="3F3F3F"/>
                </a:solidFill>
                <a:latin typeface="Century Gothic"/>
                <a:ea typeface="Century Gothic"/>
                <a:cs typeface="Century Gothic"/>
                <a:sym typeface="Century Gothic"/>
              </a:rPr>
              <a:t>27</a:t>
            </a:r>
            <a:endParaRPr sz="3217"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1145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8" name="Google Shape;208;p1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09" name="Google Shape;209;p1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211" name="Google Shape;211;p13"/>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Ready…Let’s Get This Done..</a:t>
            </a:r>
            <a:endParaRPr sz="3200" b="0" cap="none" dirty="0">
              <a:solidFill>
                <a:srgbClr val="FF0000"/>
              </a:solidFill>
              <a:latin typeface="Arial"/>
              <a:ea typeface="Arial"/>
              <a:cs typeface="Arial"/>
              <a:sym typeface="Arial"/>
            </a:endParaRPr>
          </a:p>
        </p:txBody>
      </p:sp>
      <p:sp>
        <p:nvSpPr>
          <p:cNvPr id="10"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pic>
        <p:nvPicPr>
          <p:cNvPr id="2" name="Picture 1"/>
          <p:cNvPicPr>
            <a:picLocks noChangeAspect="1"/>
          </p:cNvPicPr>
          <p:nvPr/>
        </p:nvPicPr>
        <p:blipFill>
          <a:blip r:embed="rId4"/>
          <a:stretch>
            <a:fillRect/>
          </a:stretch>
        </p:blipFill>
        <p:spPr>
          <a:xfrm>
            <a:off x="2085146" y="1999287"/>
            <a:ext cx="8229600" cy="4400550"/>
          </a:xfrm>
          <a:prstGeom prst="rect">
            <a:avLst/>
          </a:prstGeom>
        </p:spPr>
      </p:pic>
    </p:spTree>
    <p:extLst>
      <p:ext uri="{BB962C8B-B14F-4D97-AF65-F5344CB8AC3E}">
        <p14:creationId xmlns:p14="http://schemas.microsoft.com/office/powerpoint/2010/main" val="227137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8" name="Google Shape;208;p1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09" name="Google Shape;209;p1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0"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
        <p:nvSpPr>
          <p:cNvPr id="9" name="Google Shape;211;p13"/>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Ready…Let’s Get This Done..</a:t>
            </a:r>
            <a:endParaRPr sz="3200" b="0" cap="none" dirty="0">
              <a:solidFill>
                <a:srgbClr val="FF0000"/>
              </a:solidFill>
              <a:latin typeface="Arial"/>
              <a:ea typeface="Arial"/>
              <a:cs typeface="Arial"/>
              <a:sym typeface="Arial"/>
            </a:endParaRPr>
          </a:p>
        </p:txBody>
      </p:sp>
      <p:pic>
        <p:nvPicPr>
          <p:cNvPr id="3" name="Picture 2"/>
          <p:cNvPicPr>
            <a:picLocks noChangeAspect="1"/>
          </p:cNvPicPr>
          <p:nvPr/>
        </p:nvPicPr>
        <p:blipFill>
          <a:blip r:embed="rId4"/>
          <a:stretch>
            <a:fillRect/>
          </a:stretch>
        </p:blipFill>
        <p:spPr>
          <a:xfrm>
            <a:off x="386298" y="1912371"/>
            <a:ext cx="5850115" cy="2266099"/>
          </a:xfrm>
          <a:prstGeom prst="rect">
            <a:avLst/>
          </a:prstGeom>
        </p:spPr>
      </p:pic>
      <p:pic>
        <p:nvPicPr>
          <p:cNvPr id="4" name="Picture 3"/>
          <p:cNvPicPr>
            <a:picLocks noChangeAspect="1"/>
          </p:cNvPicPr>
          <p:nvPr/>
        </p:nvPicPr>
        <p:blipFill>
          <a:blip r:embed="rId5"/>
          <a:stretch>
            <a:fillRect/>
          </a:stretch>
        </p:blipFill>
        <p:spPr>
          <a:xfrm>
            <a:off x="6637106" y="3673394"/>
            <a:ext cx="4991887" cy="2776153"/>
          </a:xfrm>
          <a:prstGeom prst="rect">
            <a:avLst/>
          </a:prstGeom>
        </p:spPr>
      </p:pic>
    </p:spTree>
    <p:extLst>
      <p:ext uri="{BB962C8B-B14F-4D97-AF65-F5344CB8AC3E}">
        <p14:creationId xmlns:p14="http://schemas.microsoft.com/office/powerpoint/2010/main" val="400554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97230" y="2074985"/>
            <a:ext cx="4097997" cy="4774214"/>
          </a:xfrm>
          <a:prstGeom prst="rect">
            <a:avLst/>
          </a:prstGeom>
          <a:solidFill>
            <a:schemeClr val="accent2">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atin typeface="Linotte SemBold" pitchFamily="50" charset="0"/>
            </a:endParaRPr>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03</a:t>
            </a:r>
          </a:p>
        </p:txBody>
      </p:sp>
      <p:sp>
        <p:nvSpPr>
          <p:cNvPr id="4" name="Text Placeholder 3"/>
          <p:cNvSpPr>
            <a:spLocks noGrp="1"/>
          </p:cNvSpPr>
          <p:nvPr>
            <p:ph type="body" sz="quarter" idx="15"/>
          </p:nvPr>
        </p:nvSpPr>
        <p:spPr>
          <a:xfrm>
            <a:off x="386367" y="600600"/>
            <a:ext cx="10999580" cy="914400"/>
          </a:xfrm>
        </p:spPr>
        <p:txBody>
          <a:bodyPr/>
          <a:lstStyle/>
          <a:p>
            <a:r>
              <a:rPr lang="en-CA" dirty="0"/>
              <a:t>Drag the exercises into the column they belong in. </a:t>
            </a:r>
          </a:p>
          <a:p>
            <a:r>
              <a:rPr lang="en-CA" dirty="0"/>
              <a:t>Think about what muscles you use when you do these things!</a:t>
            </a:r>
          </a:p>
        </p:txBody>
      </p:sp>
      <p:sp>
        <p:nvSpPr>
          <p:cNvPr id="5" name="Rectangle 4"/>
          <p:cNvSpPr/>
          <p:nvPr/>
        </p:nvSpPr>
        <p:spPr>
          <a:xfrm>
            <a:off x="0" y="2074985"/>
            <a:ext cx="4097997" cy="4783015"/>
          </a:xfrm>
          <a:prstGeom prst="rect">
            <a:avLst/>
          </a:prstGeom>
          <a:solidFill>
            <a:schemeClr val="accent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atin typeface="Linotte SemBold" pitchFamily="50" charset="0"/>
            </a:endParaRPr>
          </a:p>
        </p:txBody>
      </p:sp>
      <p:sp>
        <p:nvSpPr>
          <p:cNvPr id="6" name="Rectangle 5"/>
          <p:cNvSpPr/>
          <p:nvPr/>
        </p:nvSpPr>
        <p:spPr>
          <a:xfrm>
            <a:off x="3999233" y="2074985"/>
            <a:ext cx="4260401" cy="4783015"/>
          </a:xfrm>
          <a:prstGeom prst="rect">
            <a:avLst/>
          </a:prstGeom>
          <a:solidFill>
            <a:srgbClr val="F9F6E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atin typeface="Linotte SemBold" pitchFamily="50" charset="0"/>
            </a:endParaRPr>
          </a:p>
        </p:txBody>
      </p:sp>
      <p:cxnSp>
        <p:nvCxnSpPr>
          <p:cNvPr id="8" name="Straight Connector 7"/>
          <p:cNvCxnSpPr/>
          <p:nvPr/>
        </p:nvCxnSpPr>
        <p:spPr>
          <a:xfrm>
            <a:off x="0" y="3033716"/>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00540" y="2478848"/>
            <a:ext cx="1696915" cy="523220"/>
          </a:xfrm>
          <a:prstGeom prst="rect">
            <a:avLst/>
          </a:prstGeom>
          <a:noFill/>
        </p:spPr>
        <p:txBody>
          <a:bodyPr wrap="square" rtlCol="0">
            <a:spAutoFit/>
          </a:bodyPr>
          <a:lstStyle/>
          <a:p>
            <a:pPr algn="ctr"/>
            <a:r>
              <a:rPr lang="en-CA" sz="2800" dirty="0">
                <a:latin typeface="Century Gothic" panose="020B0502020202020204" pitchFamily="34" charset="0"/>
              </a:rPr>
              <a:t>Legs</a:t>
            </a:r>
          </a:p>
        </p:txBody>
      </p:sp>
      <p:sp>
        <p:nvSpPr>
          <p:cNvPr id="11" name="TextBox 10"/>
          <p:cNvSpPr txBox="1"/>
          <p:nvPr/>
        </p:nvSpPr>
        <p:spPr>
          <a:xfrm>
            <a:off x="5177203" y="2500721"/>
            <a:ext cx="1696915" cy="523220"/>
          </a:xfrm>
          <a:prstGeom prst="rect">
            <a:avLst/>
          </a:prstGeom>
          <a:noFill/>
        </p:spPr>
        <p:txBody>
          <a:bodyPr wrap="square" rtlCol="0">
            <a:spAutoFit/>
          </a:bodyPr>
          <a:lstStyle/>
          <a:p>
            <a:pPr algn="ctr"/>
            <a:r>
              <a:rPr lang="en-CA" sz="2800" dirty="0">
                <a:latin typeface="Century Gothic" panose="020B0502020202020204" pitchFamily="34" charset="0"/>
              </a:rPr>
              <a:t>Arms</a:t>
            </a:r>
          </a:p>
        </p:txBody>
      </p:sp>
      <p:sp>
        <p:nvSpPr>
          <p:cNvPr id="12" name="TextBox 11"/>
          <p:cNvSpPr txBox="1"/>
          <p:nvPr/>
        </p:nvSpPr>
        <p:spPr>
          <a:xfrm>
            <a:off x="9384274" y="2484898"/>
            <a:ext cx="1696915" cy="523220"/>
          </a:xfrm>
          <a:prstGeom prst="rect">
            <a:avLst/>
          </a:prstGeom>
          <a:noFill/>
        </p:spPr>
        <p:txBody>
          <a:bodyPr wrap="square" rtlCol="0">
            <a:spAutoFit/>
          </a:bodyPr>
          <a:lstStyle/>
          <a:p>
            <a:pPr algn="ctr"/>
            <a:r>
              <a:rPr lang="en-CA" sz="2800" dirty="0">
                <a:latin typeface="Century Gothic" panose="020B0502020202020204" pitchFamily="34" charset="0"/>
              </a:rPr>
              <a:t>Core </a:t>
            </a:r>
          </a:p>
        </p:txBody>
      </p:sp>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6067" y="5501277"/>
            <a:ext cx="2035308" cy="1228396"/>
          </a:xfrm>
          <a:prstGeom prst="rect">
            <a:avLst/>
          </a:prstGeom>
        </p:spPr>
      </p:pic>
      <p:pic>
        <p:nvPicPr>
          <p:cNvPr id="23" name="Pictur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66022" y="5501277"/>
            <a:ext cx="1775995" cy="1181776"/>
          </a:xfrm>
          <a:prstGeom prst="rect">
            <a:avLst/>
          </a:prstGeom>
        </p:spPr>
      </p:pic>
      <p:pic>
        <p:nvPicPr>
          <p:cNvPr id="24" name="Picture 4" descr="https://trackcit.s3-us-west-2.amazonaws.com/resources/30725/versions/30725-2017-6-2-17-27.jp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283421" y="5558793"/>
            <a:ext cx="1718994" cy="1170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266067" y="3724755"/>
            <a:ext cx="1733550" cy="1276350"/>
          </a:xfrm>
          <a:prstGeom prst="rect">
            <a:avLst/>
          </a:prstGeom>
        </p:spPr>
      </p:pic>
      <p:pic>
        <p:nvPicPr>
          <p:cNvPr id="13" name="Picture 12"/>
          <p:cNvPicPr>
            <a:picLocks noChangeAspect="1"/>
          </p:cNvPicPr>
          <p:nvPr/>
        </p:nvPicPr>
        <p:blipFill>
          <a:blip r:embed="rId7"/>
          <a:stretch>
            <a:fillRect/>
          </a:stretch>
        </p:blipFill>
        <p:spPr>
          <a:xfrm>
            <a:off x="2132812" y="3684158"/>
            <a:ext cx="2028825" cy="1257300"/>
          </a:xfrm>
          <a:prstGeom prst="rect">
            <a:avLst/>
          </a:prstGeom>
        </p:spPr>
      </p:pic>
      <p:pic>
        <p:nvPicPr>
          <p:cNvPr id="25" name="Picture 24"/>
          <p:cNvPicPr>
            <a:picLocks noChangeAspect="1"/>
          </p:cNvPicPr>
          <p:nvPr/>
        </p:nvPicPr>
        <p:blipFill>
          <a:blip r:embed="rId8"/>
          <a:stretch>
            <a:fillRect/>
          </a:stretch>
        </p:blipFill>
        <p:spPr>
          <a:xfrm>
            <a:off x="4442556" y="3622770"/>
            <a:ext cx="2238375" cy="1409700"/>
          </a:xfrm>
          <a:prstGeom prst="rect">
            <a:avLst/>
          </a:prstGeom>
        </p:spPr>
      </p:pic>
      <p:pic>
        <p:nvPicPr>
          <p:cNvPr id="26" name="Picture 25"/>
          <p:cNvPicPr>
            <a:picLocks noChangeAspect="1"/>
          </p:cNvPicPr>
          <p:nvPr/>
        </p:nvPicPr>
        <p:blipFill>
          <a:blip r:embed="rId9"/>
          <a:stretch>
            <a:fillRect/>
          </a:stretch>
        </p:blipFill>
        <p:spPr>
          <a:xfrm>
            <a:off x="6961850" y="3591405"/>
            <a:ext cx="2047875" cy="1409700"/>
          </a:xfrm>
          <a:prstGeom prst="rect">
            <a:avLst/>
          </a:prstGeom>
        </p:spPr>
      </p:pic>
      <p:pic>
        <p:nvPicPr>
          <p:cNvPr id="27" name="Picture 26"/>
          <p:cNvPicPr>
            <a:picLocks noChangeAspect="1"/>
          </p:cNvPicPr>
          <p:nvPr/>
        </p:nvPicPr>
        <p:blipFill>
          <a:blip r:embed="rId10"/>
          <a:stretch>
            <a:fillRect/>
          </a:stretch>
        </p:blipFill>
        <p:spPr>
          <a:xfrm>
            <a:off x="9435424" y="3619980"/>
            <a:ext cx="1981200" cy="1352550"/>
          </a:xfrm>
          <a:prstGeom prst="rect">
            <a:avLst/>
          </a:prstGeom>
        </p:spPr>
      </p:pic>
      <p:pic>
        <p:nvPicPr>
          <p:cNvPr id="28" name="Picture 27"/>
          <p:cNvPicPr>
            <a:picLocks noChangeAspect="1"/>
          </p:cNvPicPr>
          <p:nvPr/>
        </p:nvPicPr>
        <p:blipFill>
          <a:blip r:embed="rId11"/>
          <a:stretch>
            <a:fillRect/>
          </a:stretch>
        </p:blipFill>
        <p:spPr>
          <a:xfrm>
            <a:off x="2624478" y="5489784"/>
            <a:ext cx="2034465" cy="1239889"/>
          </a:xfrm>
          <a:prstGeom prst="rect">
            <a:avLst/>
          </a:prstGeom>
        </p:spPr>
      </p:pic>
      <p:sp>
        <p:nvSpPr>
          <p:cNvPr id="29" name="Google Shape;201;p12"/>
          <p:cNvSpPr txBox="1"/>
          <p:nvPr/>
        </p:nvSpPr>
        <p:spPr>
          <a:xfrm>
            <a:off x="5177203" y="5119"/>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8905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97230" y="2074985"/>
            <a:ext cx="4097997" cy="4774214"/>
          </a:xfrm>
          <a:prstGeom prst="rect">
            <a:avLst/>
          </a:prstGeom>
          <a:solidFill>
            <a:schemeClr val="accent2">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atin typeface="Linotte SemBold" pitchFamily="50" charset="0"/>
            </a:endParaRPr>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03</a:t>
            </a:r>
          </a:p>
        </p:txBody>
      </p:sp>
      <p:sp>
        <p:nvSpPr>
          <p:cNvPr id="4" name="Text Placeholder 3"/>
          <p:cNvSpPr>
            <a:spLocks noGrp="1"/>
          </p:cNvSpPr>
          <p:nvPr>
            <p:ph type="body" sz="quarter" idx="15"/>
          </p:nvPr>
        </p:nvSpPr>
        <p:spPr>
          <a:xfrm>
            <a:off x="554804" y="552013"/>
            <a:ext cx="10831143" cy="707095"/>
          </a:xfrm>
        </p:spPr>
        <p:txBody>
          <a:bodyPr/>
          <a:lstStyle/>
          <a:p>
            <a:r>
              <a:rPr lang="en-CA" sz="2400" dirty="0" smtClean="0"/>
              <a:t>Your</a:t>
            </a:r>
            <a:r>
              <a:rPr lang="en-CA" sz="2400" dirty="0" smtClean="0"/>
              <a:t> Turn…..  Camera Time…Have Mom/Dad Take A Picture Of You Doing, or Draw me a picture of you doing these exercises </a:t>
            </a:r>
          </a:p>
          <a:p>
            <a:r>
              <a:rPr lang="en-CA" sz="2400" dirty="0" smtClean="0"/>
              <a:t>1 leg…. 1 arms…. 1 core exercise</a:t>
            </a:r>
            <a:endParaRPr lang="en-CA" sz="2400" dirty="0"/>
          </a:p>
        </p:txBody>
      </p:sp>
      <p:sp>
        <p:nvSpPr>
          <p:cNvPr id="5" name="Rectangle 4"/>
          <p:cNvSpPr/>
          <p:nvPr/>
        </p:nvSpPr>
        <p:spPr>
          <a:xfrm>
            <a:off x="0" y="2074985"/>
            <a:ext cx="4097997" cy="4783015"/>
          </a:xfrm>
          <a:prstGeom prst="rect">
            <a:avLst/>
          </a:prstGeom>
          <a:solidFill>
            <a:schemeClr val="accent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atin typeface="Linotte SemBold" pitchFamily="50" charset="0"/>
            </a:endParaRPr>
          </a:p>
        </p:txBody>
      </p:sp>
      <p:sp>
        <p:nvSpPr>
          <p:cNvPr id="6" name="Rectangle 5"/>
          <p:cNvSpPr/>
          <p:nvPr/>
        </p:nvSpPr>
        <p:spPr>
          <a:xfrm>
            <a:off x="3999233" y="2074985"/>
            <a:ext cx="4260401" cy="4783015"/>
          </a:xfrm>
          <a:prstGeom prst="rect">
            <a:avLst/>
          </a:prstGeom>
          <a:solidFill>
            <a:srgbClr val="F9F6E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atin typeface="Linotte SemBold" pitchFamily="50" charset="0"/>
            </a:endParaRPr>
          </a:p>
        </p:txBody>
      </p:sp>
      <p:cxnSp>
        <p:nvCxnSpPr>
          <p:cNvPr id="8" name="Straight Connector 7"/>
          <p:cNvCxnSpPr/>
          <p:nvPr/>
        </p:nvCxnSpPr>
        <p:spPr>
          <a:xfrm>
            <a:off x="0" y="3033716"/>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00540" y="2478848"/>
            <a:ext cx="1696915" cy="523220"/>
          </a:xfrm>
          <a:prstGeom prst="rect">
            <a:avLst/>
          </a:prstGeom>
          <a:noFill/>
        </p:spPr>
        <p:txBody>
          <a:bodyPr wrap="square" rtlCol="0">
            <a:spAutoFit/>
          </a:bodyPr>
          <a:lstStyle/>
          <a:p>
            <a:pPr algn="ctr"/>
            <a:r>
              <a:rPr lang="en-CA" sz="2800" dirty="0">
                <a:latin typeface="Century Gothic" panose="020B0502020202020204" pitchFamily="34" charset="0"/>
              </a:rPr>
              <a:t>Legs</a:t>
            </a:r>
          </a:p>
        </p:txBody>
      </p:sp>
      <p:sp>
        <p:nvSpPr>
          <p:cNvPr id="11" name="TextBox 10"/>
          <p:cNvSpPr txBox="1"/>
          <p:nvPr/>
        </p:nvSpPr>
        <p:spPr>
          <a:xfrm>
            <a:off x="5177203" y="2500721"/>
            <a:ext cx="1696915" cy="523220"/>
          </a:xfrm>
          <a:prstGeom prst="rect">
            <a:avLst/>
          </a:prstGeom>
          <a:noFill/>
        </p:spPr>
        <p:txBody>
          <a:bodyPr wrap="square" rtlCol="0">
            <a:spAutoFit/>
          </a:bodyPr>
          <a:lstStyle/>
          <a:p>
            <a:pPr algn="ctr"/>
            <a:r>
              <a:rPr lang="en-CA" sz="2800" dirty="0">
                <a:latin typeface="Century Gothic" panose="020B0502020202020204" pitchFamily="34" charset="0"/>
              </a:rPr>
              <a:t>Arms</a:t>
            </a:r>
          </a:p>
        </p:txBody>
      </p:sp>
      <p:sp>
        <p:nvSpPr>
          <p:cNvPr id="12" name="TextBox 11"/>
          <p:cNvSpPr txBox="1"/>
          <p:nvPr/>
        </p:nvSpPr>
        <p:spPr>
          <a:xfrm>
            <a:off x="9384274" y="2484898"/>
            <a:ext cx="1696915" cy="523220"/>
          </a:xfrm>
          <a:prstGeom prst="rect">
            <a:avLst/>
          </a:prstGeom>
          <a:noFill/>
        </p:spPr>
        <p:txBody>
          <a:bodyPr wrap="square" rtlCol="0">
            <a:spAutoFit/>
          </a:bodyPr>
          <a:lstStyle/>
          <a:p>
            <a:pPr algn="ctr"/>
            <a:r>
              <a:rPr lang="en-CA" sz="2800" dirty="0">
                <a:latin typeface="Century Gothic" panose="020B0502020202020204" pitchFamily="34" charset="0"/>
              </a:rPr>
              <a:t>Core </a:t>
            </a:r>
          </a:p>
        </p:txBody>
      </p:sp>
      <p:sp>
        <p:nvSpPr>
          <p:cNvPr id="21" name="Google Shape;201;p12"/>
          <p:cNvSpPr txBox="1"/>
          <p:nvPr/>
        </p:nvSpPr>
        <p:spPr>
          <a:xfrm>
            <a:off x="386367" y="3849594"/>
            <a:ext cx="3302055" cy="2592741"/>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My Pic Here</a:t>
            </a:r>
            <a:endParaRPr sz="3959" dirty="0">
              <a:solidFill>
                <a:schemeClr val="dk1"/>
              </a:solidFill>
              <a:latin typeface="Century Gothic"/>
              <a:ea typeface="Century Gothic"/>
              <a:cs typeface="Century Gothic"/>
              <a:sym typeface="Century Gothic"/>
            </a:endParaRPr>
          </a:p>
        </p:txBody>
      </p:sp>
      <p:sp>
        <p:nvSpPr>
          <p:cNvPr id="22" name="Google Shape;201;p12"/>
          <p:cNvSpPr txBox="1"/>
          <p:nvPr/>
        </p:nvSpPr>
        <p:spPr>
          <a:xfrm>
            <a:off x="4484364" y="3849593"/>
            <a:ext cx="3302055" cy="2592741"/>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My Pic Here</a:t>
            </a:r>
            <a:endParaRPr sz="3959" dirty="0">
              <a:solidFill>
                <a:schemeClr val="dk1"/>
              </a:solidFill>
              <a:latin typeface="Century Gothic"/>
              <a:ea typeface="Century Gothic"/>
              <a:cs typeface="Century Gothic"/>
              <a:sym typeface="Century Gothic"/>
            </a:endParaRPr>
          </a:p>
        </p:txBody>
      </p:sp>
      <p:sp>
        <p:nvSpPr>
          <p:cNvPr id="29" name="Google Shape;201;p12"/>
          <p:cNvSpPr txBox="1"/>
          <p:nvPr/>
        </p:nvSpPr>
        <p:spPr>
          <a:xfrm>
            <a:off x="8696694" y="3849593"/>
            <a:ext cx="3302055" cy="2592741"/>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My Pic Here</a:t>
            </a:r>
            <a:endParaRPr sz="3959" dirty="0">
              <a:solidFill>
                <a:schemeClr val="dk1"/>
              </a:solidFill>
              <a:latin typeface="Century Gothic"/>
              <a:ea typeface="Century Gothic"/>
              <a:cs typeface="Century Gothic"/>
              <a:sym typeface="Century Gothic"/>
            </a:endParaRPr>
          </a:p>
        </p:txBody>
      </p:sp>
      <p:pic>
        <p:nvPicPr>
          <p:cNvPr id="1026" name="Picture 2" descr="pics pl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825" y="2107763"/>
            <a:ext cx="1903096" cy="1903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075" y="2074983"/>
            <a:ext cx="2018582" cy="2018582"/>
          </a:xfrm>
          <a:prstGeom prst="rect">
            <a:avLst/>
          </a:prstGeom>
          <a:noFill/>
          <a:extLst>
            <a:ext uri="{909E8E84-426E-40DD-AFC4-6F175D3DCCD1}">
              <a14:hiddenFill xmlns:a14="http://schemas.microsoft.com/office/drawing/2010/main">
                <a:solidFill>
                  <a:srgbClr val="FFFFFF"/>
                </a:solidFill>
              </a14:hiddenFill>
            </a:ext>
          </a:extLst>
        </p:spPr>
      </p:pic>
      <p:sp>
        <p:nvSpPr>
          <p:cNvPr id="30" name="Google Shape;201;p12"/>
          <p:cNvSpPr txBox="1"/>
          <p:nvPr/>
        </p:nvSpPr>
        <p:spPr>
          <a:xfrm>
            <a:off x="5646581" y="8055"/>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0530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03</a:t>
            </a:r>
          </a:p>
        </p:txBody>
      </p:sp>
      <p:sp>
        <p:nvSpPr>
          <p:cNvPr id="8" name="Text Placeholder 7"/>
          <p:cNvSpPr>
            <a:spLocks noGrp="1"/>
          </p:cNvSpPr>
          <p:nvPr>
            <p:ph type="body" sz="quarter" idx="15"/>
          </p:nvPr>
        </p:nvSpPr>
        <p:spPr/>
        <p:txBody>
          <a:bodyPr/>
          <a:lstStyle/>
          <a:p>
            <a:r>
              <a:rPr lang="en-CA" dirty="0">
                <a:solidFill>
                  <a:schemeClr val="tx1"/>
                </a:solidFill>
              </a:rPr>
              <a:t>Muscular Endurance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26" y="3768811"/>
            <a:ext cx="3036353" cy="202519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624" y="3776010"/>
            <a:ext cx="3045886" cy="20251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658" y="1563587"/>
            <a:ext cx="3037785" cy="2025190"/>
          </a:xfrm>
          <a:prstGeom prst="rect">
            <a:avLst/>
          </a:prstGeom>
        </p:spPr>
      </p:pic>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3326" y="1515000"/>
            <a:ext cx="3076418" cy="205094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658" y="3776010"/>
            <a:ext cx="3026987" cy="2017991"/>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10587" y="1563586"/>
            <a:ext cx="2975359" cy="1984509"/>
          </a:xfrm>
          <a:prstGeom prst="rect">
            <a:avLst/>
          </a:prstGeom>
        </p:spPr>
      </p:pic>
      <p:sp>
        <p:nvSpPr>
          <p:cNvPr id="11" name="Google Shape;248;p15"/>
          <p:cNvSpPr txBox="1"/>
          <p:nvPr/>
        </p:nvSpPr>
        <p:spPr>
          <a:xfrm>
            <a:off x="5023313" y="-17904"/>
            <a:ext cx="6739196"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300"/>
              <a:buFont typeface="Century Gothic"/>
              <a:buNone/>
            </a:pPr>
            <a:r>
              <a:rPr lang="en-CA" sz="3300" dirty="0" smtClean="0">
                <a:solidFill>
                  <a:schemeClr val="dk1"/>
                </a:solidFill>
                <a:latin typeface="Century Gothic"/>
                <a:ea typeface="Century Gothic"/>
                <a:cs typeface="Century Gothic"/>
                <a:sym typeface="Century Gothic"/>
              </a:rPr>
              <a:t>Strength... </a:t>
            </a:r>
            <a:r>
              <a:rPr lang="en-CA" sz="3300" dirty="0">
                <a:solidFill>
                  <a:schemeClr val="dk1"/>
                </a:solidFill>
                <a:latin typeface="Century Gothic"/>
                <a:ea typeface="Century Gothic"/>
                <a:cs typeface="Century Gothic"/>
                <a:sym typeface="Century Gothic"/>
              </a:rPr>
              <a:t>3</a:t>
            </a:r>
            <a:r>
              <a:rPr lang="en-CA" sz="3300" baseline="30000" dirty="0">
                <a:solidFill>
                  <a:schemeClr val="dk1"/>
                </a:solidFill>
                <a:latin typeface="Century Gothic"/>
                <a:ea typeface="Century Gothic"/>
                <a:cs typeface="Century Gothic"/>
                <a:sym typeface="Century Gothic"/>
              </a:rPr>
              <a:t>rd</a:t>
            </a:r>
            <a:r>
              <a:rPr lang="en-CA" sz="3300" dirty="0">
                <a:solidFill>
                  <a:schemeClr val="dk1"/>
                </a:solidFill>
                <a:latin typeface="Century Gothic"/>
                <a:ea typeface="Century Gothic"/>
                <a:cs typeface="Century Gothic"/>
                <a:sym typeface="Century Gothic"/>
              </a:rPr>
              <a:t> grade</a:t>
            </a:r>
            <a:endParaRPr sz="3300" dirty="0">
              <a:solidFill>
                <a:schemeClr val="dk1"/>
              </a:solidFill>
              <a:latin typeface="Century Gothic"/>
              <a:ea typeface="Century Gothic"/>
              <a:cs typeface="Century Gothic"/>
              <a:sym typeface="Century Gothic"/>
            </a:endParaRPr>
          </a:p>
        </p:txBody>
      </p:sp>
      <p:sp>
        <p:nvSpPr>
          <p:cNvPr id="13" name="Text Placeholder 3"/>
          <p:cNvSpPr txBox="1">
            <a:spLocks/>
          </p:cNvSpPr>
          <p:nvPr/>
        </p:nvSpPr>
        <p:spPr>
          <a:xfrm>
            <a:off x="3899679" y="1027948"/>
            <a:ext cx="4442237" cy="71153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663399"/>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Stamp the activities</a:t>
            </a:r>
            <a:endParaRPr lang="en-CA" dirty="0"/>
          </a:p>
        </p:txBody>
      </p:sp>
      <p:sp>
        <p:nvSpPr>
          <p:cNvPr id="15" name="&quot;No&quot; Symbol 14"/>
          <p:cNvSpPr/>
          <p:nvPr/>
        </p:nvSpPr>
        <p:spPr>
          <a:xfrm>
            <a:off x="8196100" y="749842"/>
            <a:ext cx="798992" cy="637531"/>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17446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76184" y="4551407"/>
            <a:ext cx="432486" cy="457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976184" y="3880023"/>
            <a:ext cx="432486"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976184" y="3208639"/>
            <a:ext cx="432486"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976184" y="2561968"/>
            <a:ext cx="432486" cy="457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976184" y="1940011"/>
            <a:ext cx="432486" cy="457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03</a:t>
            </a:r>
          </a:p>
        </p:txBody>
      </p:sp>
      <p:sp>
        <p:nvSpPr>
          <p:cNvPr id="10" name="Text Placeholder 9"/>
          <p:cNvSpPr>
            <a:spLocks noGrp="1"/>
          </p:cNvSpPr>
          <p:nvPr>
            <p:ph type="body" sz="quarter" idx="15"/>
          </p:nvPr>
        </p:nvSpPr>
        <p:spPr/>
        <p:txBody>
          <a:bodyPr/>
          <a:lstStyle/>
          <a:p>
            <a:r>
              <a:rPr lang="en-CA" dirty="0">
                <a:solidFill>
                  <a:schemeClr val="tx1"/>
                </a:solidFill>
              </a:rPr>
              <a:t>Break Down Barriers</a:t>
            </a:r>
          </a:p>
        </p:txBody>
      </p:sp>
      <p:sp>
        <p:nvSpPr>
          <p:cNvPr id="22" name="TextBox 21"/>
          <p:cNvSpPr txBox="1"/>
          <p:nvPr/>
        </p:nvSpPr>
        <p:spPr>
          <a:xfrm>
            <a:off x="1631092" y="1940011"/>
            <a:ext cx="2372497" cy="369332"/>
          </a:xfrm>
          <a:prstGeom prst="rect">
            <a:avLst/>
          </a:prstGeom>
          <a:noFill/>
        </p:spPr>
        <p:txBody>
          <a:bodyPr wrap="square" rtlCol="0">
            <a:spAutoFit/>
          </a:bodyPr>
          <a:lstStyle/>
          <a:p>
            <a:r>
              <a:rPr lang="en-CA" dirty="0">
                <a:latin typeface="Century Gothic" panose="020B0502020202020204" pitchFamily="34" charset="0"/>
              </a:rPr>
              <a:t>I’m nervous.</a:t>
            </a:r>
          </a:p>
        </p:txBody>
      </p:sp>
      <p:sp>
        <p:nvSpPr>
          <p:cNvPr id="34" name="TextBox 33"/>
          <p:cNvSpPr txBox="1"/>
          <p:nvPr/>
        </p:nvSpPr>
        <p:spPr>
          <a:xfrm>
            <a:off x="1623973" y="2612766"/>
            <a:ext cx="2372497" cy="369332"/>
          </a:xfrm>
          <a:prstGeom prst="rect">
            <a:avLst/>
          </a:prstGeom>
          <a:noFill/>
        </p:spPr>
        <p:txBody>
          <a:bodyPr wrap="square" rtlCol="0">
            <a:spAutoFit/>
          </a:bodyPr>
          <a:lstStyle/>
          <a:p>
            <a:r>
              <a:rPr lang="en-CA" dirty="0">
                <a:latin typeface="Century Gothic" panose="020B0502020202020204" pitchFamily="34" charset="0"/>
              </a:rPr>
              <a:t>I’m too tired.</a:t>
            </a:r>
          </a:p>
        </p:txBody>
      </p:sp>
      <p:sp>
        <p:nvSpPr>
          <p:cNvPr id="35" name="TextBox 34"/>
          <p:cNvSpPr txBox="1"/>
          <p:nvPr/>
        </p:nvSpPr>
        <p:spPr>
          <a:xfrm>
            <a:off x="1631092" y="3252573"/>
            <a:ext cx="2673179" cy="369332"/>
          </a:xfrm>
          <a:prstGeom prst="rect">
            <a:avLst/>
          </a:prstGeom>
          <a:noFill/>
        </p:spPr>
        <p:txBody>
          <a:bodyPr wrap="square" rtlCol="0">
            <a:spAutoFit/>
          </a:bodyPr>
          <a:lstStyle/>
          <a:p>
            <a:r>
              <a:rPr lang="en-CA" dirty="0">
                <a:latin typeface="Century Gothic" panose="020B0502020202020204" pitchFamily="34" charset="0"/>
              </a:rPr>
              <a:t>I don’t know the rules.</a:t>
            </a:r>
          </a:p>
        </p:txBody>
      </p:sp>
      <p:sp>
        <p:nvSpPr>
          <p:cNvPr id="36" name="TextBox 35"/>
          <p:cNvSpPr txBox="1"/>
          <p:nvPr/>
        </p:nvSpPr>
        <p:spPr>
          <a:xfrm>
            <a:off x="1623972" y="3930821"/>
            <a:ext cx="2372497" cy="369332"/>
          </a:xfrm>
          <a:prstGeom prst="rect">
            <a:avLst/>
          </a:prstGeom>
          <a:noFill/>
        </p:spPr>
        <p:txBody>
          <a:bodyPr wrap="square" rtlCol="0">
            <a:spAutoFit/>
          </a:bodyPr>
          <a:lstStyle/>
          <a:p>
            <a:r>
              <a:rPr lang="en-CA" dirty="0">
                <a:latin typeface="Century Gothic" panose="020B0502020202020204" pitchFamily="34" charset="0"/>
              </a:rPr>
              <a:t>I’m too busy.</a:t>
            </a:r>
          </a:p>
        </p:txBody>
      </p:sp>
      <p:sp>
        <p:nvSpPr>
          <p:cNvPr id="37" name="TextBox 36"/>
          <p:cNvSpPr txBox="1"/>
          <p:nvPr/>
        </p:nvSpPr>
        <p:spPr>
          <a:xfrm>
            <a:off x="1623971" y="4593362"/>
            <a:ext cx="2372497" cy="646331"/>
          </a:xfrm>
          <a:prstGeom prst="rect">
            <a:avLst/>
          </a:prstGeom>
          <a:noFill/>
        </p:spPr>
        <p:txBody>
          <a:bodyPr wrap="square" rtlCol="0">
            <a:spAutoFit/>
          </a:bodyPr>
          <a:lstStyle/>
          <a:p>
            <a:r>
              <a:rPr lang="en-CA" dirty="0">
                <a:latin typeface="Century Gothic" panose="020B0502020202020204" pitchFamily="34" charset="0"/>
              </a:rPr>
              <a:t>I don’t want to look silly.</a:t>
            </a:r>
          </a:p>
        </p:txBody>
      </p:sp>
      <p:sp>
        <p:nvSpPr>
          <p:cNvPr id="38" name="TextBox 37"/>
          <p:cNvSpPr txBox="1"/>
          <p:nvPr/>
        </p:nvSpPr>
        <p:spPr>
          <a:xfrm>
            <a:off x="6589718" y="1992487"/>
            <a:ext cx="3212757" cy="369332"/>
          </a:xfrm>
          <a:prstGeom prst="rect">
            <a:avLst/>
          </a:prstGeom>
          <a:noFill/>
        </p:spPr>
        <p:txBody>
          <a:bodyPr wrap="square" rtlCol="0">
            <a:spAutoFit/>
          </a:bodyPr>
          <a:lstStyle/>
          <a:p>
            <a:r>
              <a:rPr lang="en-CA" dirty="0">
                <a:latin typeface="Century Gothic" panose="020B0502020202020204" pitchFamily="34" charset="0"/>
              </a:rPr>
              <a:t>I can do this.</a:t>
            </a:r>
          </a:p>
        </p:txBody>
      </p:sp>
      <p:sp>
        <p:nvSpPr>
          <p:cNvPr id="39" name="TextBox 38"/>
          <p:cNvSpPr txBox="1"/>
          <p:nvPr/>
        </p:nvSpPr>
        <p:spPr>
          <a:xfrm>
            <a:off x="8284957" y="1633532"/>
            <a:ext cx="3212757" cy="369332"/>
          </a:xfrm>
          <a:prstGeom prst="rect">
            <a:avLst/>
          </a:prstGeom>
          <a:noFill/>
        </p:spPr>
        <p:txBody>
          <a:bodyPr wrap="square" rtlCol="0">
            <a:spAutoFit/>
          </a:bodyPr>
          <a:lstStyle/>
          <a:p>
            <a:r>
              <a:rPr lang="en-CA" dirty="0">
                <a:latin typeface="Century Gothic" panose="020B0502020202020204" pitchFamily="34" charset="0"/>
              </a:rPr>
              <a:t>I can make time.</a:t>
            </a:r>
          </a:p>
        </p:txBody>
      </p:sp>
      <p:sp>
        <p:nvSpPr>
          <p:cNvPr id="40" name="TextBox 39"/>
          <p:cNvSpPr txBox="1"/>
          <p:nvPr/>
        </p:nvSpPr>
        <p:spPr>
          <a:xfrm>
            <a:off x="8284957" y="2654640"/>
            <a:ext cx="3212757" cy="369332"/>
          </a:xfrm>
          <a:prstGeom prst="rect">
            <a:avLst/>
          </a:prstGeom>
          <a:noFill/>
        </p:spPr>
        <p:txBody>
          <a:bodyPr wrap="square" rtlCol="0">
            <a:spAutoFit/>
          </a:bodyPr>
          <a:lstStyle/>
          <a:p>
            <a:r>
              <a:rPr lang="en-CA" dirty="0">
                <a:latin typeface="Century Gothic" panose="020B0502020202020204" pitchFamily="34" charset="0"/>
              </a:rPr>
              <a:t>I can try my best.</a:t>
            </a:r>
          </a:p>
        </p:txBody>
      </p:sp>
      <p:sp>
        <p:nvSpPr>
          <p:cNvPr id="41" name="TextBox 40"/>
          <p:cNvSpPr txBox="1"/>
          <p:nvPr/>
        </p:nvSpPr>
        <p:spPr>
          <a:xfrm>
            <a:off x="4832838" y="2715058"/>
            <a:ext cx="3212757" cy="369332"/>
          </a:xfrm>
          <a:prstGeom prst="rect">
            <a:avLst/>
          </a:prstGeom>
          <a:noFill/>
        </p:spPr>
        <p:txBody>
          <a:bodyPr wrap="square" rtlCol="0">
            <a:spAutoFit/>
          </a:bodyPr>
          <a:lstStyle/>
          <a:p>
            <a:r>
              <a:rPr lang="en-CA" dirty="0">
                <a:latin typeface="Century Gothic" panose="020B0502020202020204" pitchFamily="34" charset="0"/>
              </a:rPr>
              <a:t>I will learn something new.</a:t>
            </a:r>
          </a:p>
        </p:txBody>
      </p:sp>
      <p:sp>
        <p:nvSpPr>
          <p:cNvPr id="42" name="TextBox 41"/>
          <p:cNvSpPr txBox="1"/>
          <p:nvPr/>
        </p:nvSpPr>
        <p:spPr>
          <a:xfrm>
            <a:off x="6589718" y="4408696"/>
            <a:ext cx="3212757" cy="646331"/>
          </a:xfrm>
          <a:prstGeom prst="rect">
            <a:avLst/>
          </a:prstGeom>
          <a:noFill/>
        </p:spPr>
        <p:txBody>
          <a:bodyPr wrap="square" rtlCol="0">
            <a:spAutoFit/>
          </a:bodyPr>
          <a:lstStyle/>
          <a:p>
            <a:r>
              <a:rPr lang="en-CA" dirty="0">
                <a:latin typeface="Century Gothic" panose="020B0502020202020204" pitchFamily="34" charset="0"/>
              </a:rPr>
              <a:t>This will give my body what it needs.</a:t>
            </a:r>
          </a:p>
        </p:txBody>
      </p:sp>
      <p:sp>
        <p:nvSpPr>
          <p:cNvPr id="20" name="Google Shape;248;p15"/>
          <p:cNvSpPr txBox="1"/>
          <p:nvPr/>
        </p:nvSpPr>
        <p:spPr>
          <a:xfrm>
            <a:off x="5023313" y="-17904"/>
            <a:ext cx="6739196"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300"/>
              <a:buFont typeface="Century Gothic"/>
              <a:buNone/>
            </a:pPr>
            <a:r>
              <a:rPr lang="en-CA" sz="3300" dirty="0" smtClean="0">
                <a:solidFill>
                  <a:schemeClr val="dk1"/>
                </a:solidFill>
                <a:latin typeface="Century Gothic"/>
                <a:ea typeface="Century Gothic"/>
                <a:cs typeface="Century Gothic"/>
                <a:sym typeface="Century Gothic"/>
              </a:rPr>
              <a:t>Strength…3</a:t>
            </a:r>
            <a:r>
              <a:rPr lang="en-CA" sz="3300" baseline="30000" dirty="0" smtClean="0">
                <a:solidFill>
                  <a:schemeClr val="dk1"/>
                </a:solidFill>
                <a:latin typeface="Century Gothic"/>
                <a:ea typeface="Century Gothic"/>
                <a:cs typeface="Century Gothic"/>
                <a:sym typeface="Century Gothic"/>
              </a:rPr>
              <a:t>rd</a:t>
            </a:r>
            <a:r>
              <a:rPr lang="en-CA" sz="3300" dirty="0" smtClean="0">
                <a:solidFill>
                  <a:schemeClr val="dk1"/>
                </a:solidFill>
                <a:latin typeface="Century Gothic"/>
                <a:ea typeface="Century Gothic"/>
                <a:cs typeface="Century Gothic"/>
                <a:sym typeface="Century Gothic"/>
              </a:rPr>
              <a:t> </a:t>
            </a:r>
            <a:r>
              <a:rPr lang="en-CA" sz="3300" dirty="0">
                <a:solidFill>
                  <a:schemeClr val="dk1"/>
                </a:solidFill>
                <a:latin typeface="Century Gothic"/>
                <a:ea typeface="Century Gothic"/>
                <a:cs typeface="Century Gothic"/>
                <a:sym typeface="Century Gothic"/>
              </a:rPr>
              <a:t>grade</a:t>
            </a:r>
            <a:endParaRPr sz="3300" dirty="0">
              <a:solidFill>
                <a:schemeClr val="dk1"/>
              </a:solidFill>
              <a:latin typeface="Century Gothic"/>
              <a:ea typeface="Century Gothic"/>
              <a:cs typeface="Century Gothic"/>
              <a:sym typeface="Century Gothic"/>
            </a:endParaRPr>
          </a:p>
        </p:txBody>
      </p:sp>
      <p:sp>
        <p:nvSpPr>
          <p:cNvPr id="23" name="Rectangle 22"/>
          <p:cNvSpPr/>
          <p:nvPr/>
        </p:nvSpPr>
        <p:spPr>
          <a:xfrm>
            <a:off x="6006730" y="4485355"/>
            <a:ext cx="432486" cy="457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5771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title"/>
          </p:nvPr>
        </p:nvSpPr>
        <p:spPr>
          <a:xfrm>
            <a:off x="0" y="1219884"/>
            <a:ext cx="12192000" cy="1989182"/>
          </a:xfrm>
          <a:prstGeom prst="rect">
            <a:avLst/>
          </a:prstGeom>
          <a:noFill/>
          <a:ln>
            <a:noFill/>
          </a:ln>
        </p:spPr>
        <p:txBody>
          <a:bodyPr spcFirstLastPara="1" wrap="square" lIns="91425" tIns="45700" rIns="91425" bIns="45700" anchor="t" anchorCtr="0">
            <a:normAutofit fontScale="90000"/>
          </a:bodyPr>
          <a:lstStyle/>
          <a:p>
            <a:pPr lvl="0" algn="ctr">
              <a:buClr>
                <a:srgbClr val="3F3F3F"/>
              </a:buClr>
              <a:buSzPts val="3959"/>
            </a:pPr>
            <a:r>
              <a:rPr lang="en-CA" sz="3959" dirty="0">
                <a:solidFill>
                  <a:srgbClr val="3F3F3F"/>
                </a:solidFill>
                <a:latin typeface="Century Gothic"/>
                <a:ea typeface="Century Gothic"/>
                <a:cs typeface="Century Gothic"/>
                <a:sym typeface="Century Gothic"/>
              </a:rPr>
              <a:t>	</a:t>
            </a:r>
            <a:r>
              <a:rPr lang="en-CA" sz="7919" b="1" dirty="0">
                <a:solidFill>
                  <a:srgbClr val="3F3F3F"/>
                </a:solidFill>
                <a:latin typeface="Century Gothic"/>
                <a:ea typeface="Century Gothic"/>
                <a:cs typeface="Century Gothic"/>
                <a:sym typeface="Century Gothic"/>
              </a:rPr>
              <a:t>Your Turn!!</a:t>
            </a:r>
            <a:br>
              <a:rPr lang="en-CA" sz="7919" b="1" dirty="0">
                <a:solidFill>
                  <a:srgbClr val="3F3F3F"/>
                </a:solidFill>
                <a:latin typeface="Century Gothic"/>
                <a:ea typeface="Century Gothic"/>
                <a:cs typeface="Century Gothic"/>
                <a:sym typeface="Century Gothic"/>
              </a:rPr>
            </a:br>
            <a:r>
              <a:rPr lang="en-CA" sz="2430" b="1" dirty="0">
                <a:solidFill>
                  <a:srgbClr val="3F3F3F"/>
                </a:solidFill>
                <a:latin typeface="Century Gothic"/>
                <a:ea typeface="Century Gothic"/>
                <a:cs typeface="Century Gothic"/>
                <a:sym typeface="Century Gothic"/>
              </a:rPr>
              <a:t>The next few slides will cover your </a:t>
            </a:r>
            <a:r>
              <a:rPr lang="en-CA" sz="2430" b="1" dirty="0" smtClean="0">
                <a:solidFill>
                  <a:srgbClr val="3F3F3F"/>
                </a:solidFill>
                <a:latin typeface="Century Gothic"/>
                <a:ea typeface="Century Gothic"/>
                <a:cs typeface="Century Gothic"/>
                <a:sym typeface="Century Gothic"/>
              </a:rPr>
              <a:t>2.03 Strength. </a:t>
            </a:r>
            <a:r>
              <a:rPr lang="en-CA" sz="2430" b="1" dirty="0">
                <a:solidFill>
                  <a:srgbClr val="3F3F3F"/>
                </a:solidFill>
                <a:latin typeface="Century Gothic"/>
                <a:ea typeface="Century Gothic"/>
                <a:cs typeface="Century Gothic"/>
                <a:sym typeface="Century Gothic"/>
              </a:rPr>
              <a:t>You will NEED To turn in YOUR ASSIGNMENT IN TODAY for a GRADE!!!  YAY….</a:t>
            </a:r>
            <a:r>
              <a:rPr lang="en-CA" sz="3240" b="1" dirty="0">
                <a:solidFill>
                  <a:srgbClr val="3F3F3F"/>
                </a:solidFill>
                <a:latin typeface="Century Gothic"/>
                <a:ea typeface="Century Gothic"/>
                <a:cs typeface="Century Gothic"/>
                <a:sym typeface="Century Gothic"/>
              </a:rPr>
              <a:t/>
            </a:r>
            <a:br>
              <a:rPr lang="en-CA" sz="3240" b="1" dirty="0">
                <a:solidFill>
                  <a:srgbClr val="3F3F3F"/>
                </a:solidFill>
                <a:latin typeface="Century Gothic"/>
                <a:ea typeface="Century Gothic"/>
                <a:cs typeface="Century Gothic"/>
                <a:sym typeface="Century Gothic"/>
              </a:rPr>
            </a:br>
            <a:endParaRPr sz="3240" b="1" dirty="0">
              <a:solidFill>
                <a:srgbClr val="3F3F3F"/>
              </a:solidFill>
              <a:latin typeface="Century Gothic"/>
              <a:ea typeface="Century Gothic"/>
              <a:cs typeface="Century Gothic"/>
              <a:sym typeface="Century Gothic"/>
            </a:endParaRPr>
          </a:p>
        </p:txBody>
      </p:sp>
      <p:sp>
        <p:nvSpPr>
          <p:cNvPr id="255" name="Google Shape;255;p1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56" name="Google Shape;256;p16"/>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57" name="Google Shape;257;p1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258" name="Google Shape;258;p16" descr="Сведочанства на мој начин | Физика у Бранку"/>
          <p:cNvPicPr preferRelativeResize="0"/>
          <p:nvPr/>
        </p:nvPicPr>
        <p:blipFill rotWithShape="1">
          <a:blip r:embed="rId4">
            <a:alphaModFix/>
          </a:blip>
          <a:srcRect/>
          <a:stretch/>
        </p:blipFill>
        <p:spPr>
          <a:xfrm>
            <a:off x="507582" y="3861903"/>
            <a:ext cx="2503842" cy="2152222"/>
          </a:xfrm>
          <a:prstGeom prst="rect">
            <a:avLst/>
          </a:prstGeom>
          <a:noFill/>
          <a:ln>
            <a:noFill/>
          </a:ln>
        </p:spPr>
      </p:pic>
      <p:sp>
        <p:nvSpPr>
          <p:cNvPr id="260" name="Google Shape;260;p16"/>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 </a:t>
            </a:r>
            <a:r>
              <a:rPr lang="en-CA" sz="3959" dirty="0">
                <a:solidFill>
                  <a:schemeClr val="dk1"/>
                </a:solidFill>
                <a:latin typeface="Century Gothic"/>
                <a:ea typeface="Century Gothic"/>
                <a:cs typeface="Century Gothic"/>
                <a:sym typeface="Century Gothic"/>
              </a:rPr>
              <a:t>3</a:t>
            </a:r>
            <a:r>
              <a:rPr lang="en-CA" sz="3959" baseline="30000" dirty="0">
                <a:solidFill>
                  <a:schemeClr val="dk1"/>
                </a:solidFill>
                <a:latin typeface="Century Gothic"/>
                <a:ea typeface="Century Gothic"/>
                <a:cs typeface="Century Gothic"/>
                <a:sym typeface="Century Gothic"/>
              </a:rPr>
              <a:t>rd</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
        <p:nvSpPr>
          <p:cNvPr id="9" name="Google Shape;259;p16"/>
          <p:cNvSpPr txBox="1"/>
          <p:nvPr/>
        </p:nvSpPr>
        <p:spPr>
          <a:xfrm>
            <a:off x="3185619" y="3445329"/>
            <a:ext cx="8505952" cy="299204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290"/>
              <a:buFont typeface="Century Gothic"/>
              <a:buNone/>
            </a:pPr>
            <a:r>
              <a:rPr lang="en-CA" sz="4290" dirty="0">
                <a:solidFill>
                  <a:srgbClr val="3F3F3F"/>
                </a:solidFill>
                <a:latin typeface="Century Gothic"/>
                <a:ea typeface="Century Gothic"/>
                <a:cs typeface="Century Gothic"/>
                <a:sym typeface="Century Gothic"/>
              </a:rPr>
              <a:t>	</a:t>
            </a:r>
            <a:r>
              <a:rPr lang="en-CA" sz="3217" b="1" dirty="0" smtClean="0">
                <a:solidFill>
                  <a:srgbClr val="3F3F3F"/>
                </a:solidFill>
                <a:latin typeface="Century Gothic"/>
                <a:ea typeface="Century Gothic"/>
                <a:cs typeface="Century Gothic"/>
                <a:sym typeface="Century Gothic"/>
              </a:rPr>
              <a:t>You Will Need….</a:t>
            </a:r>
            <a:endParaRPr dirty="0"/>
          </a:p>
          <a:p>
            <a:pPr marL="0" marR="0" lvl="0" indent="0" algn="ctr" rtl="0">
              <a:lnSpc>
                <a:spcPct val="90000"/>
              </a:lnSpc>
              <a:spcBef>
                <a:spcPts val="0"/>
              </a:spcBef>
              <a:spcAft>
                <a:spcPts val="0"/>
              </a:spcAft>
              <a:buClr>
                <a:srgbClr val="3F3F3F"/>
              </a:buClr>
              <a:buSzPts val="3217"/>
              <a:buFont typeface="Century Gothic"/>
              <a:buNone/>
            </a:pPr>
            <a:r>
              <a:rPr lang="en-CA" sz="3217" b="1" dirty="0">
                <a:solidFill>
                  <a:srgbClr val="3F3F3F"/>
                </a:solidFill>
                <a:latin typeface="Century Gothic"/>
                <a:ea typeface="Century Gothic"/>
                <a:cs typeface="Century Gothic"/>
                <a:sym typeface="Century Gothic"/>
              </a:rPr>
              <a:t>1</a:t>
            </a:r>
            <a:r>
              <a:rPr lang="en-CA" sz="3217" b="1" dirty="0" smtClean="0">
                <a:solidFill>
                  <a:srgbClr val="3F3F3F"/>
                </a:solidFill>
                <a:latin typeface="Century Gothic"/>
                <a:ea typeface="Century Gothic"/>
                <a:cs typeface="Century Gothic"/>
                <a:sym typeface="Century Gothic"/>
              </a:rPr>
              <a:t> Sheet </a:t>
            </a:r>
            <a:r>
              <a:rPr lang="en-CA" sz="3217" b="1" dirty="0" smtClean="0">
                <a:solidFill>
                  <a:srgbClr val="3F3F3F"/>
                </a:solidFill>
                <a:latin typeface="Century Gothic"/>
                <a:ea typeface="Century Gothic"/>
                <a:cs typeface="Century Gothic"/>
                <a:sym typeface="Century Gothic"/>
              </a:rPr>
              <a:t>Of Computer Paper!</a:t>
            </a:r>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Markers or Colored Pencils</a:t>
            </a:r>
          </a:p>
          <a:p>
            <a:pPr marL="0" marR="0" lvl="0" indent="0" algn="ctr" rtl="0">
              <a:lnSpc>
                <a:spcPct val="90000"/>
              </a:lnSpc>
              <a:spcBef>
                <a:spcPts val="0"/>
              </a:spcBef>
              <a:spcAft>
                <a:spcPts val="0"/>
              </a:spcAft>
              <a:buClr>
                <a:srgbClr val="3F3F3F"/>
              </a:buClr>
              <a:buSzPts val="3217"/>
              <a:buFont typeface="Century Gothic"/>
              <a:buNone/>
            </a:pPr>
            <a:endParaRPr lang="en-CA" sz="3217" b="1" dirty="0" smtClean="0">
              <a:solidFill>
                <a:srgbClr val="3F3F3F"/>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This assignment is on slide </a:t>
            </a:r>
            <a:r>
              <a:rPr lang="en-CA" sz="3217" b="1" dirty="0" smtClean="0">
                <a:solidFill>
                  <a:srgbClr val="3F3F3F"/>
                </a:solidFill>
                <a:latin typeface="Century Gothic"/>
                <a:ea typeface="Century Gothic"/>
                <a:cs typeface="Century Gothic"/>
                <a:sym typeface="Century Gothic"/>
              </a:rPr>
              <a:t>22</a:t>
            </a:r>
            <a:endParaRPr sz="3217"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0727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67" name="Google Shape;267;p17"/>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68" name="Google Shape;268;p17"/>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269" name="Google Shape;269;p17"/>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Strength…. </a:t>
            </a:r>
            <a:r>
              <a:rPr lang="en-CA" sz="3959" dirty="0">
                <a:latin typeface="Century Gothic"/>
                <a:ea typeface="Century Gothic"/>
                <a:cs typeface="Century Gothic"/>
                <a:sym typeface="Century Gothic"/>
              </a:rPr>
              <a:t>3</a:t>
            </a:r>
            <a:r>
              <a:rPr lang="en-CA" sz="3959" baseline="30000" dirty="0">
                <a:latin typeface="Century Gothic"/>
                <a:ea typeface="Century Gothic"/>
                <a:cs typeface="Century Gothic"/>
                <a:sym typeface="Century Gothic"/>
              </a:rPr>
              <a:t>rd</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sp>
        <p:nvSpPr>
          <p:cNvPr id="270" name="Google Shape;270;p17"/>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a:solidFill>
                  <a:srgbClr val="FF0000"/>
                </a:solidFill>
                <a:latin typeface="Arial"/>
                <a:ea typeface="Arial"/>
                <a:cs typeface="Arial"/>
                <a:sym typeface="Arial"/>
              </a:rPr>
              <a:t>Let’s </a:t>
            </a:r>
            <a:r>
              <a:rPr lang="en-CA" sz="3200" dirty="0" smtClean="0">
                <a:solidFill>
                  <a:srgbClr val="FF0000"/>
                </a:solidFill>
                <a:latin typeface="Arial"/>
                <a:ea typeface="Arial"/>
                <a:cs typeface="Arial"/>
                <a:sym typeface="Arial"/>
              </a:rPr>
              <a:t>Workout..</a:t>
            </a:r>
            <a:endParaRPr sz="3200" b="0" cap="none" dirty="0">
              <a:solidFill>
                <a:srgbClr val="FF0000"/>
              </a:solidFill>
              <a:latin typeface="Arial"/>
              <a:ea typeface="Arial"/>
              <a:cs typeface="Arial"/>
              <a:sym typeface="Arial"/>
            </a:endParaRPr>
          </a:p>
        </p:txBody>
      </p:sp>
      <p:pic>
        <p:nvPicPr>
          <p:cNvPr id="3" name="Picture 2"/>
          <p:cNvPicPr>
            <a:picLocks noChangeAspect="1"/>
          </p:cNvPicPr>
          <p:nvPr/>
        </p:nvPicPr>
        <p:blipFill>
          <a:blip r:embed="rId4"/>
          <a:stretch>
            <a:fillRect/>
          </a:stretch>
        </p:blipFill>
        <p:spPr>
          <a:xfrm>
            <a:off x="985623" y="1912371"/>
            <a:ext cx="8124825" cy="4667250"/>
          </a:xfrm>
          <a:prstGeom prst="rect">
            <a:avLst/>
          </a:prstGeom>
        </p:spPr>
      </p:pic>
      <p:pic>
        <p:nvPicPr>
          <p:cNvPr id="4" name="Picture 3"/>
          <p:cNvPicPr>
            <a:picLocks noChangeAspect="1"/>
          </p:cNvPicPr>
          <p:nvPr/>
        </p:nvPicPr>
        <p:blipFill>
          <a:blip r:embed="rId5"/>
          <a:stretch>
            <a:fillRect/>
          </a:stretch>
        </p:blipFill>
        <p:spPr>
          <a:xfrm>
            <a:off x="5767227" y="680086"/>
            <a:ext cx="5986510" cy="1191308"/>
          </a:xfrm>
          <a:prstGeom prst="rect">
            <a:avLst/>
          </a:prstGeom>
        </p:spPr>
      </p:pic>
    </p:spTree>
    <p:extLst>
      <p:ext uri="{BB962C8B-B14F-4D97-AF65-F5344CB8AC3E}">
        <p14:creationId xmlns:p14="http://schemas.microsoft.com/office/powerpoint/2010/main" val="9316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56" name="Google Shape;56;p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385623"/>
          </a:solidFill>
          <a:ln>
            <a:noFill/>
          </a:ln>
        </p:spPr>
      </p:pic>
      <p:sp>
        <p:nvSpPr>
          <p:cNvPr id="57" name="Google Shape;57;p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58" name="Google Shape;58;p2"/>
          <p:cNvSpPr txBox="1">
            <a:spLocks noGrp="1"/>
          </p:cNvSpPr>
          <p:nvPr>
            <p:ph type="title"/>
          </p:nvPr>
        </p:nvSpPr>
        <p:spPr>
          <a:xfrm>
            <a:off x="-29679" y="853440"/>
            <a:ext cx="12023559" cy="5906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entury Gothic"/>
              <a:buNone/>
            </a:pPr>
            <a:r>
              <a:rPr lang="en-CA" dirty="0" smtClean="0">
                <a:latin typeface="Century Gothic"/>
                <a:ea typeface="Century Gothic"/>
                <a:cs typeface="Century Gothic"/>
                <a:sym typeface="Century Gothic"/>
              </a:rPr>
              <a:t>Muscle-Making Moves……</a:t>
            </a:r>
            <a:endParaRPr dirty="0">
              <a:latin typeface="Century Gothic"/>
              <a:ea typeface="Century Gothic"/>
              <a:cs typeface="Century Gothic"/>
              <a:sym typeface="Century Gothic"/>
            </a:endParaRPr>
          </a:p>
        </p:txBody>
      </p:sp>
      <p:sp>
        <p:nvSpPr>
          <p:cNvPr id="59" name="Google Shape;59;p2"/>
          <p:cNvSpPr txBox="1"/>
          <p:nvPr/>
        </p:nvSpPr>
        <p:spPr>
          <a:xfrm>
            <a:off x="259308" y="1794627"/>
            <a:ext cx="7741692" cy="3887715"/>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chemeClr val="dk1"/>
              </a:buClr>
              <a:buSzPts val="2800"/>
              <a:buFont typeface="Century Gothic"/>
              <a:buNone/>
            </a:pPr>
            <a:r>
              <a:rPr lang="en-CA" sz="2800" b="1" dirty="0" smtClean="0">
                <a:solidFill>
                  <a:schemeClr val="dk1"/>
                </a:solidFill>
                <a:latin typeface="Century Gothic"/>
                <a:ea typeface="Century Gothic"/>
                <a:cs typeface="Century Gothic"/>
                <a:sym typeface="Century Gothic"/>
              </a:rPr>
              <a:t>Time For A Tune-Up!!</a:t>
            </a:r>
          </a:p>
          <a:p>
            <a:pPr marL="0" marR="0" lvl="0" indent="0" algn="ctr" rtl="0">
              <a:lnSpc>
                <a:spcPct val="70000"/>
              </a:lnSpc>
              <a:spcBef>
                <a:spcPts val="0"/>
              </a:spcBef>
              <a:spcAft>
                <a:spcPts val="0"/>
              </a:spcAft>
              <a:buClr>
                <a:schemeClr val="dk1"/>
              </a:buClr>
              <a:buSzPts val="2800"/>
              <a:buFont typeface="Century Gothic"/>
              <a:buNone/>
            </a:pPr>
            <a:endParaRPr lang="en-CA" sz="2800" b="1" dirty="0" smtClean="0">
              <a:solidFill>
                <a:schemeClr val="dk1"/>
              </a:solidFill>
              <a:latin typeface="Century Gothic"/>
              <a:ea typeface="Century Gothic"/>
              <a:cs typeface="Century Gothic"/>
              <a:sym typeface="Century Gothic"/>
            </a:endParaRPr>
          </a:p>
          <a:p>
            <a:pPr lvl="0">
              <a:lnSpc>
                <a:spcPct val="70000"/>
              </a:lnSpc>
              <a:buClr>
                <a:schemeClr val="dk1"/>
              </a:buClr>
              <a:buSzPts val="2800"/>
            </a:pPr>
            <a:r>
              <a:rPr lang="en-US" sz="2400" b="1" dirty="0">
                <a:solidFill>
                  <a:schemeClr val="dk1"/>
                </a:solidFill>
                <a:latin typeface="Century Gothic"/>
                <a:sym typeface="Century Gothic"/>
              </a:rPr>
              <a:t>Do you ever wish you could be as strong as your favorite superhero? When you play, you use your muscles. That makes them grow stronger. Find out how you can build your leg, arm, and core muscles and why this is important</a:t>
            </a:r>
            <a:r>
              <a:rPr lang="en-US" sz="2400" b="1" dirty="0" smtClean="0">
                <a:solidFill>
                  <a:schemeClr val="dk1"/>
                </a:solidFill>
                <a:latin typeface="Century Gothic"/>
                <a:sym typeface="Century Gothic"/>
              </a:rPr>
              <a:t>. </a:t>
            </a:r>
            <a:r>
              <a:rPr lang="en-US" sz="2400" b="1" dirty="0" smtClean="0">
                <a:solidFill>
                  <a:schemeClr val="dk1"/>
                </a:solidFill>
                <a:latin typeface="Century Gothic" panose="020B0502020202020204" pitchFamily="34" charset="0"/>
                <a:cs typeface="Arial" panose="020B0604020202020204" pitchFamily="34" charset="0"/>
                <a:sym typeface="Century Gothic"/>
              </a:rPr>
              <a:t>Strength </a:t>
            </a:r>
            <a:r>
              <a:rPr lang="en-US" sz="2400" b="1" dirty="0">
                <a:solidFill>
                  <a:schemeClr val="dk1"/>
                </a:solidFill>
                <a:latin typeface="Century Gothic" panose="020B0502020202020204" pitchFamily="34" charset="0"/>
                <a:cs typeface="Arial" panose="020B0604020202020204" pitchFamily="34" charset="0"/>
                <a:sym typeface="Century Gothic"/>
              </a:rPr>
              <a:t>does not come from winning. It comes from working hard and trying new things. Your body is always changing, and making healthy choices is a first important step toward increasing your muscular strength and abilities.</a:t>
            </a:r>
            <a:endParaRPr lang="en-CA" sz="2400" b="1" dirty="0" smtClean="0">
              <a:solidFill>
                <a:schemeClr val="dk1"/>
              </a:solidFill>
              <a:latin typeface="Century Gothic" panose="020B0502020202020204" pitchFamily="34" charset="0"/>
              <a:cs typeface="Arial" panose="020B0604020202020204" pitchFamily="34" charset="0"/>
              <a:sym typeface="Century Gothic"/>
            </a:endParaRPr>
          </a:p>
        </p:txBody>
      </p:sp>
      <p:pic>
        <p:nvPicPr>
          <p:cNvPr id="60" name="Google Shape;60;p2"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9002575" y="3476350"/>
            <a:ext cx="1353525" cy="3030278"/>
          </a:xfrm>
          <a:prstGeom prst="rect">
            <a:avLst/>
          </a:prstGeom>
          <a:noFill/>
          <a:ln>
            <a:noFill/>
          </a:ln>
        </p:spPr>
      </p:pic>
    </p:spTree>
    <p:extLst>
      <p:ext uri="{BB962C8B-B14F-4D97-AF65-F5344CB8AC3E}">
        <p14:creationId xmlns:p14="http://schemas.microsoft.com/office/powerpoint/2010/main" val="287810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28" name="Google Shape;328;p2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29" name="Google Shape;329;p2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2050" name="Picture 2" descr="Bitmoji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912" y="1663186"/>
            <a:ext cx="3790950" cy="379095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69;p17"/>
          <p:cNvSpPr txBox="1">
            <a:spLocks noGrp="1"/>
          </p:cNvSpPr>
          <p:nvPr>
            <p:ph type="title"/>
          </p:nvPr>
        </p:nvSpPr>
        <p:spPr>
          <a:xfrm>
            <a:off x="3158223" y="1158152"/>
            <a:ext cx="6324826"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I Love To Go Walking</a:t>
            </a:r>
            <a:endParaRPr sz="3959" dirty="0">
              <a:latin typeface="Century Gothic"/>
              <a:ea typeface="Century Gothic"/>
              <a:cs typeface="Century Gothic"/>
              <a:sym typeface="Century Gothic"/>
            </a:endParaRPr>
          </a:p>
        </p:txBody>
      </p:sp>
      <p:sp>
        <p:nvSpPr>
          <p:cNvPr id="9" name="Google Shape;269;p17"/>
          <p:cNvSpPr txBox="1">
            <a:spLocks/>
          </p:cNvSpPr>
          <p:nvPr/>
        </p:nvSpPr>
        <p:spPr>
          <a:xfrm>
            <a:off x="187278" y="1870440"/>
            <a:ext cx="4703219" cy="1396741"/>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US" sz="2400" dirty="0" smtClean="0">
                <a:latin typeface="Century Gothic"/>
                <a:ea typeface="Century Gothic"/>
                <a:cs typeface="Century Gothic"/>
                <a:sym typeface="Century Gothic"/>
              </a:rPr>
              <a:t>I can do this activity with: my mom and son!</a:t>
            </a:r>
            <a:endParaRPr lang="en-US" sz="2400" dirty="0">
              <a:latin typeface="Century Gothic"/>
              <a:ea typeface="Century Gothic"/>
              <a:cs typeface="Century Gothic"/>
              <a:sym typeface="Century Gothic"/>
            </a:endParaRPr>
          </a:p>
        </p:txBody>
      </p:sp>
      <p:sp>
        <p:nvSpPr>
          <p:cNvPr id="10" name="Google Shape;269;p17"/>
          <p:cNvSpPr txBox="1">
            <a:spLocks/>
          </p:cNvSpPr>
          <p:nvPr/>
        </p:nvSpPr>
        <p:spPr>
          <a:xfrm>
            <a:off x="170786" y="2813950"/>
            <a:ext cx="4703219" cy="1396741"/>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US" sz="2400" dirty="0" smtClean="0">
                <a:latin typeface="Century Gothic"/>
                <a:ea typeface="Century Gothic"/>
                <a:cs typeface="Century Gothic"/>
                <a:sym typeface="Century Gothic"/>
              </a:rPr>
              <a:t>__Walking______ helps me stay fit because it get my heart working and I burn fat too!</a:t>
            </a:r>
            <a:endParaRPr lang="en-US" sz="2400" dirty="0">
              <a:latin typeface="Century Gothic"/>
              <a:ea typeface="Century Gothic"/>
              <a:cs typeface="Century Gothic"/>
              <a:sym typeface="Century Gothic"/>
            </a:endParaRPr>
          </a:p>
        </p:txBody>
      </p:sp>
      <p:sp>
        <p:nvSpPr>
          <p:cNvPr id="11" name="Google Shape;269;p17"/>
          <p:cNvSpPr txBox="1">
            <a:spLocks/>
          </p:cNvSpPr>
          <p:nvPr/>
        </p:nvSpPr>
        <p:spPr>
          <a:xfrm>
            <a:off x="7335930" y="1870440"/>
            <a:ext cx="4703219" cy="1396741"/>
          </a:xfrm>
          <a:prstGeom prst="rect">
            <a:avLst/>
          </a:prstGeom>
          <a:noFill/>
          <a:ln>
            <a:noFill/>
          </a:ln>
        </p:spPr>
        <p:txBody>
          <a:bodyPr spcFirstLastPara="1" wrap="square" lIns="91425" tIns="45700" rIns="91425" bIns="45700" anchor="t" anchorCtr="0">
            <a:normAutofit fontScale="90000" lnSpcReduction="2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pPr>
            <a:r>
              <a:rPr lang="en-US" sz="2400" dirty="0" smtClean="0">
                <a:latin typeface="Century Gothic"/>
                <a:ea typeface="Century Gothic"/>
                <a:cs typeface="Century Gothic"/>
                <a:sym typeface="Century Gothic"/>
              </a:rPr>
              <a:t>What </a:t>
            </a:r>
            <a:r>
              <a:rPr lang="en-US" sz="2400" dirty="0">
                <a:latin typeface="Century Gothic"/>
                <a:ea typeface="Century Gothic"/>
                <a:cs typeface="Century Gothic"/>
                <a:sym typeface="Century Gothic"/>
              </a:rPr>
              <a:t>motivates me to stick with </a:t>
            </a:r>
            <a:r>
              <a:rPr lang="en-US" sz="2400" dirty="0" smtClean="0">
                <a:latin typeface="Century Gothic"/>
                <a:ea typeface="Century Gothic"/>
                <a:cs typeface="Century Gothic"/>
                <a:sym typeface="Century Gothic"/>
              </a:rPr>
              <a:t>it: I want to be healthy and not have to take diabetes medicine like my mom so I try to make sure to exercise.  </a:t>
            </a:r>
            <a:endParaRPr lang="en-US" sz="2400" dirty="0">
              <a:latin typeface="Century Gothic"/>
              <a:ea typeface="Century Gothic"/>
              <a:cs typeface="Century Gothic"/>
              <a:sym typeface="Century Gothic"/>
            </a:endParaRPr>
          </a:p>
        </p:txBody>
      </p:sp>
      <p:sp>
        <p:nvSpPr>
          <p:cNvPr id="12" name="Google Shape;269;p17"/>
          <p:cNvSpPr txBox="1">
            <a:spLocks/>
          </p:cNvSpPr>
          <p:nvPr/>
        </p:nvSpPr>
        <p:spPr>
          <a:xfrm>
            <a:off x="7131439" y="4755766"/>
            <a:ext cx="4703219" cy="1396741"/>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US" sz="2400" dirty="0" smtClean="0">
                <a:latin typeface="Century Gothic"/>
                <a:ea typeface="Century Gothic"/>
                <a:cs typeface="Century Gothic"/>
                <a:sym typeface="Century Gothic"/>
              </a:rPr>
              <a:t>Characteristic I need to stick with it, even if it is challenging: Dedication, Strengthen, Mental Toughness To Not Give Up</a:t>
            </a:r>
            <a:endParaRPr lang="en-US" sz="2400" dirty="0">
              <a:latin typeface="Century Gothic"/>
              <a:ea typeface="Century Gothic"/>
              <a:cs typeface="Century Gothic"/>
              <a:sym typeface="Century Gothic"/>
            </a:endParaRPr>
          </a:p>
        </p:txBody>
      </p:sp>
      <p:pic>
        <p:nvPicPr>
          <p:cNvPr id="2052" name="Picture 4" descr="Bitmoji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02" y="3408281"/>
            <a:ext cx="2617457" cy="2617457"/>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69;p17"/>
          <p:cNvSpPr txBox="1">
            <a:spLocks/>
          </p:cNvSpPr>
          <p:nvPr/>
        </p:nvSpPr>
        <p:spPr>
          <a:xfrm>
            <a:off x="259307" y="5550545"/>
            <a:ext cx="3901727" cy="1042142"/>
          </a:xfrm>
          <a:prstGeom prst="rect">
            <a:avLst/>
          </a:prstGeom>
          <a:noFill/>
          <a:ln>
            <a:noFill/>
          </a:ln>
        </p:spPr>
        <p:txBody>
          <a:bodyPr spcFirstLastPara="1" wrap="square" lIns="91425" tIns="45700" rIns="91425" bIns="45700" anchor="t" anchorCtr="0">
            <a:normAutofit fontScale="9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US" sz="2400" dirty="0" smtClean="0">
                <a:latin typeface="Century Gothic"/>
                <a:ea typeface="Century Gothic"/>
                <a:cs typeface="Century Gothic"/>
                <a:sym typeface="Century Gothic"/>
              </a:rPr>
              <a:t>If I can’t walk: I can swim, or do muscle exercises with my resistance bands too!!</a:t>
            </a:r>
            <a:endParaRPr lang="en-US" sz="2400" dirty="0">
              <a:latin typeface="Century Gothic"/>
              <a:ea typeface="Century Gothic"/>
              <a:cs typeface="Century Gothic"/>
              <a:sym typeface="Century Gothic"/>
            </a:endParaRPr>
          </a:p>
        </p:txBody>
      </p:sp>
      <p:pic>
        <p:nvPicPr>
          <p:cNvPr id="2054" name="Picture 6" descr="Bitmoji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703" y="4222431"/>
            <a:ext cx="1189608" cy="1189608"/>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260;p16"/>
          <p:cNvSpPr txBox="1"/>
          <p:nvPr/>
        </p:nvSpPr>
        <p:spPr>
          <a:xfrm>
            <a:off x="123298" y="758200"/>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Example:</a:t>
            </a:r>
            <a:endParaRPr sz="3959" dirty="0">
              <a:solidFill>
                <a:schemeClr val="dk1"/>
              </a:solidFill>
              <a:latin typeface="Century Gothic"/>
              <a:ea typeface="Century Gothic"/>
              <a:cs typeface="Century Gothic"/>
              <a:sym typeface="Century Gothic"/>
            </a:endParaRPr>
          </a:p>
        </p:txBody>
      </p:sp>
      <p:sp>
        <p:nvSpPr>
          <p:cNvPr id="17" name="Google Shape;269;p17"/>
          <p:cNvSpPr txBox="1">
            <a:spLocks/>
          </p:cNvSpPr>
          <p:nvPr/>
        </p:nvSpPr>
        <p:spPr>
          <a:xfrm>
            <a:off x="4360297" y="101394"/>
            <a:ext cx="9402279" cy="571188"/>
          </a:xfrm>
          <a:prstGeom prst="rect">
            <a:avLst/>
          </a:prstGeom>
          <a:noFill/>
          <a:ln>
            <a:noFill/>
          </a:ln>
        </p:spPr>
        <p:txBody>
          <a:bodyPr spcFirstLastPara="1" wrap="square" lIns="91425" tIns="45700" rIns="91425" bIns="45700" anchor="t" anchorCtr="0">
            <a:normAutofit fontScale="90000" lnSpcReduction="1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smtClean="0">
                <a:latin typeface="Century Gothic"/>
                <a:ea typeface="Century Gothic"/>
                <a:cs typeface="Century Gothic"/>
                <a:sym typeface="Century Gothic"/>
              </a:rPr>
              <a:t>Strength…. 3</a:t>
            </a:r>
            <a:r>
              <a:rPr lang="en-CA" sz="3959" baseline="30000" smtClean="0">
                <a:latin typeface="Century Gothic"/>
                <a:ea typeface="Century Gothic"/>
                <a:cs typeface="Century Gothic"/>
                <a:sym typeface="Century Gothic"/>
              </a:rPr>
              <a:t>rd</a:t>
            </a:r>
            <a:r>
              <a:rPr lang="en-CA" sz="3959" smtClean="0">
                <a:latin typeface="Century Gothic"/>
                <a:ea typeface="Century Gothic"/>
                <a:cs typeface="Century Gothic"/>
                <a:sym typeface="Century Gothic"/>
              </a:rPr>
              <a:t>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205396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28" name="Google Shape;328;p2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29" name="Google Shape;329;p2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dirty="0">
                <a:solidFill>
                  <a:schemeClr val="lt1"/>
                </a:solidFill>
                <a:latin typeface="Century Gothic"/>
                <a:ea typeface="Century Gothic"/>
                <a:cs typeface="Century Gothic"/>
                <a:sym typeface="Century Gothic"/>
              </a:rPr>
              <a:t>PHYSICAL EDUCATION</a:t>
            </a:r>
            <a:endParaRPr dirty="0"/>
          </a:p>
        </p:txBody>
      </p:sp>
      <p:sp>
        <p:nvSpPr>
          <p:cNvPr id="8" name="Google Shape;269;p17"/>
          <p:cNvSpPr txBox="1">
            <a:spLocks noGrp="1"/>
          </p:cNvSpPr>
          <p:nvPr>
            <p:ph type="title"/>
          </p:nvPr>
        </p:nvSpPr>
        <p:spPr>
          <a:xfrm>
            <a:off x="3158223" y="1158152"/>
            <a:ext cx="6324826"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I Love To _____________</a:t>
            </a:r>
            <a:endParaRPr sz="3959" dirty="0">
              <a:latin typeface="Century Gothic"/>
              <a:ea typeface="Century Gothic"/>
              <a:cs typeface="Century Gothic"/>
              <a:sym typeface="Century Gothic"/>
            </a:endParaRPr>
          </a:p>
        </p:txBody>
      </p:sp>
      <p:sp>
        <p:nvSpPr>
          <p:cNvPr id="9" name="Google Shape;269;p17"/>
          <p:cNvSpPr txBox="1">
            <a:spLocks/>
          </p:cNvSpPr>
          <p:nvPr/>
        </p:nvSpPr>
        <p:spPr>
          <a:xfrm>
            <a:off x="187278" y="1870440"/>
            <a:ext cx="4703219" cy="1396741"/>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US" sz="2400" dirty="0" smtClean="0">
                <a:latin typeface="Century Gothic"/>
                <a:ea typeface="Century Gothic"/>
                <a:cs typeface="Century Gothic"/>
                <a:sym typeface="Century Gothic"/>
              </a:rPr>
              <a:t>I can do this activity with: ______________________________</a:t>
            </a:r>
            <a:endParaRPr lang="en-US" sz="2400" dirty="0">
              <a:latin typeface="Century Gothic"/>
              <a:ea typeface="Century Gothic"/>
              <a:cs typeface="Century Gothic"/>
              <a:sym typeface="Century Gothic"/>
            </a:endParaRPr>
          </a:p>
        </p:txBody>
      </p:sp>
      <p:sp>
        <p:nvSpPr>
          <p:cNvPr id="10" name="Google Shape;269;p17"/>
          <p:cNvSpPr txBox="1">
            <a:spLocks/>
          </p:cNvSpPr>
          <p:nvPr/>
        </p:nvSpPr>
        <p:spPr>
          <a:xfrm>
            <a:off x="170787" y="2813950"/>
            <a:ext cx="4258368" cy="1396741"/>
          </a:xfrm>
          <a:prstGeom prst="rect">
            <a:avLst/>
          </a:prstGeom>
          <a:noFill/>
          <a:ln>
            <a:noFill/>
          </a:ln>
        </p:spPr>
        <p:txBody>
          <a:bodyPr spcFirstLastPara="1" wrap="square" lIns="91425" tIns="45700" rIns="91425" bIns="45700" anchor="t" anchorCtr="0">
            <a:normAutofit fontScale="9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US" sz="2400" dirty="0" smtClean="0">
                <a:latin typeface="Century Gothic"/>
                <a:ea typeface="Century Gothic"/>
                <a:cs typeface="Century Gothic"/>
                <a:sym typeface="Century Gothic"/>
              </a:rPr>
              <a:t>_______ helps me stay fit because it _________________________________________________________.</a:t>
            </a:r>
            <a:endParaRPr lang="en-US" sz="2400" dirty="0">
              <a:latin typeface="Century Gothic"/>
              <a:ea typeface="Century Gothic"/>
              <a:cs typeface="Century Gothic"/>
              <a:sym typeface="Century Gothic"/>
            </a:endParaRPr>
          </a:p>
        </p:txBody>
      </p:sp>
      <p:sp>
        <p:nvSpPr>
          <p:cNvPr id="11" name="Google Shape;269;p17"/>
          <p:cNvSpPr txBox="1">
            <a:spLocks/>
          </p:cNvSpPr>
          <p:nvPr/>
        </p:nvSpPr>
        <p:spPr>
          <a:xfrm>
            <a:off x="7335930" y="1870440"/>
            <a:ext cx="4703219" cy="1396741"/>
          </a:xfrm>
          <a:prstGeom prst="rect">
            <a:avLst/>
          </a:prstGeom>
          <a:noFill/>
          <a:ln>
            <a:noFill/>
          </a:ln>
        </p:spPr>
        <p:txBody>
          <a:bodyPr spcFirstLastPara="1" wrap="square" lIns="91425" tIns="45700" rIns="91425" bIns="45700" anchor="t" anchorCtr="0">
            <a:normAutofit fontScale="9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pPr>
            <a:r>
              <a:rPr lang="en-US" sz="2400" dirty="0" smtClean="0">
                <a:latin typeface="Century Gothic"/>
                <a:ea typeface="Century Gothic"/>
                <a:cs typeface="Century Gothic"/>
                <a:sym typeface="Century Gothic"/>
              </a:rPr>
              <a:t>What </a:t>
            </a:r>
            <a:r>
              <a:rPr lang="en-US" sz="2400" dirty="0">
                <a:latin typeface="Century Gothic"/>
                <a:ea typeface="Century Gothic"/>
                <a:cs typeface="Century Gothic"/>
                <a:sym typeface="Century Gothic"/>
              </a:rPr>
              <a:t>motivates me to stick with </a:t>
            </a:r>
            <a:r>
              <a:rPr lang="en-US" sz="2400" dirty="0" smtClean="0">
                <a:latin typeface="Century Gothic"/>
                <a:ea typeface="Century Gothic"/>
                <a:cs typeface="Century Gothic"/>
                <a:sym typeface="Century Gothic"/>
              </a:rPr>
              <a:t>it: _______________________________________________________________.  </a:t>
            </a:r>
            <a:endParaRPr lang="en-US" sz="2400" dirty="0">
              <a:latin typeface="Century Gothic"/>
              <a:ea typeface="Century Gothic"/>
              <a:cs typeface="Century Gothic"/>
              <a:sym typeface="Century Gothic"/>
            </a:endParaRPr>
          </a:p>
        </p:txBody>
      </p:sp>
      <p:sp>
        <p:nvSpPr>
          <p:cNvPr id="12" name="Google Shape;269;p17"/>
          <p:cNvSpPr txBox="1">
            <a:spLocks/>
          </p:cNvSpPr>
          <p:nvPr/>
        </p:nvSpPr>
        <p:spPr>
          <a:xfrm>
            <a:off x="7131439" y="4755766"/>
            <a:ext cx="4703219" cy="1396741"/>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US" sz="2400" dirty="0" smtClean="0">
                <a:latin typeface="Century Gothic"/>
                <a:ea typeface="Century Gothic"/>
                <a:cs typeface="Century Gothic"/>
                <a:sym typeface="Century Gothic"/>
              </a:rPr>
              <a:t>Characteristic I need to stick with it, even if it is challenging: ____________________________________________________________</a:t>
            </a:r>
            <a:endParaRPr lang="en-US" sz="2400" dirty="0">
              <a:latin typeface="Century Gothic"/>
              <a:ea typeface="Century Gothic"/>
              <a:cs typeface="Century Gothic"/>
              <a:sym typeface="Century Gothic"/>
            </a:endParaRPr>
          </a:p>
        </p:txBody>
      </p:sp>
      <p:sp>
        <p:nvSpPr>
          <p:cNvPr id="14" name="Google Shape;269;p17"/>
          <p:cNvSpPr txBox="1">
            <a:spLocks/>
          </p:cNvSpPr>
          <p:nvPr/>
        </p:nvSpPr>
        <p:spPr>
          <a:xfrm>
            <a:off x="187278" y="5017056"/>
            <a:ext cx="3901727" cy="1840944"/>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US" sz="2400" dirty="0" smtClean="0">
                <a:latin typeface="Century Gothic"/>
                <a:ea typeface="Century Gothic"/>
                <a:cs typeface="Century Gothic"/>
                <a:sym typeface="Century Gothic"/>
              </a:rPr>
              <a:t>If I can’t _______: I can __________________________________________________________________________!!</a:t>
            </a:r>
            <a:endParaRPr lang="en-US" sz="2400" dirty="0">
              <a:latin typeface="Century Gothic"/>
              <a:ea typeface="Century Gothic"/>
              <a:cs typeface="Century Gothic"/>
              <a:sym typeface="Century Gothic"/>
            </a:endParaRPr>
          </a:p>
        </p:txBody>
      </p:sp>
      <p:sp>
        <p:nvSpPr>
          <p:cNvPr id="16" name="Google Shape;260;p16"/>
          <p:cNvSpPr txBox="1"/>
          <p:nvPr/>
        </p:nvSpPr>
        <p:spPr>
          <a:xfrm>
            <a:off x="123298" y="758200"/>
            <a:ext cx="9402279" cy="571188"/>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Your turn/done share what you submitted </a:t>
            </a:r>
            <a:r>
              <a:rPr lang="en-CA" sz="3959" dirty="0" smtClean="0">
                <a:solidFill>
                  <a:schemeClr val="dk1"/>
                </a:solidFill>
                <a:latin typeface="Century Gothic"/>
                <a:ea typeface="Century Gothic"/>
                <a:cs typeface="Century Gothic"/>
                <a:sym typeface="Wingdings" panose="05000000000000000000" pitchFamily="2" charset="2"/>
              </a:rPr>
              <a:t></a:t>
            </a:r>
            <a:endParaRPr sz="3959" dirty="0">
              <a:solidFill>
                <a:schemeClr val="dk1"/>
              </a:solidFill>
              <a:latin typeface="Century Gothic"/>
              <a:ea typeface="Century Gothic"/>
              <a:cs typeface="Century Gothic"/>
              <a:sym typeface="Century Gothic"/>
            </a:endParaRPr>
          </a:p>
        </p:txBody>
      </p:sp>
      <p:sp>
        <p:nvSpPr>
          <p:cNvPr id="15" name="Google Shape;269;p17"/>
          <p:cNvSpPr txBox="1">
            <a:spLocks/>
          </p:cNvSpPr>
          <p:nvPr/>
        </p:nvSpPr>
        <p:spPr>
          <a:xfrm>
            <a:off x="4551451" y="2813950"/>
            <a:ext cx="2497794" cy="2452098"/>
          </a:xfrm>
          <a:prstGeom prst="rect">
            <a:avLst/>
          </a:prstGeom>
          <a:noFill/>
          <a:ln>
            <a:noFill/>
          </a:ln>
        </p:spPr>
        <p:txBody>
          <a:bodyPr spcFirstLastPara="1" wrap="square" lIns="91425" tIns="45700" rIns="91425" bIns="45700" anchor="t" anchorCtr="0">
            <a:normAutofit fontScale="90000" lnSpcReduction="1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dirty="0">
                <a:latin typeface="Century Gothic"/>
                <a:ea typeface="Century Gothic"/>
                <a:cs typeface="Century Gothic"/>
                <a:sym typeface="Century Gothic"/>
              </a:rPr>
              <a:t> </a:t>
            </a:r>
            <a:r>
              <a:rPr lang="en-CA" sz="3959" dirty="0" smtClean="0">
                <a:latin typeface="Century Gothic"/>
                <a:ea typeface="Century Gothic"/>
                <a:cs typeface="Century Gothic"/>
                <a:sym typeface="Century Gothic"/>
              </a:rPr>
              <a:t>  Draw a picture of your favorite activity!</a:t>
            </a:r>
          </a:p>
          <a:p>
            <a:pPr>
              <a:buSzPts val="3959"/>
              <a:buFont typeface="Century Gothic"/>
              <a:buNone/>
            </a:pPr>
            <a:endParaRPr lang="en-CA" sz="3959" dirty="0">
              <a:latin typeface="Century Gothic"/>
              <a:ea typeface="Century Gothic"/>
              <a:cs typeface="Century Gothic"/>
              <a:sym typeface="Century Gothic"/>
            </a:endParaRPr>
          </a:p>
          <a:p>
            <a:pPr>
              <a:buSzPts val="3959"/>
              <a:buFont typeface="Century Gothic"/>
              <a:buNone/>
            </a:pPr>
            <a:endParaRPr lang="en-CA" sz="3959" dirty="0">
              <a:latin typeface="Century Gothic"/>
              <a:ea typeface="Century Gothic"/>
              <a:cs typeface="Century Gothic"/>
              <a:sym typeface="Century Gothic"/>
            </a:endParaRPr>
          </a:p>
        </p:txBody>
      </p:sp>
      <p:sp>
        <p:nvSpPr>
          <p:cNvPr id="17" name="Google Shape;269;p17"/>
          <p:cNvSpPr txBox="1">
            <a:spLocks/>
          </p:cNvSpPr>
          <p:nvPr/>
        </p:nvSpPr>
        <p:spPr>
          <a:xfrm>
            <a:off x="4170294" y="90041"/>
            <a:ext cx="9402279" cy="571188"/>
          </a:xfrm>
          <a:prstGeom prst="rect">
            <a:avLst/>
          </a:prstGeom>
          <a:noFill/>
          <a:ln>
            <a:noFill/>
          </a:ln>
        </p:spPr>
        <p:txBody>
          <a:bodyPr spcFirstLastPara="1" wrap="square" lIns="91425" tIns="45700" rIns="91425" bIns="45700" anchor="t" anchorCtr="0">
            <a:normAutofit fontScale="90000" lnSpcReduction="1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smtClean="0">
                <a:latin typeface="Century Gothic"/>
                <a:ea typeface="Century Gothic"/>
                <a:cs typeface="Century Gothic"/>
                <a:sym typeface="Century Gothic"/>
              </a:rPr>
              <a:t>Strength…. 3</a:t>
            </a:r>
            <a:r>
              <a:rPr lang="en-CA" sz="3959" baseline="30000" smtClean="0">
                <a:latin typeface="Century Gothic"/>
                <a:ea typeface="Century Gothic"/>
                <a:cs typeface="Century Gothic"/>
                <a:sym typeface="Century Gothic"/>
              </a:rPr>
              <a:t>rd</a:t>
            </a:r>
            <a:r>
              <a:rPr lang="en-CA" sz="3959" smtClean="0">
                <a:latin typeface="Century Gothic"/>
                <a:ea typeface="Century Gothic"/>
                <a:cs typeface="Century Gothic"/>
                <a:sym typeface="Century Gothic"/>
              </a:rPr>
              <a:t>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4085858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7690775" y="3881200"/>
            <a:ext cx="4320000" cy="288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38" name="Rounded Rectangle 37"/>
          <p:cNvSpPr/>
          <p:nvPr/>
        </p:nvSpPr>
        <p:spPr>
          <a:xfrm>
            <a:off x="306531" y="3849673"/>
            <a:ext cx="4320000" cy="288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37" name="Rounded Rectangle 36"/>
          <p:cNvSpPr/>
          <p:nvPr/>
        </p:nvSpPr>
        <p:spPr>
          <a:xfrm>
            <a:off x="7669996" y="755623"/>
            <a:ext cx="4320000" cy="288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03</a:t>
            </a:r>
          </a:p>
        </p:txBody>
      </p:sp>
      <p:sp>
        <p:nvSpPr>
          <p:cNvPr id="4" name="Text Placeholder 3"/>
          <p:cNvSpPr>
            <a:spLocks noGrp="1"/>
          </p:cNvSpPr>
          <p:nvPr>
            <p:ph type="body" sz="quarter" idx="15"/>
          </p:nvPr>
        </p:nvSpPr>
        <p:spPr>
          <a:xfrm>
            <a:off x="4131003" y="636696"/>
            <a:ext cx="4065097" cy="914400"/>
          </a:xfrm>
        </p:spPr>
        <p:txBody>
          <a:bodyPr/>
          <a:lstStyle/>
          <a:p>
            <a:r>
              <a:rPr lang="en-CA" dirty="0"/>
              <a:t>Find the Group</a:t>
            </a:r>
          </a:p>
        </p:txBody>
      </p:sp>
      <p:sp>
        <p:nvSpPr>
          <p:cNvPr id="9" name="Rounded Rectangle 8"/>
          <p:cNvSpPr/>
          <p:nvPr/>
        </p:nvSpPr>
        <p:spPr>
          <a:xfrm>
            <a:off x="308943" y="755623"/>
            <a:ext cx="4320000" cy="288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10" name="TextBox 9"/>
          <p:cNvSpPr txBox="1"/>
          <p:nvPr/>
        </p:nvSpPr>
        <p:spPr>
          <a:xfrm>
            <a:off x="386367" y="970568"/>
            <a:ext cx="4073338" cy="461665"/>
          </a:xfrm>
          <a:prstGeom prst="rect">
            <a:avLst/>
          </a:prstGeom>
          <a:noFill/>
        </p:spPr>
        <p:txBody>
          <a:bodyPr wrap="square" rtlCol="0">
            <a:spAutoFit/>
          </a:bodyPr>
          <a:lstStyle/>
          <a:p>
            <a:pPr algn="ctr"/>
            <a:r>
              <a:rPr lang="en-CA" sz="2400" dirty="0">
                <a:latin typeface="Century Gothic" panose="020B0502020202020204" pitchFamily="34" charset="0"/>
              </a:rPr>
              <a:t>Arms</a:t>
            </a:r>
          </a:p>
        </p:txBody>
      </p:sp>
      <p:sp>
        <p:nvSpPr>
          <p:cNvPr id="32" name="TextBox 31"/>
          <p:cNvSpPr txBox="1"/>
          <p:nvPr/>
        </p:nvSpPr>
        <p:spPr>
          <a:xfrm>
            <a:off x="7840774" y="970568"/>
            <a:ext cx="3978443" cy="461665"/>
          </a:xfrm>
          <a:prstGeom prst="rect">
            <a:avLst/>
          </a:prstGeom>
          <a:noFill/>
        </p:spPr>
        <p:txBody>
          <a:bodyPr wrap="square" rtlCol="0">
            <a:spAutoFit/>
          </a:bodyPr>
          <a:lstStyle/>
          <a:p>
            <a:pPr algn="ctr"/>
            <a:r>
              <a:rPr lang="en-CA" sz="2400" dirty="0">
                <a:latin typeface="Century Gothic" panose="020B0502020202020204" pitchFamily="34" charset="0"/>
              </a:rPr>
              <a:t>Legs</a:t>
            </a:r>
          </a:p>
        </p:txBody>
      </p:sp>
      <p:sp>
        <p:nvSpPr>
          <p:cNvPr id="34" name="TextBox 33"/>
          <p:cNvSpPr txBox="1"/>
          <p:nvPr/>
        </p:nvSpPr>
        <p:spPr>
          <a:xfrm>
            <a:off x="517307" y="4072799"/>
            <a:ext cx="3942397" cy="461665"/>
          </a:xfrm>
          <a:prstGeom prst="rect">
            <a:avLst/>
          </a:prstGeom>
          <a:noFill/>
        </p:spPr>
        <p:txBody>
          <a:bodyPr wrap="square" rtlCol="0">
            <a:spAutoFit/>
          </a:bodyPr>
          <a:lstStyle/>
          <a:p>
            <a:pPr algn="ctr"/>
            <a:r>
              <a:rPr lang="en-CA" sz="2400" dirty="0">
                <a:latin typeface="Century Gothic" panose="020B0502020202020204" pitchFamily="34" charset="0"/>
              </a:rPr>
              <a:t>Core</a:t>
            </a:r>
          </a:p>
        </p:txBody>
      </p:sp>
      <p:sp>
        <p:nvSpPr>
          <p:cNvPr id="36" name="TextBox 35"/>
          <p:cNvSpPr txBox="1"/>
          <p:nvPr/>
        </p:nvSpPr>
        <p:spPr>
          <a:xfrm>
            <a:off x="7901552" y="4072799"/>
            <a:ext cx="3917665" cy="461665"/>
          </a:xfrm>
          <a:prstGeom prst="rect">
            <a:avLst/>
          </a:prstGeom>
          <a:noFill/>
        </p:spPr>
        <p:txBody>
          <a:bodyPr wrap="square" rtlCol="0">
            <a:spAutoFit/>
          </a:bodyPr>
          <a:lstStyle/>
          <a:p>
            <a:pPr algn="ctr"/>
            <a:r>
              <a:rPr lang="en-CA" sz="2400" dirty="0">
                <a:latin typeface="Century Gothic" panose="020B0502020202020204" pitchFamily="34" charset="0"/>
              </a:rPr>
              <a:t>Whole-body</a:t>
            </a: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24075" y="2821697"/>
            <a:ext cx="2966700" cy="1980000"/>
          </a:xfrm>
          <a:prstGeom prst="rect">
            <a:avLst/>
          </a:prstGeom>
        </p:spPr>
      </p:pic>
      <p:pic>
        <p:nvPicPr>
          <p:cNvPr id="41" name="Picture 4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06367" y="1031858"/>
            <a:ext cx="2968600" cy="1980000"/>
          </a:xfrm>
          <a:prstGeom prst="rect">
            <a:avLst/>
          </a:prstGeom>
        </p:spPr>
      </p:pic>
      <p:pic>
        <p:nvPicPr>
          <p:cNvPr id="43" name="Picture 4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38483" y="4462336"/>
            <a:ext cx="2970000" cy="1980000"/>
          </a:xfrm>
          <a:prstGeom prst="rect">
            <a:avLst/>
          </a:prstGeom>
        </p:spPr>
      </p:pic>
      <p:pic>
        <p:nvPicPr>
          <p:cNvPr id="44" name="Picture 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67584" y="2128205"/>
            <a:ext cx="2674655" cy="1783103"/>
          </a:xfrm>
          <a:prstGeom prst="rect">
            <a:avLst/>
          </a:prstGeom>
        </p:spPr>
      </p:pic>
      <p:sp>
        <p:nvSpPr>
          <p:cNvPr id="17" name="Google Shape;269;p17"/>
          <p:cNvSpPr txBox="1">
            <a:spLocks/>
          </p:cNvSpPr>
          <p:nvPr/>
        </p:nvSpPr>
        <p:spPr>
          <a:xfrm>
            <a:off x="4653302" y="6045"/>
            <a:ext cx="9402279" cy="571188"/>
          </a:xfrm>
          <a:prstGeom prst="rect">
            <a:avLst/>
          </a:prstGeom>
          <a:noFill/>
          <a:ln>
            <a:noFill/>
          </a:ln>
        </p:spPr>
        <p:txBody>
          <a:bodyPr spcFirstLastPara="1" wrap="square" lIns="91425" tIns="45700" rIns="91425" bIns="4570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spcBef>
                <a:spcPts val="0"/>
              </a:spcBef>
              <a:buClr>
                <a:schemeClr val="dk1"/>
              </a:buClr>
              <a:buSzPts val="3959"/>
              <a:buFont typeface="Century Gothic"/>
              <a:buNone/>
            </a:pPr>
            <a:r>
              <a:rPr lang="en-CA" sz="3959" dirty="0" smtClean="0">
                <a:latin typeface="Century Gothic"/>
                <a:ea typeface="Century Gothic"/>
                <a:cs typeface="Century Gothic"/>
                <a:sym typeface="Century Gothic"/>
              </a:rPr>
              <a:t>Strength…. 4</a:t>
            </a:r>
            <a:r>
              <a:rPr lang="en-CA" sz="3959" baseline="30000" dirty="0" smtClean="0">
                <a:latin typeface="Century Gothic"/>
                <a:ea typeface="Century Gothic"/>
                <a:cs typeface="Century Gothic"/>
                <a:sym typeface="Century Gothic"/>
              </a:rPr>
              <a:t>th</a:t>
            </a:r>
            <a:r>
              <a:rPr lang="en-CA" sz="3959" dirty="0" smtClean="0">
                <a:latin typeface="Century Gothic"/>
                <a:ea typeface="Century Gothic"/>
                <a:cs typeface="Century Gothic"/>
                <a:sym typeface="Century Gothic"/>
              </a:rPr>
              <a:t>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1505787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03</a:t>
            </a:r>
          </a:p>
        </p:txBody>
      </p:sp>
      <p:sp>
        <p:nvSpPr>
          <p:cNvPr id="4" name="Text Placeholder 3"/>
          <p:cNvSpPr>
            <a:spLocks noGrp="1"/>
          </p:cNvSpPr>
          <p:nvPr>
            <p:ph type="body" sz="quarter" idx="15"/>
          </p:nvPr>
        </p:nvSpPr>
        <p:spPr>
          <a:xfrm>
            <a:off x="4096713" y="682416"/>
            <a:ext cx="4658667" cy="914400"/>
          </a:xfrm>
        </p:spPr>
        <p:txBody>
          <a:bodyPr/>
          <a:lstStyle/>
          <a:p>
            <a:r>
              <a:rPr lang="en-CA" dirty="0"/>
              <a:t>Is it </a:t>
            </a:r>
            <a:r>
              <a:rPr lang="en-CA" b="1" dirty="0"/>
              <a:t>SMART</a:t>
            </a:r>
            <a:r>
              <a:rPr lang="en-CA" dirty="0"/>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90" y="5649673"/>
            <a:ext cx="1080000" cy="1080000"/>
          </a:xfrm>
          <a:prstGeom prst="rect">
            <a:avLst/>
          </a:prstGeom>
        </p:spPr>
      </p:pic>
      <p:pic>
        <p:nvPicPr>
          <p:cNvPr id="23" name="Pictur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8090" y="4463158"/>
            <a:ext cx="1080000" cy="1080000"/>
          </a:xfrm>
          <a:prstGeom prst="rect">
            <a:avLst/>
          </a:prstGeom>
        </p:spPr>
      </p:pic>
      <p:pic>
        <p:nvPicPr>
          <p:cNvPr id="24" name="Picture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8090" y="903613"/>
            <a:ext cx="1080000" cy="1080000"/>
          </a:xfrm>
          <a:prstGeom prst="rect">
            <a:avLst/>
          </a:prstGeom>
        </p:spPr>
      </p:pic>
      <p:pic>
        <p:nvPicPr>
          <p:cNvPr id="25" name="Picture 2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6367" y="3276643"/>
            <a:ext cx="1080000" cy="1080000"/>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090" y="2090128"/>
            <a:ext cx="1080000" cy="1080000"/>
          </a:xfrm>
          <a:prstGeom prst="rect">
            <a:avLst/>
          </a:prstGeom>
        </p:spPr>
      </p:pic>
      <p:sp>
        <p:nvSpPr>
          <p:cNvPr id="27" name="Text Placeholder 3"/>
          <p:cNvSpPr txBox="1">
            <a:spLocks/>
          </p:cNvSpPr>
          <p:nvPr/>
        </p:nvSpPr>
        <p:spPr>
          <a:xfrm>
            <a:off x="8456299" y="2220778"/>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Specific </a:t>
            </a:r>
          </a:p>
        </p:txBody>
      </p:sp>
      <p:sp>
        <p:nvSpPr>
          <p:cNvPr id="28" name="Text Placeholder 3"/>
          <p:cNvSpPr txBox="1">
            <a:spLocks/>
          </p:cNvSpPr>
          <p:nvPr/>
        </p:nvSpPr>
        <p:spPr>
          <a:xfrm>
            <a:off x="8826481" y="5292672"/>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Recovery</a:t>
            </a:r>
          </a:p>
        </p:txBody>
      </p:sp>
      <p:sp>
        <p:nvSpPr>
          <p:cNvPr id="29" name="Text Placeholder 3"/>
          <p:cNvSpPr txBox="1">
            <a:spLocks/>
          </p:cNvSpPr>
          <p:nvPr/>
        </p:nvSpPr>
        <p:spPr>
          <a:xfrm>
            <a:off x="8456298" y="3622760"/>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Attainable</a:t>
            </a:r>
          </a:p>
        </p:txBody>
      </p:sp>
      <p:sp>
        <p:nvSpPr>
          <p:cNvPr id="30" name="Text Placeholder 3"/>
          <p:cNvSpPr txBox="1">
            <a:spLocks/>
          </p:cNvSpPr>
          <p:nvPr/>
        </p:nvSpPr>
        <p:spPr>
          <a:xfrm>
            <a:off x="5405908" y="4918072"/>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Timely</a:t>
            </a:r>
          </a:p>
        </p:txBody>
      </p:sp>
      <p:sp>
        <p:nvSpPr>
          <p:cNvPr id="31" name="Text Placeholder 3"/>
          <p:cNvSpPr txBox="1">
            <a:spLocks/>
          </p:cNvSpPr>
          <p:nvPr/>
        </p:nvSpPr>
        <p:spPr>
          <a:xfrm>
            <a:off x="5510830" y="4287487"/>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Realistic</a:t>
            </a:r>
          </a:p>
        </p:txBody>
      </p:sp>
      <p:sp>
        <p:nvSpPr>
          <p:cNvPr id="32" name="Text Placeholder 3"/>
          <p:cNvSpPr txBox="1">
            <a:spLocks/>
          </p:cNvSpPr>
          <p:nvPr/>
        </p:nvSpPr>
        <p:spPr>
          <a:xfrm>
            <a:off x="5413817" y="3257444"/>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Measurable</a:t>
            </a:r>
          </a:p>
        </p:txBody>
      </p:sp>
      <p:sp>
        <p:nvSpPr>
          <p:cNvPr id="33" name="Text Placeholder 3"/>
          <p:cNvSpPr txBox="1">
            <a:spLocks/>
          </p:cNvSpPr>
          <p:nvPr/>
        </p:nvSpPr>
        <p:spPr>
          <a:xfrm>
            <a:off x="8456299" y="1763578"/>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Achievable </a:t>
            </a:r>
          </a:p>
        </p:txBody>
      </p:sp>
      <p:sp>
        <p:nvSpPr>
          <p:cNvPr id="34" name="Text Placeholder 3"/>
          <p:cNvSpPr txBox="1">
            <a:spLocks/>
          </p:cNvSpPr>
          <p:nvPr/>
        </p:nvSpPr>
        <p:spPr>
          <a:xfrm>
            <a:off x="8755380" y="2876576"/>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Teachable</a:t>
            </a:r>
          </a:p>
        </p:txBody>
      </p:sp>
      <p:sp>
        <p:nvSpPr>
          <p:cNvPr id="35" name="Text Placeholder 3"/>
          <p:cNvSpPr txBox="1">
            <a:spLocks/>
          </p:cNvSpPr>
          <p:nvPr/>
        </p:nvSpPr>
        <p:spPr>
          <a:xfrm>
            <a:off x="8456299" y="1222997"/>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Strengthening</a:t>
            </a:r>
          </a:p>
        </p:txBody>
      </p:sp>
      <p:sp>
        <p:nvSpPr>
          <p:cNvPr id="36" name="Text Placeholder 3"/>
          <p:cNvSpPr txBox="1">
            <a:spLocks/>
          </p:cNvSpPr>
          <p:nvPr/>
        </p:nvSpPr>
        <p:spPr>
          <a:xfrm>
            <a:off x="8343466" y="4361939"/>
            <a:ext cx="3042481"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Type</a:t>
            </a:r>
          </a:p>
        </p:txBody>
      </p:sp>
      <p:sp>
        <p:nvSpPr>
          <p:cNvPr id="20" name="Google Shape;269;p17"/>
          <p:cNvSpPr txBox="1">
            <a:spLocks/>
          </p:cNvSpPr>
          <p:nvPr/>
        </p:nvSpPr>
        <p:spPr>
          <a:xfrm>
            <a:off x="4653302" y="6045"/>
            <a:ext cx="9402279" cy="571188"/>
          </a:xfrm>
          <a:prstGeom prst="rect">
            <a:avLst/>
          </a:prstGeom>
          <a:noFill/>
          <a:ln>
            <a:noFill/>
          </a:ln>
        </p:spPr>
        <p:txBody>
          <a:bodyPr spcFirstLastPara="1" wrap="square" lIns="91425" tIns="45700" rIns="91425" bIns="4570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spcBef>
                <a:spcPts val="0"/>
              </a:spcBef>
              <a:buClr>
                <a:schemeClr val="dk1"/>
              </a:buClr>
              <a:buSzPts val="3959"/>
              <a:buFont typeface="Century Gothic"/>
              <a:buNone/>
            </a:pPr>
            <a:r>
              <a:rPr lang="en-CA" sz="3959" dirty="0" smtClean="0">
                <a:latin typeface="Century Gothic"/>
                <a:ea typeface="Century Gothic"/>
                <a:cs typeface="Century Gothic"/>
                <a:sym typeface="Century Gothic"/>
              </a:rPr>
              <a:t>Strength…. 4</a:t>
            </a:r>
            <a:r>
              <a:rPr lang="en-CA" sz="3959" baseline="30000" dirty="0" smtClean="0">
                <a:latin typeface="Century Gothic"/>
                <a:ea typeface="Century Gothic"/>
                <a:cs typeface="Century Gothic"/>
                <a:sym typeface="Century Gothic"/>
              </a:rPr>
              <a:t>th</a:t>
            </a:r>
            <a:r>
              <a:rPr lang="en-CA" sz="3959" dirty="0" smtClean="0">
                <a:latin typeface="Century Gothic"/>
                <a:ea typeface="Century Gothic"/>
                <a:cs typeface="Century Gothic"/>
                <a:sym typeface="Century Gothic"/>
              </a:rPr>
              <a:t>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2999554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title"/>
          </p:nvPr>
        </p:nvSpPr>
        <p:spPr>
          <a:xfrm>
            <a:off x="0" y="1158239"/>
            <a:ext cx="12192000" cy="2108943"/>
          </a:xfrm>
          <a:prstGeom prst="rect">
            <a:avLst/>
          </a:prstGeom>
          <a:noFill/>
          <a:ln>
            <a:noFill/>
          </a:ln>
        </p:spPr>
        <p:txBody>
          <a:bodyPr spcFirstLastPara="1" wrap="square" lIns="91425" tIns="45700" rIns="91425" bIns="45700" anchor="t" anchorCtr="0">
            <a:normAutofit/>
          </a:bodyPr>
          <a:lstStyle/>
          <a:p>
            <a:pPr lvl="0" algn="ctr">
              <a:buClr>
                <a:srgbClr val="3F3F3F"/>
              </a:buClr>
              <a:buSzPts val="3959"/>
            </a:pPr>
            <a:r>
              <a:rPr lang="en-CA" sz="3959" dirty="0">
                <a:solidFill>
                  <a:srgbClr val="3F3F3F"/>
                </a:solidFill>
                <a:latin typeface="Century Gothic"/>
                <a:ea typeface="Century Gothic"/>
                <a:cs typeface="Century Gothic"/>
                <a:sym typeface="Century Gothic"/>
              </a:rPr>
              <a:t>	</a:t>
            </a:r>
            <a:r>
              <a:rPr lang="en-CA" sz="7919" b="1" dirty="0">
                <a:solidFill>
                  <a:srgbClr val="3F3F3F"/>
                </a:solidFill>
                <a:latin typeface="Century Gothic"/>
                <a:ea typeface="Century Gothic"/>
                <a:cs typeface="Century Gothic"/>
                <a:sym typeface="Century Gothic"/>
              </a:rPr>
              <a:t>Your Turn!!</a:t>
            </a:r>
            <a:br>
              <a:rPr lang="en-CA" sz="7919" b="1" dirty="0">
                <a:solidFill>
                  <a:srgbClr val="3F3F3F"/>
                </a:solidFill>
                <a:latin typeface="Century Gothic"/>
                <a:ea typeface="Century Gothic"/>
                <a:cs typeface="Century Gothic"/>
                <a:sym typeface="Century Gothic"/>
              </a:rPr>
            </a:br>
            <a:r>
              <a:rPr lang="en-CA" sz="2430" b="1" dirty="0">
                <a:solidFill>
                  <a:srgbClr val="3F3F3F"/>
                </a:solidFill>
                <a:latin typeface="Century Gothic"/>
                <a:ea typeface="Century Gothic"/>
                <a:cs typeface="Century Gothic"/>
                <a:sym typeface="Century Gothic"/>
              </a:rPr>
              <a:t>The next few slides will cover your </a:t>
            </a:r>
            <a:r>
              <a:rPr lang="en-CA" sz="2430" b="1" dirty="0" smtClean="0">
                <a:solidFill>
                  <a:srgbClr val="3F3F3F"/>
                </a:solidFill>
                <a:latin typeface="Century Gothic"/>
                <a:ea typeface="Century Gothic"/>
                <a:cs typeface="Century Gothic"/>
                <a:sym typeface="Century Gothic"/>
              </a:rPr>
              <a:t>2.03 Strength. </a:t>
            </a:r>
            <a:r>
              <a:rPr lang="en-CA" sz="2430" b="1" dirty="0">
                <a:solidFill>
                  <a:srgbClr val="3F3F3F"/>
                </a:solidFill>
                <a:latin typeface="Century Gothic"/>
                <a:ea typeface="Century Gothic"/>
                <a:cs typeface="Century Gothic"/>
                <a:sym typeface="Century Gothic"/>
              </a:rPr>
              <a:t>You will NEED To turn in YOUR ASSIGNMENT IN TODAY for a GRADE!!!  YAY</a:t>
            </a:r>
            <a:r>
              <a:rPr lang="en-CA" sz="2430" b="1" dirty="0" smtClean="0">
                <a:solidFill>
                  <a:srgbClr val="3F3F3F"/>
                </a:solidFill>
                <a:latin typeface="Century Gothic"/>
                <a:ea typeface="Century Gothic"/>
                <a:cs typeface="Century Gothic"/>
                <a:sym typeface="Century Gothic"/>
              </a:rPr>
              <a:t>….</a:t>
            </a:r>
            <a:endParaRPr sz="3240" b="1" dirty="0">
              <a:solidFill>
                <a:srgbClr val="3F3F3F"/>
              </a:solidFill>
              <a:latin typeface="Century Gothic"/>
              <a:ea typeface="Century Gothic"/>
              <a:cs typeface="Century Gothic"/>
              <a:sym typeface="Century Gothic"/>
            </a:endParaRPr>
          </a:p>
        </p:txBody>
      </p:sp>
      <p:sp>
        <p:nvSpPr>
          <p:cNvPr id="255" name="Google Shape;255;p1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56" name="Google Shape;256;p16"/>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57" name="Google Shape;257;p1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258" name="Google Shape;258;p16" descr="Сведочанства на мој начин | Физика у Бранку"/>
          <p:cNvPicPr preferRelativeResize="0"/>
          <p:nvPr/>
        </p:nvPicPr>
        <p:blipFill rotWithShape="1">
          <a:blip r:embed="rId4">
            <a:alphaModFix/>
          </a:blip>
          <a:srcRect/>
          <a:stretch/>
        </p:blipFill>
        <p:spPr>
          <a:xfrm>
            <a:off x="507582" y="3861903"/>
            <a:ext cx="2503842" cy="2152222"/>
          </a:xfrm>
          <a:prstGeom prst="rect">
            <a:avLst/>
          </a:prstGeom>
          <a:noFill/>
          <a:ln>
            <a:noFill/>
          </a:ln>
        </p:spPr>
      </p:pic>
      <p:sp>
        <p:nvSpPr>
          <p:cNvPr id="259" name="Google Shape;259;p16"/>
          <p:cNvSpPr txBox="1"/>
          <p:nvPr/>
        </p:nvSpPr>
        <p:spPr>
          <a:xfrm>
            <a:off x="3185619" y="3445329"/>
            <a:ext cx="8505952" cy="299204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290"/>
              <a:buFont typeface="Century Gothic"/>
              <a:buNone/>
            </a:pPr>
            <a:r>
              <a:rPr lang="en-CA" sz="4290" dirty="0">
                <a:solidFill>
                  <a:srgbClr val="3F3F3F"/>
                </a:solidFill>
                <a:latin typeface="Century Gothic"/>
                <a:ea typeface="Century Gothic"/>
                <a:cs typeface="Century Gothic"/>
                <a:sym typeface="Century Gothic"/>
              </a:rPr>
              <a:t>	</a:t>
            </a:r>
            <a:r>
              <a:rPr lang="en-CA" sz="3217" b="1" dirty="0" smtClean="0">
                <a:solidFill>
                  <a:srgbClr val="3F3F3F"/>
                </a:solidFill>
                <a:latin typeface="Century Gothic"/>
                <a:ea typeface="Century Gothic"/>
                <a:cs typeface="Century Gothic"/>
                <a:sym typeface="Century Gothic"/>
              </a:rPr>
              <a:t>But First….</a:t>
            </a:r>
            <a:endParaRPr dirty="0"/>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Make sure mom/or dad has downloaded the </a:t>
            </a:r>
            <a:r>
              <a:rPr lang="en-CA" sz="3217" b="1" dirty="0" smtClean="0">
                <a:solidFill>
                  <a:srgbClr val="3F3F3F"/>
                </a:solidFill>
                <a:latin typeface="Century Gothic"/>
                <a:ea typeface="Century Gothic"/>
                <a:cs typeface="Century Gothic"/>
                <a:sym typeface="Century Gothic"/>
              </a:rPr>
              <a:t>Help Ralph Meet His Goal Activity Sheet!  Or have your Camera Ready</a:t>
            </a:r>
            <a:r>
              <a:rPr lang="en-CA" sz="3217" b="1" dirty="0" smtClean="0">
                <a:solidFill>
                  <a:srgbClr val="3F3F3F"/>
                </a:solidFill>
                <a:latin typeface="Century Gothic"/>
                <a:ea typeface="Century Gothic"/>
                <a:cs typeface="Century Gothic"/>
                <a:sym typeface="Century Gothic"/>
              </a:rPr>
              <a:t>!</a:t>
            </a:r>
            <a:endParaRPr sz="3217" b="1" dirty="0">
              <a:solidFill>
                <a:srgbClr val="3F3F3F"/>
              </a:solidFill>
              <a:latin typeface="Century Gothic"/>
              <a:ea typeface="Century Gothic"/>
              <a:cs typeface="Century Gothic"/>
              <a:sym typeface="Century Gothic"/>
            </a:endParaRPr>
          </a:p>
        </p:txBody>
      </p:sp>
      <p:sp>
        <p:nvSpPr>
          <p:cNvPr id="260" name="Google Shape;260;p16"/>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 </a:t>
            </a:r>
            <a:r>
              <a:rPr lang="en-CA" sz="3959" dirty="0" smtClean="0">
                <a:solidFill>
                  <a:schemeClr val="dk1"/>
                </a:solidFill>
                <a:latin typeface="Century Gothic"/>
                <a:ea typeface="Century Gothic"/>
                <a:cs typeface="Century Gothic"/>
                <a:sym typeface="Century Gothic"/>
              </a:rPr>
              <a:t>4th </a:t>
            </a:r>
            <a:r>
              <a:rPr lang="en-CA" sz="3959" dirty="0">
                <a:solidFill>
                  <a:schemeClr val="dk1"/>
                </a:solidFill>
                <a:latin typeface="Century Gothic"/>
                <a:ea typeface="Century Gothic"/>
                <a:cs typeface="Century Gothic"/>
                <a:sym typeface="Century Gothic"/>
              </a:rPr>
              <a:t>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32051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1"/>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17" name="Google Shape;317;p21"/>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18" name="Google Shape;318;p21"/>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319" name="Google Shape;319;p21"/>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Strength…. </a:t>
            </a:r>
            <a:r>
              <a:rPr lang="en-CA" sz="3959" dirty="0">
                <a:latin typeface="Century Gothic"/>
                <a:ea typeface="Century Gothic"/>
                <a:cs typeface="Century Gothic"/>
                <a:sym typeface="Century Gothic"/>
              </a:rPr>
              <a:t>4</a:t>
            </a:r>
            <a:r>
              <a:rPr lang="en-CA" sz="3959" baseline="30000" dirty="0">
                <a:latin typeface="Century Gothic"/>
                <a:ea typeface="Century Gothic"/>
                <a:cs typeface="Century Gothic"/>
                <a:sym typeface="Century Gothic"/>
              </a:rPr>
              <a:t>th</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sp>
        <p:nvSpPr>
          <p:cNvPr id="320" name="Google Shape;320;p21"/>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a:solidFill>
                  <a:srgbClr val="FF0000"/>
                </a:solidFill>
                <a:latin typeface="Arial"/>
                <a:ea typeface="Arial"/>
                <a:cs typeface="Arial"/>
                <a:sym typeface="Arial"/>
              </a:rPr>
              <a:t>Ready…Set GO.. Let’s Get This Done….</a:t>
            </a:r>
            <a:endParaRPr sz="3200" b="0" cap="none" dirty="0">
              <a:solidFill>
                <a:srgbClr val="FF0000"/>
              </a:solidFill>
              <a:latin typeface="Arial"/>
              <a:ea typeface="Arial"/>
              <a:cs typeface="Arial"/>
              <a:sym typeface="Arial"/>
            </a:endParaRPr>
          </a:p>
        </p:txBody>
      </p:sp>
      <p:pic>
        <p:nvPicPr>
          <p:cNvPr id="3" name="Picture 2"/>
          <p:cNvPicPr>
            <a:picLocks noChangeAspect="1"/>
          </p:cNvPicPr>
          <p:nvPr/>
        </p:nvPicPr>
        <p:blipFill>
          <a:blip r:embed="rId4"/>
          <a:stretch>
            <a:fillRect/>
          </a:stretch>
        </p:blipFill>
        <p:spPr>
          <a:xfrm>
            <a:off x="2085146" y="2044284"/>
            <a:ext cx="7239000" cy="4476750"/>
          </a:xfrm>
          <a:prstGeom prst="rect">
            <a:avLst/>
          </a:prstGeom>
        </p:spPr>
      </p:pic>
    </p:spTree>
    <p:extLst>
      <p:ext uri="{BB962C8B-B14F-4D97-AF65-F5344CB8AC3E}">
        <p14:creationId xmlns:p14="http://schemas.microsoft.com/office/powerpoint/2010/main" val="2943657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39" name="Google Shape;339;p2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40" name="Google Shape;340;p2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342" name="Google Shape;342;p23"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10315255" y="3246634"/>
            <a:ext cx="1510910" cy="3259994"/>
          </a:xfrm>
          <a:prstGeom prst="rect">
            <a:avLst/>
          </a:prstGeom>
          <a:noFill/>
          <a:ln>
            <a:noFill/>
          </a:ln>
        </p:spPr>
      </p:pic>
      <p:pic>
        <p:nvPicPr>
          <p:cNvPr id="2" name="Picture 1"/>
          <p:cNvPicPr>
            <a:picLocks noChangeAspect="1"/>
          </p:cNvPicPr>
          <p:nvPr/>
        </p:nvPicPr>
        <p:blipFill>
          <a:blip r:embed="rId5"/>
          <a:stretch>
            <a:fillRect/>
          </a:stretch>
        </p:blipFill>
        <p:spPr>
          <a:xfrm>
            <a:off x="1093716" y="1506003"/>
            <a:ext cx="3819525" cy="5000625"/>
          </a:xfrm>
          <a:prstGeom prst="rect">
            <a:avLst/>
          </a:prstGeom>
        </p:spPr>
      </p:pic>
      <p:sp>
        <p:nvSpPr>
          <p:cNvPr id="9" name="Google Shape;319;p21"/>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Strength…. </a:t>
            </a:r>
            <a:r>
              <a:rPr lang="en-CA" sz="3959" dirty="0">
                <a:latin typeface="Century Gothic"/>
                <a:ea typeface="Century Gothic"/>
                <a:cs typeface="Century Gothic"/>
                <a:sym typeface="Century Gothic"/>
              </a:rPr>
              <a:t>4</a:t>
            </a:r>
            <a:r>
              <a:rPr lang="en-CA" sz="3959" baseline="30000" dirty="0">
                <a:latin typeface="Century Gothic"/>
                <a:ea typeface="Century Gothic"/>
                <a:cs typeface="Century Gothic"/>
                <a:sym typeface="Century Gothic"/>
              </a:rPr>
              <a:t>th</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sp>
        <p:nvSpPr>
          <p:cNvPr id="10" name="Google Shape;320;p21"/>
          <p:cNvSpPr/>
          <p:nvPr/>
        </p:nvSpPr>
        <p:spPr>
          <a:xfrm>
            <a:off x="4913242" y="1786106"/>
            <a:ext cx="577248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Let’s Help Ralph</a:t>
            </a:r>
            <a:endParaRPr sz="3200" b="0"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287638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39" name="Google Shape;339;p2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40" name="Google Shape;340;p2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342" name="Google Shape;342;p23"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10315255" y="3246634"/>
            <a:ext cx="1510910" cy="3259994"/>
          </a:xfrm>
          <a:prstGeom prst="rect">
            <a:avLst/>
          </a:prstGeom>
          <a:noFill/>
          <a:ln>
            <a:noFill/>
          </a:ln>
        </p:spPr>
      </p:pic>
      <p:sp>
        <p:nvSpPr>
          <p:cNvPr id="9" name="Google Shape;319;p21"/>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Strength…. </a:t>
            </a:r>
            <a:r>
              <a:rPr lang="en-CA" sz="3959" dirty="0">
                <a:latin typeface="Century Gothic"/>
                <a:ea typeface="Century Gothic"/>
                <a:cs typeface="Century Gothic"/>
                <a:sym typeface="Century Gothic"/>
              </a:rPr>
              <a:t>4</a:t>
            </a:r>
            <a:r>
              <a:rPr lang="en-CA" sz="3959" baseline="30000" dirty="0">
                <a:latin typeface="Century Gothic"/>
                <a:ea typeface="Century Gothic"/>
                <a:cs typeface="Century Gothic"/>
                <a:sym typeface="Century Gothic"/>
              </a:rPr>
              <a:t>th</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pic>
        <p:nvPicPr>
          <p:cNvPr id="3" name="Picture 2"/>
          <p:cNvPicPr>
            <a:picLocks noChangeAspect="1"/>
          </p:cNvPicPr>
          <p:nvPr/>
        </p:nvPicPr>
        <p:blipFill>
          <a:blip r:embed="rId5"/>
          <a:stretch>
            <a:fillRect/>
          </a:stretch>
        </p:blipFill>
        <p:spPr>
          <a:xfrm>
            <a:off x="911135" y="1356854"/>
            <a:ext cx="6962775" cy="5362575"/>
          </a:xfrm>
          <a:prstGeom prst="rect">
            <a:avLst/>
          </a:prstGeom>
        </p:spPr>
      </p:pic>
      <p:sp>
        <p:nvSpPr>
          <p:cNvPr id="11" name="Google Shape;319;p21"/>
          <p:cNvSpPr txBox="1">
            <a:spLocks/>
          </p:cNvSpPr>
          <p:nvPr/>
        </p:nvSpPr>
        <p:spPr>
          <a:xfrm>
            <a:off x="1373465" y="2675446"/>
            <a:ext cx="6165020" cy="571188"/>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1400" b="1" dirty="0" smtClean="0">
                <a:latin typeface="Century Gothic"/>
                <a:ea typeface="Century Gothic"/>
                <a:cs typeface="Century Gothic"/>
                <a:sym typeface="Century Gothic"/>
              </a:rPr>
              <a:t>Put our answer here:</a:t>
            </a:r>
            <a:endParaRPr lang="en-CA" sz="1400" b="1" dirty="0">
              <a:latin typeface="Century Gothic"/>
              <a:ea typeface="Century Gothic"/>
              <a:cs typeface="Century Gothic"/>
              <a:sym typeface="Century Gothic"/>
            </a:endParaRPr>
          </a:p>
        </p:txBody>
      </p:sp>
      <p:sp>
        <p:nvSpPr>
          <p:cNvPr id="12" name="Google Shape;319;p21"/>
          <p:cNvSpPr txBox="1">
            <a:spLocks/>
          </p:cNvSpPr>
          <p:nvPr/>
        </p:nvSpPr>
        <p:spPr>
          <a:xfrm>
            <a:off x="1493967" y="3901734"/>
            <a:ext cx="6165020" cy="571188"/>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1400" b="1" dirty="0" smtClean="0">
                <a:latin typeface="Century Gothic"/>
                <a:ea typeface="Century Gothic"/>
                <a:cs typeface="Century Gothic"/>
                <a:sym typeface="Century Gothic"/>
              </a:rPr>
              <a:t>Put our answer here:</a:t>
            </a:r>
            <a:endParaRPr lang="en-CA" sz="1400" b="1" dirty="0">
              <a:latin typeface="Century Gothic"/>
              <a:ea typeface="Century Gothic"/>
              <a:cs typeface="Century Gothic"/>
              <a:sym typeface="Century Gothic"/>
            </a:endParaRPr>
          </a:p>
        </p:txBody>
      </p:sp>
      <p:sp>
        <p:nvSpPr>
          <p:cNvPr id="13" name="Google Shape;319;p21"/>
          <p:cNvSpPr txBox="1">
            <a:spLocks/>
          </p:cNvSpPr>
          <p:nvPr/>
        </p:nvSpPr>
        <p:spPr>
          <a:xfrm>
            <a:off x="1373465" y="5024987"/>
            <a:ext cx="6165020" cy="571188"/>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1400" b="1" dirty="0" smtClean="0">
                <a:latin typeface="Century Gothic"/>
                <a:ea typeface="Century Gothic"/>
                <a:cs typeface="Century Gothic"/>
                <a:sym typeface="Century Gothic"/>
              </a:rPr>
              <a:t>Put our answer here:</a:t>
            </a:r>
            <a:endParaRPr lang="en-CA" sz="1400" b="1" dirty="0">
              <a:latin typeface="Century Gothic"/>
              <a:ea typeface="Century Gothic"/>
              <a:cs typeface="Century Gothic"/>
              <a:sym typeface="Century Gothic"/>
            </a:endParaRPr>
          </a:p>
        </p:txBody>
      </p:sp>
      <p:sp>
        <p:nvSpPr>
          <p:cNvPr id="14" name="Google Shape;319;p21"/>
          <p:cNvSpPr txBox="1">
            <a:spLocks/>
          </p:cNvSpPr>
          <p:nvPr/>
        </p:nvSpPr>
        <p:spPr>
          <a:xfrm>
            <a:off x="1493967" y="6138680"/>
            <a:ext cx="6165020" cy="571188"/>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1400" b="1" dirty="0" smtClean="0">
                <a:latin typeface="Century Gothic"/>
                <a:ea typeface="Century Gothic"/>
                <a:cs typeface="Century Gothic"/>
                <a:sym typeface="Century Gothic"/>
              </a:rPr>
              <a:t>Put our answer here:</a:t>
            </a:r>
            <a:endParaRPr lang="en-CA" sz="1400" b="1" dirty="0">
              <a:latin typeface="Century Gothic"/>
              <a:ea typeface="Century Gothic"/>
              <a:cs typeface="Century Gothic"/>
              <a:sym typeface="Century Gothic"/>
            </a:endParaRPr>
          </a:p>
        </p:txBody>
      </p:sp>
    </p:spTree>
    <p:extLst>
      <p:ext uri="{BB962C8B-B14F-4D97-AF65-F5344CB8AC3E}">
        <p14:creationId xmlns:p14="http://schemas.microsoft.com/office/powerpoint/2010/main" val="457030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39" name="Google Shape;339;p2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40" name="Google Shape;340;p2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342" name="Google Shape;342;p23"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10315255" y="3246634"/>
            <a:ext cx="1510910" cy="3259994"/>
          </a:xfrm>
          <a:prstGeom prst="rect">
            <a:avLst/>
          </a:prstGeom>
          <a:noFill/>
          <a:ln>
            <a:noFill/>
          </a:ln>
        </p:spPr>
      </p:pic>
      <p:sp>
        <p:nvSpPr>
          <p:cNvPr id="9" name="Google Shape;319;p21"/>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Strength…. </a:t>
            </a:r>
            <a:r>
              <a:rPr lang="en-CA" sz="3959" dirty="0">
                <a:latin typeface="Century Gothic"/>
                <a:ea typeface="Century Gothic"/>
                <a:cs typeface="Century Gothic"/>
                <a:sym typeface="Century Gothic"/>
              </a:rPr>
              <a:t>4</a:t>
            </a:r>
            <a:r>
              <a:rPr lang="en-CA" sz="3959" baseline="30000" dirty="0">
                <a:latin typeface="Century Gothic"/>
                <a:ea typeface="Century Gothic"/>
                <a:cs typeface="Century Gothic"/>
                <a:sym typeface="Century Gothic"/>
              </a:rPr>
              <a:t>th</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61606" y="1613174"/>
            <a:ext cx="7322410" cy="2672110"/>
          </a:xfrm>
          <a:prstGeom prst="rect">
            <a:avLst/>
          </a:prstGeom>
        </p:spPr>
      </p:pic>
      <p:sp>
        <p:nvSpPr>
          <p:cNvPr id="14" name="Google Shape;319;p21"/>
          <p:cNvSpPr txBox="1">
            <a:spLocks/>
          </p:cNvSpPr>
          <p:nvPr/>
        </p:nvSpPr>
        <p:spPr>
          <a:xfrm>
            <a:off x="1240301" y="3480541"/>
            <a:ext cx="6165020" cy="571188"/>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1400" b="1" dirty="0" smtClean="0">
                <a:latin typeface="Century Gothic"/>
                <a:ea typeface="Century Gothic"/>
                <a:cs typeface="Century Gothic"/>
                <a:sym typeface="Century Gothic"/>
              </a:rPr>
              <a:t>Put our answer here:</a:t>
            </a:r>
            <a:endParaRPr lang="en-CA" sz="1400" b="1" dirty="0">
              <a:latin typeface="Century Gothic"/>
              <a:ea typeface="Century Gothic"/>
              <a:cs typeface="Century Gothic"/>
              <a:sym typeface="Century Gothic"/>
            </a:endParaRPr>
          </a:p>
        </p:txBody>
      </p:sp>
      <p:sp>
        <p:nvSpPr>
          <p:cNvPr id="13" name="Google Shape;319;p21"/>
          <p:cNvSpPr txBox="1">
            <a:spLocks/>
          </p:cNvSpPr>
          <p:nvPr/>
        </p:nvSpPr>
        <p:spPr>
          <a:xfrm>
            <a:off x="1127851" y="2210174"/>
            <a:ext cx="6165020" cy="571188"/>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1400" b="1" dirty="0" smtClean="0">
                <a:latin typeface="Century Gothic"/>
                <a:ea typeface="Century Gothic"/>
                <a:cs typeface="Century Gothic"/>
                <a:sym typeface="Century Gothic"/>
              </a:rPr>
              <a:t>Put our answer here:</a:t>
            </a:r>
            <a:endParaRPr lang="en-CA" sz="1400" b="1" dirty="0">
              <a:latin typeface="Century Gothic"/>
              <a:ea typeface="Century Gothic"/>
              <a:cs typeface="Century Gothic"/>
              <a:sym typeface="Century Gothic"/>
            </a:endParaRPr>
          </a:p>
        </p:txBody>
      </p:sp>
      <p:sp>
        <p:nvSpPr>
          <p:cNvPr id="15" name="Google Shape;320;p21"/>
          <p:cNvSpPr/>
          <p:nvPr/>
        </p:nvSpPr>
        <p:spPr>
          <a:xfrm>
            <a:off x="3567327" y="4744877"/>
            <a:ext cx="577248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i="1" dirty="0" smtClean="0">
                <a:solidFill>
                  <a:srgbClr val="FF0000"/>
                </a:solidFill>
                <a:latin typeface="Arial"/>
                <a:ea typeface="Arial"/>
                <a:cs typeface="Arial"/>
                <a:sym typeface="Arial"/>
              </a:rPr>
              <a:t>Picture Time…</a:t>
            </a:r>
            <a:endParaRPr sz="3200" b="0" i="1"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3459776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4"/>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Assignment…..</a:t>
            </a:r>
            <a:endParaRPr>
              <a:solidFill>
                <a:srgbClr val="3F3F3F"/>
              </a:solidFill>
              <a:latin typeface="Century Gothic"/>
              <a:ea typeface="Century Gothic"/>
              <a:cs typeface="Century Gothic"/>
              <a:sym typeface="Century Gothic"/>
            </a:endParaRPr>
          </a:p>
        </p:txBody>
      </p:sp>
      <p:sp>
        <p:nvSpPr>
          <p:cNvPr id="350" name="Google Shape;350;p24"/>
          <p:cNvSpPr txBox="1">
            <a:spLocks noGrp="1"/>
          </p:cNvSpPr>
          <p:nvPr>
            <p:ph type="body" idx="1"/>
          </p:nvPr>
        </p:nvSpPr>
        <p:spPr>
          <a:xfrm>
            <a:off x="621792" y="1458930"/>
            <a:ext cx="11192256" cy="5399070"/>
          </a:xfrm>
          <a:prstGeom prst="rect">
            <a:avLst/>
          </a:prstGeom>
          <a:noFill/>
          <a:ln>
            <a:noFill/>
          </a:ln>
        </p:spPr>
        <p:txBody>
          <a:bodyPr spcFirstLastPara="1" wrap="square" lIns="91425" tIns="45700" rIns="91425" bIns="45700" anchor="t" anchorCtr="0">
            <a:normAutofit/>
          </a:bodyPr>
          <a:lstStyle/>
          <a:p>
            <a:pPr marL="0" lvl="0" indent="0" algn="ctr" rtl="0">
              <a:lnSpc>
                <a:spcPct val="70000"/>
              </a:lnSpc>
              <a:spcBef>
                <a:spcPts val="0"/>
              </a:spcBef>
              <a:spcAft>
                <a:spcPts val="0"/>
              </a:spcAft>
              <a:buClr>
                <a:srgbClr val="3F3F3F"/>
              </a:buClr>
              <a:buSzPts val="2945"/>
              <a:buNone/>
            </a:pPr>
            <a:r>
              <a:rPr lang="en-CA" sz="2945" b="1" dirty="0">
                <a:solidFill>
                  <a:srgbClr val="3F3F3F"/>
                </a:solidFill>
                <a:latin typeface="Century Gothic"/>
                <a:ea typeface="Century Gothic"/>
                <a:cs typeface="Century Gothic"/>
                <a:sym typeface="Century Gothic"/>
              </a:rPr>
              <a:t>Let’s turn in our assignment together!</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Go to </a:t>
            </a:r>
            <a:r>
              <a:rPr lang="en-CA" sz="2092" b="1" u="sng" dirty="0">
                <a:solidFill>
                  <a:srgbClr val="3F3F3F"/>
                </a:solidFill>
                <a:latin typeface="Century Gothic"/>
                <a:ea typeface="Century Gothic"/>
                <a:cs typeface="Century Gothic"/>
                <a:sym typeface="Century Gothic"/>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www.flvs.net</a:t>
            </a:r>
            <a:r>
              <a:rPr lang="en-CA" sz="2092" b="1" dirty="0">
                <a:solidFill>
                  <a:srgbClr val="3F3F3F"/>
                </a:solidFill>
                <a:latin typeface="Century Gothic"/>
                <a:ea typeface="Century Gothic"/>
                <a:cs typeface="Century Gothic"/>
                <a:sym typeface="Century Gothic"/>
              </a:rPr>
              <a:t> and log in (use student credentials to log in) on the device you recorded the video on (phone or computer)</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Go to gradebook</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Click </a:t>
            </a:r>
            <a:r>
              <a:rPr lang="en-CA" sz="2092" b="1" dirty="0" smtClean="0">
                <a:solidFill>
                  <a:srgbClr val="3F3F3F"/>
                </a:solidFill>
                <a:latin typeface="Century Gothic"/>
                <a:ea typeface="Century Gothic"/>
                <a:cs typeface="Century Gothic"/>
                <a:sym typeface="Century Gothic"/>
              </a:rPr>
              <a:t>2.03 Strength </a:t>
            </a:r>
            <a:r>
              <a:rPr lang="en-CA" sz="2092" b="1" dirty="0" smtClean="0">
                <a:solidFill>
                  <a:srgbClr val="3F3F3F"/>
                </a:solidFill>
                <a:latin typeface="Century Gothic"/>
                <a:ea typeface="Century Gothic"/>
                <a:cs typeface="Century Gothic"/>
                <a:sym typeface="Century Gothic"/>
              </a:rPr>
              <a:t>and </a:t>
            </a:r>
            <a:r>
              <a:rPr lang="en-CA" sz="2092" b="1" dirty="0">
                <a:solidFill>
                  <a:srgbClr val="3F3F3F"/>
                </a:solidFill>
                <a:latin typeface="Century Gothic"/>
                <a:ea typeface="Century Gothic"/>
                <a:cs typeface="Century Gothic"/>
                <a:sym typeface="Century Gothic"/>
              </a:rPr>
              <a:t>click add files </a:t>
            </a:r>
            <a:r>
              <a:rPr lang="en-CA" sz="2092" b="1" dirty="0" smtClean="0">
                <a:solidFill>
                  <a:srgbClr val="3F3F3F"/>
                </a:solidFill>
                <a:latin typeface="Century Gothic"/>
                <a:ea typeface="Century Gothic"/>
                <a:cs typeface="Century Gothic"/>
                <a:sym typeface="Century Gothic"/>
              </a:rPr>
              <a:t>upload your pictures. </a:t>
            </a:r>
            <a:r>
              <a:rPr lang="en-CA" sz="2092" b="1" dirty="0" smtClean="0">
                <a:solidFill>
                  <a:srgbClr val="3F3F3F"/>
                </a:solidFill>
                <a:latin typeface="Century Gothic"/>
                <a:ea typeface="Century Gothic"/>
                <a:cs typeface="Century Gothic"/>
                <a:sym typeface="Century Gothic"/>
              </a:rPr>
              <a:t>…IN </a:t>
            </a:r>
            <a:r>
              <a:rPr lang="en-CA" sz="2092" b="1" dirty="0">
                <a:solidFill>
                  <a:srgbClr val="3F3F3F"/>
                </a:solidFill>
                <a:latin typeface="Century Gothic"/>
                <a:ea typeface="Century Gothic"/>
                <a:cs typeface="Century Gothic"/>
                <a:sym typeface="Century Gothic"/>
              </a:rPr>
              <a:t>STUDENT COMMENTS TYPE:  DID IN LIVE WITH COACH </a:t>
            </a:r>
            <a:r>
              <a:rPr lang="en-CA" sz="2092" b="1" dirty="0" smtClean="0">
                <a:solidFill>
                  <a:srgbClr val="3F3F3F"/>
                </a:solidFill>
                <a:latin typeface="Century Gothic"/>
                <a:ea typeface="Century Gothic"/>
                <a:cs typeface="Century Gothic"/>
                <a:sym typeface="Century Gothic"/>
              </a:rPr>
              <a:t>JONES!</a:t>
            </a:r>
            <a:endParaRPr sz="2092" b="1" dirty="0">
              <a:solidFill>
                <a:srgbClr val="3F3F3F"/>
              </a:solidFill>
              <a:latin typeface="Century Gothic"/>
              <a:ea typeface="Century Gothic"/>
              <a:cs typeface="Century Gothic"/>
              <a:sym typeface="Century Gothic"/>
            </a:endParaRPr>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When the dialog box opens go to your photo library if on your phone, or </a:t>
            </a:r>
            <a:r>
              <a:rPr lang="en-CA" sz="2092" b="1" dirty="0" smtClean="0">
                <a:solidFill>
                  <a:srgbClr val="3F3F3F"/>
                </a:solidFill>
                <a:latin typeface="Century Gothic"/>
                <a:ea typeface="Century Gothic"/>
                <a:cs typeface="Century Gothic"/>
                <a:sym typeface="Century Gothic"/>
              </a:rPr>
              <a:t>video/pic </a:t>
            </a:r>
            <a:r>
              <a:rPr lang="en-CA" sz="2092" b="1" dirty="0">
                <a:solidFill>
                  <a:srgbClr val="3F3F3F"/>
                </a:solidFill>
                <a:latin typeface="Century Gothic"/>
                <a:ea typeface="Century Gothic"/>
                <a:cs typeface="Century Gothic"/>
                <a:sym typeface="Century Gothic"/>
              </a:rPr>
              <a:t>on computer and, click on the file/video, click open, 1 </a:t>
            </a:r>
            <a:r>
              <a:rPr lang="en-CA" sz="2092" b="1" dirty="0" smtClean="0">
                <a:solidFill>
                  <a:srgbClr val="3F3F3F"/>
                </a:solidFill>
                <a:latin typeface="Century Gothic"/>
                <a:ea typeface="Century Gothic"/>
                <a:cs typeface="Century Gothic"/>
                <a:sym typeface="Century Gothic"/>
              </a:rPr>
              <a:t>video/pic/pdf </a:t>
            </a:r>
            <a:r>
              <a:rPr lang="en-CA" sz="2092" b="1" dirty="0">
                <a:solidFill>
                  <a:srgbClr val="3F3F3F"/>
                </a:solidFill>
                <a:latin typeface="Century Gothic"/>
                <a:ea typeface="Century Gothic"/>
                <a:cs typeface="Century Gothic"/>
                <a:sym typeface="Century Gothic"/>
              </a:rPr>
              <a:t>should be </a:t>
            </a:r>
            <a:r>
              <a:rPr lang="en-CA" sz="2092" b="1" dirty="0" err="1">
                <a:solidFill>
                  <a:srgbClr val="3F3F3F"/>
                </a:solidFill>
                <a:latin typeface="Century Gothic"/>
                <a:ea typeface="Century Gothic"/>
                <a:cs typeface="Century Gothic"/>
                <a:sym typeface="Century Gothic"/>
              </a:rPr>
              <a:t>qued</a:t>
            </a:r>
            <a:endParaRPr sz="2092" b="1" dirty="0">
              <a:solidFill>
                <a:srgbClr val="3F3F3F"/>
              </a:solidFill>
              <a:latin typeface="Century Gothic"/>
              <a:ea typeface="Century Gothic"/>
              <a:cs typeface="Century Gothic"/>
              <a:sym typeface="Century Gothic"/>
            </a:endParaRPr>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Put the checkmark in the box above the “Save for Later” blue button</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Click the blue “Submit for Grading” Button </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You should get a thank you for submitting message and the assignment should show blue in the gradebook</a:t>
            </a:r>
            <a:endParaRPr sz="2402" dirty="0">
              <a:solidFill>
                <a:srgbClr val="3F3F3F"/>
              </a:solidFill>
              <a:latin typeface="Century Gothic"/>
              <a:ea typeface="Century Gothic"/>
              <a:cs typeface="Century Gothic"/>
              <a:sym typeface="Century Gothic"/>
            </a:endParaRPr>
          </a:p>
        </p:txBody>
      </p:sp>
      <p:sp>
        <p:nvSpPr>
          <p:cNvPr id="351" name="Google Shape;351;p24"/>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52" name="Google Shape;352;p24"/>
          <p:cNvPicPr preferRelativeResize="0"/>
          <p:nvPr/>
        </p:nvPicPr>
        <p:blipFill rotWithShape="1">
          <a:blip r:embed="rId4">
            <a:alphaModFix/>
          </a:blip>
          <a:srcRect l="5062" t="45660" r="11727" b="48896"/>
          <a:stretch/>
        </p:blipFill>
        <p:spPr>
          <a:xfrm>
            <a:off x="-1" y="19349"/>
            <a:ext cx="12327105" cy="623023"/>
          </a:xfrm>
          <a:prstGeom prst="rect">
            <a:avLst/>
          </a:prstGeom>
          <a:solidFill>
            <a:srgbClr val="548135"/>
          </a:solidFill>
          <a:ln>
            <a:noFill/>
          </a:ln>
        </p:spPr>
      </p:pic>
      <p:sp>
        <p:nvSpPr>
          <p:cNvPr id="353" name="Google Shape;353;p24"/>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318498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67" name="Google Shape;67;p3"/>
          <p:cNvSpPr txBox="1">
            <a:spLocks noGrp="1"/>
          </p:cNvSpPr>
          <p:nvPr>
            <p:ph type="body" idx="1"/>
          </p:nvPr>
        </p:nvSpPr>
        <p:spPr>
          <a:xfrm>
            <a:off x="406400" y="1624906"/>
            <a:ext cx="11110097" cy="506356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Clr>
                <a:srgbClr val="3F3F3F"/>
              </a:buClr>
              <a:buSzPts val="3150"/>
              <a:buNone/>
            </a:pPr>
            <a:r>
              <a:rPr lang="en-CA" sz="1600" b="1" dirty="0">
                <a:solidFill>
                  <a:srgbClr val="3F3F3F"/>
                </a:solidFill>
                <a:latin typeface="Century Gothic"/>
                <a:ea typeface="Century Gothic"/>
                <a:cs typeface="Century Gothic"/>
                <a:sym typeface="Century Gothic"/>
              </a:rPr>
              <a:t>I can 1</a:t>
            </a:r>
            <a:r>
              <a:rPr lang="en-CA" sz="1600" b="1" baseline="30000" dirty="0">
                <a:solidFill>
                  <a:srgbClr val="3F3F3F"/>
                </a:solidFill>
                <a:latin typeface="Century Gothic"/>
                <a:ea typeface="Century Gothic"/>
                <a:cs typeface="Century Gothic"/>
                <a:sym typeface="Century Gothic"/>
              </a:rPr>
              <a:t>st</a:t>
            </a:r>
            <a:r>
              <a:rPr lang="en-CA" sz="1600" b="1" dirty="0">
                <a:solidFill>
                  <a:srgbClr val="3F3F3F"/>
                </a:solidFill>
                <a:latin typeface="Century Gothic"/>
                <a:ea typeface="Century Gothic"/>
                <a:cs typeface="Century Gothic"/>
                <a:sym typeface="Century Gothic"/>
              </a:rPr>
              <a:t> grade:</a:t>
            </a:r>
            <a:endParaRPr sz="1600" b="1" dirty="0">
              <a:solidFill>
                <a:srgbClr val="3F3F3F"/>
              </a:solidFill>
              <a:latin typeface="Century Gothic"/>
              <a:ea typeface="Century Gothic"/>
              <a:cs typeface="Century Gothic"/>
              <a:sym typeface="Century Gothic"/>
            </a:endParaRPr>
          </a:p>
          <a:p>
            <a:r>
              <a:rPr lang="en-US" sz="1600" dirty="0"/>
              <a:t>recognize that building my muscles will help me in different ways</a:t>
            </a:r>
          </a:p>
          <a:p>
            <a:r>
              <a:rPr lang="en-US" sz="1600" dirty="0"/>
              <a:t>recognize that building my leg muscles will help me with certain tasks</a:t>
            </a:r>
          </a:p>
          <a:p>
            <a:r>
              <a:rPr lang="en-US" sz="1600" dirty="0"/>
              <a:t>recognize that building my arm muscles will help me with certain tasks</a:t>
            </a:r>
          </a:p>
          <a:p>
            <a:r>
              <a:rPr lang="en-US" sz="1600" dirty="0"/>
              <a:t>recognize that building my core muscles will help me with many different tasks</a:t>
            </a:r>
          </a:p>
          <a:p>
            <a:pPr marL="0" lvl="0" indent="0" algn="l" rtl="0">
              <a:lnSpc>
                <a:spcPct val="70000"/>
              </a:lnSpc>
              <a:spcBef>
                <a:spcPts val="600"/>
              </a:spcBef>
              <a:spcAft>
                <a:spcPts val="0"/>
              </a:spcAft>
              <a:buClr>
                <a:srgbClr val="3F3F3F"/>
              </a:buClr>
              <a:buSzPts val="3150"/>
              <a:buNone/>
            </a:pPr>
            <a:r>
              <a:rPr lang="en-CA" sz="1600" b="1" dirty="0" smtClean="0">
                <a:solidFill>
                  <a:srgbClr val="3F3F3F"/>
                </a:solidFill>
                <a:latin typeface="Century Gothic"/>
                <a:ea typeface="Century Gothic"/>
                <a:cs typeface="Century Gothic"/>
                <a:sym typeface="Century Gothic"/>
              </a:rPr>
              <a:t>I </a:t>
            </a:r>
            <a:r>
              <a:rPr lang="en-CA" sz="1600" b="1" dirty="0">
                <a:solidFill>
                  <a:srgbClr val="3F3F3F"/>
                </a:solidFill>
                <a:latin typeface="Century Gothic"/>
                <a:ea typeface="Century Gothic"/>
                <a:cs typeface="Century Gothic"/>
                <a:sym typeface="Century Gothic"/>
              </a:rPr>
              <a:t>can 3</a:t>
            </a:r>
            <a:r>
              <a:rPr lang="en-CA" sz="1600" b="1" baseline="30000" dirty="0">
                <a:solidFill>
                  <a:srgbClr val="3F3F3F"/>
                </a:solidFill>
                <a:latin typeface="Century Gothic"/>
                <a:ea typeface="Century Gothic"/>
                <a:cs typeface="Century Gothic"/>
                <a:sym typeface="Century Gothic"/>
              </a:rPr>
              <a:t>rd</a:t>
            </a:r>
            <a:r>
              <a:rPr lang="en-CA" sz="1600" b="1" dirty="0">
                <a:solidFill>
                  <a:srgbClr val="3F3F3F"/>
                </a:solidFill>
                <a:latin typeface="Century Gothic"/>
                <a:ea typeface="Century Gothic"/>
                <a:cs typeface="Century Gothic"/>
                <a:sym typeface="Century Gothic"/>
              </a:rPr>
              <a:t> grade:</a:t>
            </a:r>
            <a:endParaRPr sz="1600" b="1" dirty="0">
              <a:solidFill>
                <a:srgbClr val="3F3F3F"/>
              </a:solidFill>
              <a:latin typeface="Century Gothic"/>
              <a:ea typeface="Century Gothic"/>
              <a:cs typeface="Century Gothic"/>
              <a:sym typeface="Century Gothic"/>
            </a:endParaRPr>
          </a:p>
          <a:p>
            <a:r>
              <a:rPr lang="en-US" sz="1600" dirty="0"/>
              <a:t>summarize how muscular endurance helps my performance in various physical activities</a:t>
            </a:r>
          </a:p>
          <a:p>
            <a:r>
              <a:rPr lang="en-US" sz="1600" dirty="0"/>
              <a:t>recognize that different activities and exercises impact my fitness in different ways</a:t>
            </a:r>
          </a:p>
          <a:p>
            <a:r>
              <a:rPr lang="en-US" sz="1600" dirty="0"/>
              <a:t>use different personal characteristics to overcome physical activity related challenges</a:t>
            </a:r>
          </a:p>
          <a:p>
            <a:r>
              <a:rPr lang="en-US" sz="1600" dirty="0"/>
              <a:t>use a log to keep track of my activity and fitness </a:t>
            </a:r>
            <a:r>
              <a:rPr lang="en-US" sz="1600" dirty="0" smtClean="0"/>
              <a:t>levels</a:t>
            </a:r>
          </a:p>
          <a:p>
            <a:pPr marL="50800" indent="0">
              <a:buNone/>
            </a:pPr>
            <a:r>
              <a:rPr lang="en-CA" sz="1600" b="1" dirty="0" smtClean="0">
                <a:solidFill>
                  <a:srgbClr val="3F3F3F"/>
                </a:solidFill>
                <a:latin typeface="Century Gothic"/>
                <a:ea typeface="Century Gothic"/>
                <a:cs typeface="Century Gothic"/>
                <a:sym typeface="Century Gothic"/>
              </a:rPr>
              <a:t>I </a:t>
            </a:r>
            <a:r>
              <a:rPr lang="en-CA" sz="1600" b="1" dirty="0">
                <a:solidFill>
                  <a:srgbClr val="3F3F3F"/>
                </a:solidFill>
                <a:latin typeface="Century Gothic"/>
                <a:ea typeface="Century Gothic"/>
                <a:cs typeface="Century Gothic"/>
                <a:sym typeface="Century Gothic"/>
              </a:rPr>
              <a:t>can </a:t>
            </a:r>
            <a:r>
              <a:rPr lang="en-CA" sz="1600" b="1" dirty="0" smtClean="0">
                <a:solidFill>
                  <a:srgbClr val="3F3F3F"/>
                </a:solidFill>
                <a:latin typeface="Century Gothic"/>
                <a:ea typeface="Century Gothic"/>
                <a:cs typeface="Century Gothic"/>
                <a:sym typeface="Century Gothic"/>
              </a:rPr>
              <a:t>4</a:t>
            </a:r>
            <a:r>
              <a:rPr lang="en-CA" sz="1600" b="1" baseline="30000" dirty="0" smtClean="0">
                <a:solidFill>
                  <a:srgbClr val="3F3F3F"/>
                </a:solidFill>
                <a:latin typeface="Century Gothic"/>
                <a:ea typeface="Century Gothic"/>
                <a:cs typeface="Century Gothic"/>
                <a:sym typeface="Century Gothic"/>
              </a:rPr>
              <a:t>th</a:t>
            </a:r>
            <a:r>
              <a:rPr lang="en-CA" sz="1600" b="1" dirty="0" smtClean="0">
                <a:solidFill>
                  <a:srgbClr val="3F3F3F"/>
                </a:solidFill>
                <a:latin typeface="Century Gothic"/>
                <a:ea typeface="Century Gothic"/>
                <a:cs typeface="Century Gothic"/>
                <a:sym typeface="Century Gothic"/>
              </a:rPr>
              <a:t> grade:</a:t>
            </a:r>
          </a:p>
          <a:p>
            <a:r>
              <a:rPr lang="en-US" sz="1900" dirty="0"/>
              <a:t>identify the muscles that are being used during physical activity</a:t>
            </a:r>
          </a:p>
          <a:p>
            <a:r>
              <a:rPr lang="en-US" sz="1900" dirty="0"/>
              <a:t>develop short- and long-term goals as they relate to my fitness needs</a:t>
            </a:r>
          </a:p>
          <a:p>
            <a:r>
              <a:rPr lang="en-US" sz="1900" dirty="0"/>
              <a:t>name the five parts of a workout and the equipment used to train specific muscles</a:t>
            </a:r>
          </a:p>
          <a:p>
            <a:r>
              <a:rPr lang="en-US" sz="1900" dirty="0"/>
              <a:t>identify what muscles are being strengthened during certain activities</a:t>
            </a:r>
          </a:p>
          <a:p>
            <a:pPr marL="228600" indent="-108585">
              <a:lnSpc>
                <a:spcPct val="70000"/>
              </a:lnSpc>
              <a:spcBef>
                <a:spcPts val="600"/>
              </a:spcBef>
              <a:buSzPts val="1890"/>
              <a:buNone/>
            </a:pPr>
            <a:endParaRPr lang="en-CA" sz="1800" b="1" dirty="0">
              <a:solidFill>
                <a:srgbClr val="3F3F3F"/>
              </a:solidFill>
              <a:latin typeface="Century Gothic"/>
              <a:ea typeface="Century Gothic"/>
              <a:cs typeface="Century Gothic"/>
              <a:sym typeface="Century Gothic"/>
            </a:endParaRPr>
          </a:p>
          <a:p>
            <a:pPr marL="228600" lvl="0" indent="-108585" algn="l" rtl="0">
              <a:lnSpc>
                <a:spcPct val="70000"/>
              </a:lnSpc>
              <a:spcBef>
                <a:spcPts val="6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p:txBody>
      </p:sp>
      <p:sp>
        <p:nvSpPr>
          <p:cNvPr id="68" name="Google Shape;68;p3"/>
          <p:cNvSpPr/>
          <p:nvPr/>
        </p:nvSpPr>
        <p:spPr>
          <a:xfrm>
            <a:off x="-62450" y="-21628"/>
            <a:ext cx="12452004" cy="701714"/>
          </a:xfrm>
          <a:prstGeom prst="rect">
            <a:avLst/>
          </a:prstGeom>
          <a:solidFill>
            <a:srgbClr val="548135"/>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69" name="Google Shape;69;p3"/>
          <p:cNvPicPr preferRelativeResize="0"/>
          <p:nvPr/>
        </p:nvPicPr>
        <p:blipFill rotWithShape="1">
          <a:blip r:embed="rId3">
            <a:alphaModFix/>
          </a:blip>
          <a:srcRect l="5062" t="45660" r="11727" b="48896"/>
          <a:stretch/>
        </p:blipFill>
        <p:spPr>
          <a:xfrm>
            <a:off x="-1" y="19349"/>
            <a:ext cx="12327105" cy="623023"/>
          </a:xfrm>
          <a:prstGeom prst="rect">
            <a:avLst/>
          </a:prstGeom>
          <a:noFill/>
          <a:ln>
            <a:noFill/>
          </a:ln>
        </p:spPr>
      </p:pic>
      <p:sp>
        <p:nvSpPr>
          <p:cNvPr id="70" name="Google Shape;70;p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1142093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title"/>
          </p:nvPr>
        </p:nvSpPr>
        <p:spPr>
          <a:xfrm>
            <a:off x="0" y="804051"/>
            <a:ext cx="12192000" cy="264127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sz="8800" b="1">
                <a:solidFill>
                  <a:srgbClr val="3F3F3F"/>
                </a:solidFill>
                <a:latin typeface="Century Gothic"/>
                <a:ea typeface="Century Gothic"/>
                <a:cs typeface="Century Gothic"/>
                <a:sym typeface="Century Gothic"/>
              </a:rPr>
              <a:t>All Done!!!</a:t>
            </a:r>
            <a:br>
              <a:rPr lang="en-CA" sz="8800" b="1">
                <a:solidFill>
                  <a:srgbClr val="3F3F3F"/>
                </a:solidFill>
                <a:latin typeface="Century Gothic"/>
                <a:ea typeface="Century Gothic"/>
                <a:cs typeface="Century Gothic"/>
                <a:sym typeface="Century Gothic"/>
              </a:rPr>
            </a:br>
            <a:r>
              <a:rPr lang="en-CA" sz="8800" b="1">
                <a:solidFill>
                  <a:srgbClr val="3F3F3F"/>
                </a:solidFill>
                <a:latin typeface="Century Gothic"/>
                <a:ea typeface="Century Gothic"/>
                <a:cs typeface="Century Gothic"/>
                <a:sym typeface="Century Gothic"/>
              </a:rPr>
              <a:t>Together We Can!</a:t>
            </a:r>
            <a:endParaRPr sz="8800" b="1">
              <a:solidFill>
                <a:srgbClr val="3F3F3F"/>
              </a:solidFill>
              <a:latin typeface="Century Gothic"/>
              <a:ea typeface="Century Gothic"/>
              <a:cs typeface="Century Gothic"/>
              <a:sym typeface="Century Gothic"/>
            </a:endParaRPr>
          </a:p>
        </p:txBody>
      </p:sp>
      <p:sp>
        <p:nvSpPr>
          <p:cNvPr id="360" name="Google Shape;360;p25"/>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61" name="Google Shape;361;p25"/>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62" name="Google Shape;362;p25"/>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363" name="Google Shape;363;p25" descr="Сведочанства на мој начин | Физика у Бранку"/>
          <p:cNvPicPr preferRelativeResize="0"/>
          <p:nvPr/>
        </p:nvPicPr>
        <p:blipFill rotWithShape="1">
          <a:blip r:embed="rId4">
            <a:alphaModFix/>
          </a:blip>
          <a:srcRect/>
          <a:stretch/>
        </p:blipFill>
        <p:spPr>
          <a:xfrm>
            <a:off x="4616286" y="3569294"/>
            <a:ext cx="2959428" cy="2543829"/>
          </a:xfrm>
          <a:prstGeom prst="rect">
            <a:avLst/>
          </a:prstGeom>
          <a:noFill/>
          <a:ln>
            <a:noFill/>
          </a:ln>
        </p:spPr>
      </p:pic>
    </p:spTree>
    <p:extLst>
      <p:ext uri="{BB962C8B-B14F-4D97-AF65-F5344CB8AC3E}">
        <p14:creationId xmlns:p14="http://schemas.microsoft.com/office/powerpoint/2010/main" val="1177675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67" name="Google Shape;67;p3"/>
          <p:cNvSpPr txBox="1">
            <a:spLocks noGrp="1"/>
          </p:cNvSpPr>
          <p:nvPr>
            <p:ph type="body" idx="1"/>
          </p:nvPr>
        </p:nvSpPr>
        <p:spPr>
          <a:xfrm>
            <a:off x="406400" y="1624906"/>
            <a:ext cx="11110097" cy="506356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Clr>
                <a:srgbClr val="3F3F3F"/>
              </a:buClr>
              <a:buSzPts val="3150"/>
              <a:buNone/>
            </a:pPr>
            <a:r>
              <a:rPr lang="en-CA" sz="1600" b="1" dirty="0">
                <a:solidFill>
                  <a:srgbClr val="3F3F3F"/>
                </a:solidFill>
                <a:latin typeface="Century Gothic"/>
                <a:ea typeface="Century Gothic"/>
                <a:cs typeface="Century Gothic"/>
                <a:sym typeface="Century Gothic"/>
              </a:rPr>
              <a:t>I can 1</a:t>
            </a:r>
            <a:r>
              <a:rPr lang="en-CA" sz="1600" b="1" baseline="30000" dirty="0">
                <a:solidFill>
                  <a:srgbClr val="3F3F3F"/>
                </a:solidFill>
                <a:latin typeface="Century Gothic"/>
                <a:ea typeface="Century Gothic"/>
                <a:cs typeface="Century Gothic"/>
                <a:sym typeface="Century Gothic"/>
              </a:rPr>
              <a:t>st</a:t>
            </a:r>
            <a:r>
              <a:rPr lang="en-CA" sz="1600" b="1" dirty="0">
                <a:solidFill>
                  <a:srgbClr val="3F3F3F"/>
                </a:solidFill>
                <a:latin typeface="Century Gothic"/>
                <a:ea typeface="Century Gothic"/>
                <a:cs typeface="Century Gothic"/>
                <a:sym typeface="Century Gothic"/>
              </a:rPr>
              <a:t> grade:</a:t>
            </a:r>
            <a:endParaRPr sz="1600" b="1" dirty="0">
              <a:solidFill>
                <a:srgbClr val="3F3F3F"/>
              </a:solidFill>
              <a:latin typeface="Century Gothic"/>
              <a:ea typeface="Century Gothic"/>
              <a:cs typeface="Century Gothic"/>
              <a:sym typeface="Century Gothic"/>
            </a:endParaRPr>
          </a:p>
          <a:p>
            <a:r>
              <a:rPr lang="en-US" sz="1600" dirty="0"/>
              <a:t>recognize that building my muscles will help me in different ways</a:t>
            </a:r>
          </a:p>
          <a:p>
            <a:r>
              <a:rPr lang="en-US" sz="1600" dirty="0"/>
              <a:t>recognize that building my leg muscles will help me with certain tasks</a:t>
            </a:r>
          </a:p>
          <a:p>
            <a:r>
              <a:rPr lang="en-US" sz="1600" dirty="0"/>
              <a:t>recognize that building my arm muscles will help me with certain tasks</a:t>
            </a:r>
          </a:p>
          <a:p>
            <a:r>
              <a:rPr lang="en-US" sz="1600" dirty="0"/>
              <a:t>recognize that building my core muscles will help me with many different tasks</a:t>
            </a:r>
          </a:p>
          <a:p>
            <a:pPr marL="0" lvl="0" indent="0" algn="l" rtl="0">
              <a:lnSpc>
                <a:spcPct val="70000"/>
              </a:lnSpc>
              <a:spcBef>
                <a:spcPts val="600"/>
              </a:spcBef>
              <a:spcAft>
                <a:spcPts val="0"/>
              </a:spcAft>
              <a:buClr>
                <a:srgbClr val="3F3F3F"/>
              </a:buClr>
              <a:buSzPts val="3150"/>
              <a:buNone/>
            </a:pPr>
            <a:r>
              <a:rPr lang="en-CA" sz="1600" b="1" dirty="0" smtClean="0">
                <a:solidFill>
                  <a:srgbClr val="3F3F3F"/>
                </a:solidFill>
                <a:latin typeface="Century Gothic"/>
                <a:ea typeface="Century Gothic"/>
                <a:cs typeface="Century Gothic"/>
                <a:sym typeface="Century Gothic"/>
              </a:rPr>
              <a:t>I </a:t>
            </a:r>
            <a:r>
              <a:rPr lang="en-CA" sz="1600" b="1" dirty="0">
                <a:solidFill>
                  <a:srgbClr val="3F3F3F"/>
                </a:solidFill>
                <a:latin typeface="Century Gothic"/>
                <a:ea typeface="Century Gothic"/>
                <a:cs typeface="Century Gothic"/>
                <a:sym typeface="Century Gothic"/>
              </a:rPr>
              <a:t>can 3</a:t>
            </a:r>
            <a:r>
              <a:rPr lang="en-CA" sz="1600" b="1" baseline="30000" dirty="0">
                <a:solidFill>
                  <a:srgbClr val="3F3F3F"/>
                </a:solidFill>
                <a:latin typeface="Century Gothic"/>
                <a:ea typeface="Century Gothic"/>
                <a:cs typeface="Century Gothic"/>
                <a:sym typeface="Century Gothic"/>
              </a:rPr>
              <a:t>rd</a:t>
            </a:r>
            <a:r>
              <a:rPr lang="en-CA" sz="1600" b="1" dirty="0">
                <a:solidFill>
                  <a:srgbClr val="3F3F3F"/>
                </a:solidFill>
                <a:latin typeface="Century Gothic"/>
                <a:ea typeface="Century Gothic"/>
                <a:cs typeface="Century Gothic"/>
                <a:sym typeface="Century Gothic"/>
              </a:rPr>
              <a:t> grade:</a:t>
            </a:r>
            <a:endParaRPr sz="1600" b="1" dirty="0">
              <a:solidFill>
                <a:srgbClr val="3F3F3F"/>
              </a:solidFill>
              <a:latin typeface="Century Gothic"/>
              <a:ea typeface="Century Gothic"/>
              <a:cs typeface="Century Gothic"/>
              <a:sym typeface="Century Gothic"/>
            </a:endParaRPr>
          </a:p>
          <a:p>
            <a:r>
              <a:rPr lang="en-US" sz="1600" dirty="0"/>
              <a:t>summarize how muscular endurance helps my performance in various physical activities</a:t>
            </a:r>
          </a:p>
          <a:p>
            <a:r>
              <a:rPr lang="en-US" sz="1600" dirty="0"/>
              <a:t>recognize that different activities and exercises impact my fitness in different ways</a:t>
            </a:r>
          </a:p>
          <a:p>
            <a:r>
              <a:rPr lang="en-US" sz="1600" dirty="0"/>
              <a:t>use different personal characteristics to overcome physical activity related challenges</a:t>
            </a:r>
          </a:p>
          <a:p>
            <a:r>
              <a:rPr lang="en-US" sz="1600" dirty="0"/>
              <a:t>use a log to keep track of my activity and fitness </a:t>
            </a:r>
            <a:r>
              <a:rPr lang="en-US" sz="1600" dirty="0" smtClean="0"/>
              <a:t>levels</a:t>
            </a:r>
          </a:p>
          <a:p>
            <a:pPr marL="50800" indent="0">
              <a:buNone/>
            </a:pPr>
            <a:r>
              <a:rPr lang="en-CA" sz="1600" b="1" dirty="0" smtClean="0">
                <a:solidFill>
                  <a:srgbClr val="3F3F3F"/>
                </a:solidFill>
                <a:latin typeface="Century Gothic"/>
                <a:ea typeface="Century Gothic"/>
                <a:cs typeface="Century Gothic"/>
                <a:sym typeface="Century Gothic"/>
              </a:rPr>
              <a:t>I </a:t>
            </a:r>
            <a:r>
              <a:rPr lang="en-CA" sz="1600" b="1" dirty="0">
                <a:solidFill>
                  <a:srgbClr val="3F3F3F"/>
                </a:solidFill>
                <a:latin typeface="Century Gothic"/>
                <a:ea typeface="Century Gothic"/>
                <a:cs typeface="Century Gothic"/>
                <a:sym typeface="Century Gothic"/>
              </a:rPr>
              <a:t>can </a:t>
            </a:r>
            <a:r>
              <a:rPr lang="en-CA" sz="1600" b="1" dirty="0" smtClean="0">
                <a:solidFill>
                  <a:srgbClr val="3F3F3F"/>
                </a:solidFill>
                <a:latin typeface="Century Gothic"/>
                <a:ea typeface="Century Gothic"/>
                <a:cs typeface="Century Gothic"/>
                <a:sym typeface="Century Gothic"/>
              </a:rPr>
              <a:t>4</a:t>
            </a:r>
            <a:r>
              <a:rPr lang="en-CA" sz="1600" b="1" baseline="30000" dirty="0" smtClean="0">
                <a:solidFill>
                  <a:srgbClr val="3F3F3F"/>
                </a:solidFill>
                <a:latin typeface="Century Gothic"/>
                <a:ea typeface="Century Gothic"/>
                <a:cs typeface="Century Gothic"/>
                <a:sym typeface="Century Gothic"/>
              </a:rPr>
              <a:t>th</a:t>
            </a:r>
            <a:r>
              <a:rPr lang="en-CA" sz="1600" b="1" dirty="0" smtClean="0">
                <a:solidFill>
                  <a:srgbClr val="3F3F3F"/>
                </a:solidFill>
                <a:latin typeface="Century Gothic"/>
                <a:ea typeface="Century Gothic"/>
                <a:cs typeface="Century Gothic"/>
                <a:sym typeface="Century Gothic"/>
              </a:rPr>
              <a:t> grade:</a:t>
            </a:r>
          </a:p>
          <a:p>
            <a:r>
              <a:rPr lang="en-US" sz="1900" dirty="0"/>
              <a:t>identify the muscles that are being used during physical activity</a:t>
            </a:r>
          </a:p>
          <a:p>
            <a:r>
              <a:rPr lang="en-US" sz="1900" dirty="0"/>
              <a:t>develop short- and long-term goals as they relate to my fitness needs</a:t>
            </a:r>
          </a:p>
          <a:p>
            <a:r>
              <a:rPr lang="en-US" sz="1900" dirty="0"/>
              <a:t>name the five parts of a workout and the equipment used to train specific muscles</a:t>
            </a:r>
          </a:p>
          <a:p>
            <a:r>
              <a:rPr lang="en-US" sz="1900" dirty="0"/>
              <a:t>identify what muscles are being strengthened during certain activities</a:t>
            </a:r>
          </a:p>
          <a:p>
            <a:pPr marL="228600" indent="-108585">
              <a:lnSpc>
                <a:spcPct val="70000"/>
              </a:lnSpc>
              <a:spcBef>
                <a:spcPts val="600"/>
              </a:spcBef>
              <a:buSzPts val="1890"/>
              <a:buNone/>
            </a:pPr>
            <a:endParaRPr lang="en-CA" sz="1800" b="1" dirty="0">
              <a:solidFill>
                <a:srgbClr val="3F3F3F"/>
              </a:solidFill>
              <a:latin typeface="Century Gothic"/>
              <a:ea typeface="Century Gothic"/>
              <a:cs typeface="Century Gothic"/>
              <a:sym typeface="Century Gothic"/>
            </a:endParaRPr>
          </a:p>
          <a:p>
            <a:pPr marL="228600" lvl="0" indent="-108585" algn="l" rtl="0">
              <a:lnSpc>
                <a:spcPct val="70000"/>
              </a:lnSpc>
              <a:spcBef>
                <a:spcPts val="6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p:txBody>
      </p:sp>
      <p:sp>
        <p:nvSpPr>
          <p:cNvPr id="68" name="Google Shape;68;p3"/>
          <p:cNvSpPr/>
          <p:nvPr/>
        </p:nvSpPr>
        <p:spPr>
          <a:xfrm>
            <a:off x="-62450" y="-21628"/>
            <a:ext cx="12452004" cy="701714"/>
          </a:xfrm>
          <a:prstGeom prst="rect">
            <a:avLst/>
          </a:prstGeom>
          <a:solidFill>
            <a:srgbClr val="548135"/>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69" name="Google Shape;69;p3"/>
          <p:cNvPicPr preferRelativeResize="0"/>
          <p:nvPr/>
        </p:nvPicPr>
        <p:blipFill rotWithShape="1">
          <a:blip r:embed="rId3">
            <a:alphaModFix/>
          </a:blip>
          <a:srcRect l="5062" t="45660" r="11727" b="48896"/>
          <a:stretch/>
        </p:blipFill>
        <p:spPr>
          <a:xfrm>
            <a:off x="-1" y="19349"/>
            <a:ext cx="12327105" cy="623023"/>
          </a:xfrm>
          <a:prstGeom prst="rect">
            <a:avLst/>
          </a:prstGeom>
          <a:noFill/>
          <a:ln>
            <a:noFill/>
          </a:ln>
        </p:spPr>
      </p:pic>
      <p:sp>
        <p:nvSpPr>
          <p:cNvPr id="70" name="Google Shape;70;p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143466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b="1">
                <a:solidFill>
                  <a:srgbClr val="3F3F3F"/>
                </a:solidFill>
                <a:latin typeface="Century Gothic"/>
                <a:ea typeface="Century Gothic"/>
                <a:cs typeface="Century Gothic"/>
                <a:sym typeface="Century Gothic"/>
              </a:rPr>
              <a:t>Rate My Self Lesson Check In</a:t>
            </a:r>
            <a:endParaRPr b="1">
              <a:solidFill>
                <a:srgbClr val="3F3F3F"/>
              </a:solidFill>
              <a:latin typeface="Century Gothic"/>
              <a:ea typeface="Century Gothic"/>
              <a:cs typeface="Century Gothic"/>
              <a:sym typeface="Century Gothic"/>
            </a:endParaRPr>
          </a:p>
        </p:txBody>
      </p:sp>
      <p:sp>
        <p:nvSpPr>
          <p:cNvPr id="102" name="Google Shape;102;p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03" name="Google Shape;103;p6"/>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04" name="Google Shape;104;p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graphicFrame>
        <p:nvGraphicFramePr>
          <p:cNvPr id="105" name="Google Shape;105;p6"/>
          <p:cNvGraphicFramePr/>
          <p:nvPr>
            <p:extLst/>
          </p:nvPr>
        </p:nvGraphicFramePr>
        <p:xfrm>
          <a:off x="651164" y="2338241"/>
          <a:ext cx="10702636" cy="4299618"/>
        </p:xfrm>
        <a:graphic>
          <a:graphicData uri="http://schemas.openxmlformats.org/drawingml/2006/table">
            <a:tbl>
              <a:tblPr firstRow="1" bandRow="1">
                <a:noFill/>
              </a:tblPr>
              <a:tblGrid>
                <a:gridCol w="2675659">
                  <a:extLst>
                    <a:ext uri="{9D8B030D-6E8A-4147-A177-3AD203B41FA5}">
                      <a16:colId xmlns:a16="http://schemas.microsoft.com/office/drawing/2014/main" val="20000"/>
                    </a:ext>
                  </a:extLst>
                </a:gridCol>
                <a:gridCol w="2675659">
                  <a:extLst>
                    <a:ext uri="{9D8B030D-6E8A-4147-A177-3AD203B41FA5}">
                      <a16:colId xmlns:a16="http://schemas.microsoft.com/office/drawing/2014/main" val="20001"/>
                    </a:ext>
                  </a:extLst>
                </a:gridCol>
                <a:gridCol w="2675659">
                  <a:extLst>
                    <a:ext uri="{9D8B030D-6E8A-4147-A177-3AD203B41FA5}">
                      <a16:colId xmlns:a16="http://schemas.microsoft.com/office/drawing/2014/main" val="20002"/>
                    </a:ext>
                  </a:extLst>
                </a:gridCol>
                <a:gridCol w="2675659">
                  <a:extLst>
                    <a:ext uri="{9D8B030D-6E8A-4147-A177-3AD203B41FA5}">
                      <a16:colId xmlns:a16="http://schemas.microsoft.com/office/drawing/2014/main" val="20003"/>
                    </a:ext>
                  </a:extLst>
                </a:gridCol>
              </a:tblGrid>
              <a:tr h="402462">
                <a:tc>
                  <a:txBody>
                    <a:bodyPr/>
                    <a:lstStyle/>
                    <a:p>
                      <a:pPr marL="0" marR="0" lvl="0" indent="0" algn="ctr" rtl="0">
                        <a:spcBef>
                          <a:spcPts val="0"/>
                        </a:spcBef>
                        <a:spcAft>
                          <a:spcPts val="0"/>
                        </a:spcAft>
                        <a:buNone/>
                      </a:pPr>
                      <a:r>
                        <a:rPr lang="en-CA" sz="1800" b="1" u="none" strike="noStrike" cap="none"/>
                        <a:t> I AM A 1</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2</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3</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4</a:t>
                      </a:r>
                      <a:endParaRPr sz="1800" b="1" u="none" strike="noStrike" cap="none"/>
                    </a:p>
                  </a:txBody>
                  <a:tcPr marL="91450" marR="91450" marT="45725" marB="45725"/>
                </a:tc>
                <a:extLst>
                  <a:ext uri="{0D108BD9-81ED-4DB2-BD59-A6C34878D82A}">
                    <a16:rowId xmlns:a16="http://schemas.microsoft.com/office/drawing/2014/main" val="10000"/>
                  </a:ext>
                </a:extLst>
              </a:tr>
              <a:tr h="1885466">
                <a:tc>
                  <a:txBody>
                    <a:bodyPr/>
                    <a:lstStyle/>
                    <a:p>
                      <a:pPr marL="0" marR="0" lvl="0" indent="0" algn="ctr" rtl="0">
                        <a:spcBef>
                          <a:spcPts val="0"/>
                        </a:spcBef>
                        <a:spcAft>
                          <a:spcPts val="0"/>
                        </a:spcAft>
                        <a:buNone/>
                      </a:pPr>
                      <a:r>
                        <a:rPr lang="en-CA" sz="1800" b="1" u="none" strike="noStrike" cap="none" dirty="0"/>
                        <a:t>I don’t understand much about </a:t>
                      </a:r>
                      <a:r>
                        <a:rPr lang="en-CA" sz="1800" b="1" u="none" strike="noStrike" cap="none" dirty="0" smtClean="0"/>
                        <a:t>muscle</a:t>
                      </a:r>
                      <a:r>
                        <a:rPr lang="en-CA" sz="1800" b="1" u="none" strike="noStrike" cap="none" baseline="0" dirty="0" smtClean="0"/>
                        <a:t> strength</a:t>
                      </a:r>
                      <a:r>
                        <a:rPr lang="en-CA" sz="1800" b="1" u="none" strike="noStrike" cap="none" dirty="0" smtClean="0"/>
                        <a:t>!</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CA" sz="1800" b="1" u="none" strike="noStrike" cap="none" dirty="0"/>
                        <a:t>I understand the concept </a:t>
                      </a:r>
                      <a:r>
                        <a:rPr lang="en-CA" sz="1800" b="1" u="none" strike="noStrike" cap="none" dirty="0" smtClean="0"/>
                        <a:t>of</a:t>
                      </a:r>
                      <a:r>
                        <a:rPr lang="en-CA" sz="1800" b="1" u="none" strike="noStrike" cap="none" baseline="0" dirty="0" smtClean="0"/>
                        <a:t> </a:t>
                      </a:r>
                      <a:r>
                        <a:rPr lang="en-CA" sz="1800" b="1" u="none" strike="noStrike" cap="none" baseline="0" dirty="0" smtClean="0"/>
                        <a:t>muscle strength</a:t>
                      </a:r>
                      <a:r>
                        <a:rPr lang="en-CA" sz="1800" b="1" u="none" strike="noStrike" cap="none" dirty="0" smtClean="0"/>
                        <a:t>, </a:t>
                      </a:r>
                      <a:r>
                        <a:rPr lang="en-CA" sz="1800" b="1" u="none" strike="noStrike" cap="none" dirty="0"/>
                        <a:t>but I need more help!</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CA" sz="1800" b="1" u="none" strike="noStrike" cap="none" dirty="0"/>
                        <a:t>I </a:t>
                      </a:r>
                      <a:r>
                        <a:rPr lang="en-CA" sz="1800" b="1" u="none" strike="noStrike" cap="none" dirty="0" smtClean="0"/>
                        <a:t>understand</a:t>
                      </a:r>
                      <a:r>
                        <a:rPr lang="en-CA" sz="1800" b="1" u="none" strike="noStrike" cap="none" baseline="0" dirty="0" smtClean="0"/>
                        <a:t> my </a:t>
                      </a:r>
                      <a:r>
                        <a:rPr lang="en-CA" sz="1800" b="1" u="none" strike="noStrike" cap="none" baseline="0" dirty="0" smtClean="0"/>
                        <a:t>own strength and </a:t>
                      </a:r>
                      <a:r>
                        <a:rPr lang="en-CA" sz="1800" b="1" u="none" strike="noStrike" cap="none" dirty="0" smtClean="0"/>
                        <a:t>can </a:t>
                      </a:r>
                      <a:r>
                        <a:rPr lang="en-CA" sz="1800" b="1" u="none" strike="noStrike" cap="none" dirty="0"/>
                        <a:t>practice </a:t>
                      </a:r>
                      <a:r>
                        <a:rPr lang="en-CA" sz="1800" b="1" u="none" strike="noStrike" cap="none" dirty="0" smtClean="0"/>
                        <a:t>strength building </a:t>
                      </a:r>
                      <a:r>
                        <a:rPr lang="en-CA" sz="1800" b="1" u="none" strike="noStrike" cap="none" baseline="0" dirty="0" smtClean="0"/>
                        <a:t>exercises</a:t>
                      </a:r>
                      <a:r>
                        <a:rPr lang="en-CA" sz="1800" b="1" u="none" strike="noStrike" cap="none" dirty="0" smtClean="0"/>
                        <a:t>!</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US" sz="1800" b="1" u="none" strike="noStrike" cap="none" dirty="0" smtClean="0"/>
                        <a:t>I understand </a:t>
                      </a:r>
                      <a:r>
                        <a:rPr lang="en-US" sz="1800" b="1" u="none" strike="noStrike" cap="none" dirty="0" smtClean="0"/>
                        <a:t>my own strength and can practice strength building</a:t>
                      </a:r>
                      <a:r>
                        <a:rPr lang="en-US" sz="1800" b="1" u="none" strike="noStrike" cap="none" baseline="0" dirty="0" smtClean="0"/>
                        <a:t> exercises, and </a:t>
                      </a:r>
                      <a:r>
                        <a:rPr lang="en-US" sz="1800" b="1" u="none" strike="noStrike" cap="none" baseline="0" dirty="0" smtClean="0"/>
                        <a:t>can get a </a:t>
                      </a:r>
                      <a:r>
                        <a:rPr lang="en-US" sz="1800" b="1" u="none" strike="noStrike" cap="none" dirty="0" smtClean="0"/>
                        <a:t>friend/partner</a:t>
                      </a:r>
                      <a:r>
                        <a:rPr lang="en-US" sz="1800" b="1" u="none" strike="noStrike" cap="none" baseline="0" dirty="0" smtClean="0"/>
                        <a:t> to do it with me!</a:t>
                      </a:r>
                      <a:endParaRPr lang="en-US" sz="1800" b="1" u="none" strike="noStrike" cap="none" dirty="0"/>
                    </a:p>
                  </a:txBody>
                  <a:tcPr marL="91450" marR="91450" marT="45725" marB="45725"/>
                </a:tc>
                <a:extLst>
                  <a:ext uri="{0D108BD9-81ED-4DB2-BD59-A6C34878D82A}">
                    <a16:rowId xmlns:a16="http://schemas.microsoft.com/office/drawing/2014/main" val="10001"/>
                  </a:ext>
                </a:extLst>
              </a:tr>
              <a:tr h="1885466">
                <a:tc>
                  <a:txBody>
                    <a:bodyPr/>
                    <a:lstStyle/>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dirty="0"/>
                    </a:p>
                  </a:txBody>
                  <a:tcPr marL="91450" marR="91450" marT="45725" marB="45725"/>
                </a:tc>
                <a:extLst>
                  <a:ext uri="{0D108BD9-81ED-4DB2-BD59-A6C34878D82A}">
                    <a16:rowId xmlns:a16="http://schemas.microsoft.com/office/drawing/2014/main" val="10002"/>
                  </a:ext>
                </a:extLst>
              </a:tr>
            </a:tbl>
          </a:graphicData>
        </a:graphic>
      </p:graphicFrame>
      <p:pic>
        <p:nvPicPr>
          <p:cNvPr id="106" name="Google Shape;106;p6" descr="Herchel's Blog Spot: June 2012"/>
          <p:cNvPicPr preferRelativeResize="0"/>
          <p:nvPr/>
        </p:nvPicPr>
        <p:blipFill rotWithShape="1">
          <a:blip r:embed="rId4">
            <a:alphaModFix/>
          </a:blip>
          <a:srcRect/>
          <a:stretch/>
        </p:blipFill>
        <p:spPr>
          <a:xfrm>
            <a:off x="6821089" y="4867264"/>
            <a:ext cx="1364674" cy="1364674"/>
          </a:xfrm>
          <a:prstGeom prst="rect">
            <a:avLst/>
          </a:prstGeom>
          <a:noFill/>
          <a:ln>
            <a:noFill/>
          </a:ln>
        </p:spPr>
      </p:pic>
      <p:pic>
        <p:nvPicPr>
          <p:cNvPr id="107" name="Google Shape;107;p6" descr="Сведочанства на мој начин | Физика у Бранку"/>
          <p:cNvPicPr preferRelativeResize="0"/>
          <p:nvPr/>
        </p:nvPicPr>
        <p:blipFill rotWithShape="1">
          <a:blip r:embed="rId5">
            <a:alphaModFix/>
          </a:blip>
          <a:srcRect/>
          <a:stretch/>
        </p:blipFill>
        <p:spPr>
          <a:xfrm>
            <a:off x="9421827" y="4836221"/>
            <a:ext cx="1505944" cy="1294461"/>
          </a:xfrm>
          <a:prstGeom prst="rect">
            <a:avLst/>
          </a:prstGeom>
          <a:noFill/>
          <a:ln>
            <a:noFill/>
          </a:ln>
        </p:spPr>
      </p:pic>
      <p:pic>
        <p:nvPicPr>
          <p:cNvPr id="108" name="Google Shape;108;p6" descr="File:054-worried-face.svg - Wikimedia Commons"/>
          <p:cNvPicPr preferRelativeResize="0"/>
          <p:nvPr/>
        </p:nvPicPr>
        <p:blipFill rotWithShape="1">
          <a:blip r:embed="rId6">
            <a:alphaModFix/>
          </a:blip>
          <a:srcRect/>
          <a:stretch/>
        </p:blipFill>
        <p:spPr>
          <a:xfrm>
            <a:off x="1245063" y="4831072"/>
            <a:ext cx="1600726" cy="1600726"/>
          </a:xfrm>
          <a:prstGeom prst="rect">
            <a:avLst/>
          </a:prstGeom>
          <a:noFill/>
          <a:ln>
            <a:noFill/>
          </a:ln>
        </p:spPr>
      </p:pic>
      <p:pic>
        <p:nvPicPr>
          <p:cNvPr id="109" name="Google Shape;109;p6" descr="message in a bottle, missed connections | The Honking Goose"/>
          <p:cNvPicPr preferRelativeResize="0"/>
          <p:nvPr/>
        </p:nvPicPr>
        <p:blipFill rotWithShape="1">
          <a:blip r:embed="rId7">
            <a:alphaModFix/>
          </a:blip>
          <a:srcRect/>
          <a:stretch/>
        </p:blipFill>
        <p:spPr>
          <a:xfrm>
            <a:off x="4195201" y="4825346"/>
            <a:ext cx="1389824" cy="1573479"/>
          </a:xfrm>
          <a:prstGeom prst="rect">
            <a:avLst/>
          </a:prstGeom>
          <a:noFill/>
          <a:ln>
            <a:noFill/>
          </a:ln>
        </p:spPr>
      </p:pic>
      <p:sp>
        <p:nvSpPr>
          <p:cNvPr id="110" name="Google Shape;110;p6"/>
          <p:cNvSpPr txBox="1"/>
          <p:nvPr/>
        </p:nvSpPr>
        <p:spPr>
          <a:xfrm>
            <a:off x="-13854" y="1566053"/>
            <a:ext cx="12192000" cy="757118"/>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ctr" rtl="0">
              <a:lnSpc>
                <a:spcPct val="90000"/>
              </a:lnSpc>
              <a:spcBef>
                <a:spcPts val="0"/>
              </a:spcBef>
              <a:spcAft>
                <a:spcPts val="0"/>
              </a:spcAft>
              <a:buClr>
                <a:srgbClr val="3F3F3F"/>
              </a:buClr>
              <a:buSzPts val="4400"/>
              <a:buFont typeface="Century Gothic"/>
              <a:buNone/>
            </a:pPr>
            <a:r>
              <a:rPr lang="en-CA" sz="4400" dirty="0">
                <a:solidFill>
                  <a:srgbClr val="3F3F3F"/>
                </a:solidFill>
                <a:latin typeface="Century Gothic"/>
                <a:ea typeface="Century Gothic"/>
                <a:cs typeface="Century Gothic"/>
                <a:sym typeface="Century Gothic"/>
              </a:rPr>
              <a:t>	</a:t>
            </a:r>
            <a:r>
              <a:rPr lang="en-CA" sz="4400" b="1" dirty="0">
                <a:solidFill>
                  <a:srgbClr val="3F3F3F"/>
                </a:solidFill>
                <a:latin typeface="Century Gothic"/>
                <a:ea typeface="Century Gothic"/>
                <a:cs typeface="Century Gothic"/>
                <a:sym typeface="Century Gothic"/>
              </a:rPr>
              <a:t>What Do You Know About </a:t>
            </a:r>
            <a:r>
              <a:rPr lang="en-CA" sz="4400" b="1" dirty="0" smtClean="0">
                <a:solidFill>
                  <a:srgbClr val="3F3F3F"/>
                </a:solidFill>
                <a:latin typeface="Century Gothic"/>
                <a:ea typeface="Century Gothic"/>
                <a:cs typeface="Century Gothic"/>
                <a:sym typeface="Century Gothic"/>
              </a:rPr>
              <a:t>Muscular Strength?</a:t>
            </a:r>
            <a:endParaRPr sz="4400"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5250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9"/>
          <p:cNvSpPr txBox="1">
            <a:spLocks noGrp="1"/>
          </p:cNvSpPr>
          <p:nvPr>
            <p:ph type="title"/>
          </p:nvPr>
        </p:nvSpPr>
        <p:spPr>
          <a:xfrm>
            <a:off x="0" y="873326"/>
            <a:ext cx="12192000" cy="757118"/>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a:t>
            </a:r>
            <a:r>
              <a:rPr lang="en-CA" sz="3959" b="1">
                <a:solidFill>
                  <a:srgbClr val="0070C0"/>
                </a:solidFill>
                <a:latin typeface="Century Gothic"/>
                <a:ea typeface="Century Gothic"/>
                <a:cs typeface="Century Gothic"/>
                <a:sym typeface="Century Gothic"/>
              </a:rPr>
              <a:t>Bye See You Next Week Tuesday! Same Time, Same Place Time!</a:t>
            </a:r>
            <a:endParaRPr sz="3959" b="1">
              <a:solidFill>
                <a:srgbClr val="0070C0"/>
              </a:solidFill>
              <a:latin typeface="Century Gothic"/>
              <a:ea typeface="Century Gothic"/>
              <a:cs typeface="Century Gothic"/>
              <a:sym typeface="Century Gothic"/>
            </a:endParaRPr>
          </a:p>
        </p:txBody>
      </p:sp>
      <p:sp>
        <p:nvSpPr>
          <p:cNvPr id="405" name="Google Shape;405;p29"/>
          <p:cNvSpPr txBox="1">
            <a:spLocks noGrp="1"/>
          </p:cNvSpPr>
          <p:nvPr>
            <p:ph type="body" idx="1"/>
          </p:nvPr>
        </p:nvSpPr>
        <p:spPr>
          <a:xfrm>
            <a:off x="838200" y="1899637"/>
            <a:ext cx="10678297" cy="4900585"/>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3F3F3F"/>
              </a:buClr>
              <a:buSzPts val="2497"/>
              <a:buNone/>
            </a:pPr>
            <a:r>
              <a:rPr lang="en-CA" sz="2497" b="1" dirty="0">
                <a:solidFill>
                  <a:srgbClr val="3F3F3F"/>
                </a:solidFill>
                <a:latin typeface="Century Gothic"/>
                <a:ea typeface="Century Gothic"/>
                <a:cs typeface="Century Gothic"/>
                <a:sym typeface="Century Gothic"/>
              </a:rPr>
              <a:t>Next week we will be doing the </a:t>
            </a:r>
            <a:r>
              <a:rPr lang="en-CA" sz="2497" b="1" dirty="0" smtClean="0">
                <a:solidFill>
                  <a:srgbClr val="3F3F3F"/>
                </a:solidFill>
                <a:latin typeface="Century Gothic"/>
                <a:ea typeface="Century Gothic"/>
                <a:cs typeface="Century Gothic"/>
                <a:sym typeface="Century Gothic"/>
              </a:rPr>
              <a:t>2.03 Strength mini lesson during class time</a:t>
            </a:r>
            <a:r>
              <a:rPr lang="en-CA" sz="2497" b="1" dirty="0">
                <a:solidFill>
                  <a:srgbClr val="3F3F3F"/>
                </a:solidFill>
                <a:latin typeface="Century Gothic"/>
                <a:ea typeface="Century Gothic"/>
                <a:cs typeface="Century Gothic"/>
                <a:sym typeface="Century Gothic"/>
              </a:rPr>
              <a:t>!!</a:t>
            </a:r>
            <a:endParaRPr dirty="0"/>
          </a:p>
          <a:p>
            <a:pPr marL="0" lvl="0" indent="0" algn="ctr" rtl="0">
              <a:lnSpc>
                <a:spcPct val="80000"/>
              </a:lnSpc>
              <a:spcBef>
                <a:spcPts val="2200"/>
              </a:spcBef>
              <a:spcAft>
                <a:spcPts val="0"/>
              </a:spcAft>
              <a:buClr>
                <a:srgbClr val="3F3F3F"/>
              </a:buClr>
              <a:buSzPts val="2497"/>
              <a:buNone/>
            </a:pPr>
            <a:r>
              <a:rPr lang="en-CA" sz="2497" b="1" dirty="0">
                <a:solidFill>
                  <a:srgbClr val="3F3F3F"/>
                </a:solidFill>
                <a:latin typeface="Century Gothic"/>
                <a:ea typeface="Century Gothic"/>
                <a:cs typeface="Century Gothic"/>
                <a:sym typeface="Century Gothic"/>
              </a:rPr>
              <a:t>Be Prepared To Get Ready To Let Me See What you have learned!!!</a:t>
            </a:r>
            <a:endParaRPr dirty="0"/>
          </a:p>
          <a:p>
            <a:pPr marL="0" lvl="0" indent="0" algn="l" rtl="0">
              <a:lnSpc>
                <a:spcPct val="80000"/>
              </a:lnSpc>
              <a:spcBef>
                <a:spcPts val="2200"/>
              </a:spcBef>
              <a:spcAft>
                <a:spcPts val="0"/>
              </a:spcAft>
              <a:buClr>
                <a:schemeClr val="dk1"/>
              </a:buClr>
              <a:buSzPts val="2497"/>
              <a:buNone/>
            </a:pPr>
            <a:r>
              <a:rPr lang="en-CA" sz="2497" dirty="0">
                <a:latin typeface="Century Gothic"/>
                <a:ea typeface="Century Gothic"/>
                <a:cs typeface="Century Gothic"/>
                <a:sym typeface="Century Gothic"/>
              </a:rPr>
              <a:t>K-   </a:t>
            </a:r>
            <a:r>
              <a:rPr lang="en-CA" sz="2590" dirty="0"/>
              <a:t>9:30-10:00 PE</a:t>
            </a:r>
            <a:endParaRPr dirty="0"/>
          </a:p>
          <a:p>
            <a:pPr marL="0" lvl="0" indent="0" algn="l" rtl="0">
              <a:lnSpc>
                <a:spcPct val="80000"/>
              </a:lnSpc>
              <a:spcBef>
                <a:spcPts val="2200"/>
              </a:spcBef>
              <a:spcAft>
                <a:spcPts val="0"/>
              </a:spcAft>
              <a:buClr>
                <a:schemeClr val="accent6"/>
              </a:buClr>
              <a:buSzPts val="2497"/>
              <a:buNone/>
            </a:pPr>
            <a:r>
              <a:rPr lang="en-CA" sz="2497" b="1" dirty="0">
                <a:solidFill>
                  <a:schemeClr val="accent6"/>
                </a:solidFill>
                <a:latin typeface="Century Gothic"/>
                <a:ea typeface="Century Gothic"/>
                <a:cs typeface="Century Gothic"/>
                <a:sym typeface="Century Gothic"/>
              </a:rPr>
              <a:t>1</a:t>
            </a:r>
            <a:r>
              <a:rPr lang="en-CA" sz="2497" b="1" baseline="30000" dirty="0">
                <a:solidFill>
                  <a:schemeClr val="accent6"/>
                </a:solidFill>
                <a:latin typeface="Century Gothic"/>
                <a:ea typeface="Century Gothic"/>
                <a:cs typeface="Century Gothic"/>
                <a:sym typeface="Century Gothic"/>
              </a:rPr>
              <a:t>st</a:t>
            </a:r>
            <a:r>
              <a:rPr lang="en-CA" sz="2497" b="1" dirty="0">
                <a:solidFill>
                  <a:schemeClr val="accent6"/>
                </a:solidFill>
                <a:latin typeface="Century Gothic"/>
                <a:ea typeface="Century Gothic"/>
                <a:cs typeface="Century Gothic"/>
                <a:sym typeface="Century Gothic"/>
              </a:rPr>
              <a:t>-  </a:t>
            </a:r>
            <a:r>
              <a:rPr lang="en-CA" sz="2590" b="1" dirty="0">
                <a:solidFill>
                  <a:schemeClr val="accent6"/>
                </a:solidFill>
              </a:rPr>
              <a:t>11:15-11:45 PE</a:t>
            </a:r>
            <a:endParaRPr sz="2497" b="1" dirty="0">
              <a:solidFill>
                <a:schemeClr val="accent6"/>
              </a:solidFill>
              <a:latin typeface="Century Gothic"/>
              <a:ea typeface="Century Gothic"/>
              <a:cs typeface="Century Gothic"/>
              <a:sym typeface="Century Gothic"/>
            </a:endParaRPr>
          </a:p>
          <a:p>
            <a:pPr marL="0" lvl="0" indent="0" algn="l" rtl="0">
              <a:lnSpc>
                <a:spcPct val="80000"/>
              </a:lnSpc>
              <a:spcBef>
                <a:spcPts val="2200"/>
              </a:spcBef>
              <a:spcAft>
                <a:spcPts val="0"/>
              </a:spcAft>
              <a:buClr>
                <a:schemeClr val="dk1"/>
              </a:buClr>
              <a:buSzPts val="2497"/>
              <a:buNone/>
            </a:pPr>
            <a:r>
              <a:rPr lang="en-CA" sz="2497" dirty="0">
                <a:latin typeface="Century Gothic"/>
                <a:ea typeface="Century Gothic"/>
                <a:cs typeface="Century Gothic"/>
                <a:sym typeface="Century Gothic"/>
              </a:rPr>
              <a:t>2</a:t>
            </a:r>
            <a:r>
              <a:rPr lang="en-CA" sz="2497" baseline="30000" dirty="0">
                <a:latin typeface="Century Gothic"/>
                <a:ea typeface="Century Gothic"/>
                <a:cs typeface="Century Gothic"/>
                <a:sym typeface="Century Gothic"/>
              </a:rPr>
              <a:t>nd</a:t>
            </a:r>
            <a:r>
              <a:rPr lang="en-CA" sz="2497" dirty="0">
                <a:latin typeface="Century Gothic"/>
                <a:ea typeface="Century Gothic"/>
                <a:cs typeface="Century Gothic"/>
                <a:sym typeface="Century Gothic"/>
              </a:rPr>
              <a:t>- </a:t>
            </a:r>
            <a:r>
              <a:rPr lang="en-CA" sz="2590" dirty="0"/>
              <a:t>10:15-10:45 PE</a:t>
            </a:r>
            <a:endParaRPr dirty="0"/>
          </a:p>
          <a:p>
            <a:pPr marL="0" lvl="0" indent="0" algn="l" rtl="0">
              <a:lnSpc>
                <a:spcPct val="80000"/>
              </a:lnSpc>
              <a:spcBef>
                <a:spcPts val="2200"/>
              </a:spcBef>
              <a:spcAft>
                <a:spcPts val="0"/>
              </a:spcAft>
              <a:buClr>
                <a:srgbClr val="00B0F0"/>
              </a:buClr>
              <a:buSzPts val="2497"/>
              <a:buNone/>
            </a:pPr>
            <a:r>
              <a:rPr lang="en-CA" sz="2497" b="1" dirty="0">
                <a:solidFill>
                  <a:srgbClr val="00B0F0"/>
                </a:solidFill>
                <a:latin typeface="Century Gothic"/>
                <a:ea typeface="Century Gothic"/>
                <a:cs typeface="Century Gothic"/>
                <a:sym typeface="Century Gothic"/>
              </a:rPr>
              <a:t>3</a:t>
            </a:r>
            <a:r>
              <a:rPr lang="en-CA" sz="2497" b="1" baseline="30000" dirty="0">
                <a:solidFill>
                  <a:srgbClr val="00B0F0"/>
                </a:solidFill>
                <a:latin typeface="Century Gothic"/>
                <a:ea typeface="Century Gothic"/>
                <a:cs typeface="Century Gothic"/>
                <a:sym typeface="Century Gothic"/>
              </a:rPr>
              <a:t>rd</a:t>
            </a:r>
            <a:r>
              <a:rPr lang="en-CA" sz="2497" b="1" dirty="0">
                <a:solidFill>
                  <a:srgbClr val="00B0F0"/>
                </a:solidFill>
                <a:latin typeface="Century Gothic"/>
                <a:ea typeface="Century Gothic"/>
                <a:cs typeface="Century Gothic"/>
                <a:sym typeface="Century Gothic"/>
              </a:rPr>
              <a:t>-  1</a:t>
            </a:r>
            <a:r>
              <a:rPr lang="en-CA" sz="2590" b="1" dirty="0">
                <a:solidFill>
                  <a:srgbClr val="00B0F0"/>
                </a:solidFill>
              </a:rPr>
              <a:t>:00-1:30 PE</a:t>
            </a:r>
            <a:endParaRPr sz="2497" b="1" dirty="0">
              <a:solidFill>
                <a:srgbClr val="00B0F0"/>
              </a:solidFill>
              <a:latin typeface="Century Gothic"/>
              <a:ea typeface="Century Gothic"/>
              <a:cs typeface="Century Gothic"/>
              <a:sym typeface="Century Gothic"/>
            </a:endParaRPr>
          </a:p>
          <a:p>
            <a:pPr marL="0" lvl="0" indent="0" algn="l" rtl="0">
              <a:lnSpc>
                <a:spcPct val="80000"/>
              </a:lnSpc>
              <a:spcBef>
                <a:spcPts val="2200"/>
              </a:spcBef>
              <a:spcAft>
                <a:spcPts val="0"/>
              </a:spcAft>
              <a:buClr>
                <a:srgbClr val="FF0000"/>
              </a:buClr>
              <a:buSzPts val="2497"/>
              <a:buNone/>
            </a:pPr>
            <a:r>
              <a:rPr lang="en-CA" sz="2497" b="1" dirty="0">
                <a:solidFill>
                  <a:srgbClr val="FF0000"/>
                </a:solidFill>
                <a:latin typeface="Century Gothic"/>
                <a:ea typeface="Century Gothic"/>
                <a:cs typeface="Century Gothic"/>
                <a:sym typeface="Century Gothic"/>
              </a:rPr>
              <a:t>4</a:t>
            </a:r>
            <a:r>
              <a:rPr lang="en-CA" sz="2497" b="1" baseline="30000" dirty="0">
                <a:solidFill>
                  <a:srgbClr val="FF0000"/>
                </a:solidFill>
                <a:latin typeface="Century Gothic"/>
                <a:ea typeface="Century Gothic"/>
                <a:cs typeface="Century Gothic"/>
                <a:sym typeface="Century Gothic"/>
              </a:rPr>
              <a:t>th</a:t>
            </a:r>
            <a:r>
              <a:rPr lang="en-CA" sz="2497" b="1" dirty="0">
                <a:solidFill>
                  <a:srgbClr val="FF0000"/>
                </a:solidFill>
                <a:latin typeface="Century Gothic"/>
                <a:ea typeface="Century Gothic"/>
                <a:cs typeface="Century Gothic"/>
                <a:sym typeface="Century Gothic"/>
              </a:rPr>
              <a:t>-  </a:t>
            </a:r>
            <a:r>
              <a:rPr lang="en-CA" sz="2590" b="1" dirty="0">
                <a:solidFill>
                  <a:srgbClr val="FF0000"/>
                </a:solidFill>
              </a:rPr>
              <a:t>1:45-2:15 PE</a:t>
            </a:r>
            <a:endParaRPr sz="2497" b="1" dirty="0">
              <a:solidFill>
                <a:srgbClr val="FF0000"/>
              </a:solidFill>
              <a:latin typeface="Century Gothic"/>
              <a:ea typeface="Century Gothic"/>
              <a:cs typeface="Century Gothic"/>
              <a:sym typeface="Century Gothic"/>
            </a:endParaRPr>
          </a:p>
          <a:p>
            <a:pPr marL="0" lvl="0" indent="0" algn="l" rtl="0">
              <a:lnSpc>
                <a:spcPct val="80000"/>
              </a:lnSpc>
              <a:spcBef>
                <a:spcPts val="2200"/>
              </a:spcBef>
              <a:spcAft>
                <a:spcPts val="0"/>
              </a:spcAft>
              <a:buClr>
                <a:srgbClr val="3F3F3F"/>
              </a:buClr>
              <a:buSzPts val="2497"/>
              <a:buNone/>
            </a:pPr>
            <a:r>
              <a:rPr lang="en-CA" sz="2497" dirty="0">
                <a:solidFill>
                  <a:srgbClr val="3F3F3F"/>
                </a:solidFill>
                <a:latin typeface="Century Gothic"/>
                <a:ea typeface="Century Gothic"/>
                <a:cs typeface="Century Gothic"/>
                <a:sym typeface="Century Gothic"/>
              </a:rPr>
              <a:t>5</a:t>
            </a:r>
            <a:r>
              <a:rPr lang="en-CA" sz="2497" baseline="30000" dirty="0">
                <a:solidFill>
                  <a:srgbClr val="3F3F3F"/>
                </a:solidFill>
                <a:latin typeface="Century Gothic"/>
                <a:ea typeface="Century Gothic"/>
                <a:cs typeface="Century Gothic"/>
                <a:sym typeface="Century Gothic"/>
              </a:rPr>
              <a:t>th</a:t>
            </a:r>
            <a:r>
              <a:rPr lang="en-CA" sz="2497" dirty="0">
                <a:solidFill>
                  <a:srgbClr val="3F3F3F"/>
                </a:solidFill>
                <a:latin typeface="Century Gothic"/>
                <a:ea typeface="Century Gothic"/>
                <a:cs typeface="Century Gothic"/>
                <a:sym typeface="Century Gothic"/>
              </a:rPr>
              <a:t>-  </a:t>
            </a:r>
            <a:r>
              <a:rPr lang="en-CA" sz="2590" dirty="0"/>
              <a:t>2:30-3:00 PE</a:t>
            </a:r>
            <a:endParaRPr sz="2497" dirty="0">
              <a:solidFill>
                <a:srgbClr val="3F3F3F"/>
              </a:solidFill>
              <a:latin typeface="Century Gothic"/>
              <a:ea typeface="Century Gothic"/>
              <a:cs typeface="Century Gothic"/>
              <a:sym typeface="Century Gothic"/>
            </a:endParaRPr>
          </a:p>
          <a:p>
            <a:pPr marL="228600" lvl="0" indent="-70040" algn="l" rtl="0">
              <a:lnSpc>
                <a:spcPct val="80000"/>
              </a:lnSpc>
              <a:spcBef>
                <a:spcPts val="1800"/>
              </a:spcBef>
              <a:spcAft>
                <a:spcPts val="0"/>
              </a:spcAft>
              <a:buClr>
                <a:schemeClr val="dk1"/>
              </a:buClr>
              <a:buSzPts val="2497"/>
              <a:buNone/>
            </a:pPr>
            <a:endParaRPr sz="2497" dirty="0">
              <a:solidFill>
                <a:srgbClr val="3F3F3F"/>
              </a:solidFill>
              <a:latin typeface="Century Gothic"/>
              <a:ea typeface="Century Gothic"/>
              <a:cs typeface="Century Gothic"/>
              <a:sym typeface="Century Gothic"/>
            </a:endParaRPr>
          </a:p>
        </p:txBody>
      </p:sp>
      <p:sp>
        <p:nvSpPr>
          <p:cNvPr id="406" name="Google Shape;406;p29"/>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07" name="Google Shape;407;p29"/>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408" name="Google Shape;408;p29"/>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409" name="Google Shape;409;p29"/>
          <p:cNvPicPr preferRelativeResize="0"/>
          <p:nvPr/>
        </p:nvPicPr>
        <p:blipFill rotWithShape="1">
          <a:blip r:embed="rId4">
            <a:alphaModFix/>
          </a:blip>
          <a:srcRect/>
          <a:stretch/>
        </p:blipFill>
        <p:spPr>
          <a:xfrm>
            <a:off x="6376416" y="3896912"/>
            <a:ext cx="4864608" cy="2779097"/>
          </a:xfrm>
          <a:prstGeom prst="rect">
            <a:avLst/>
          </a:prstGeom>
          <a:noFill/>
          <a:ln>
            <a:noFill/>
          </a:ln>
        </p:spPr>
      </p:pic>
      <p:sp>
        <p:nvSpPr>
          <p:cNvPr id="410" name="Google Shape;410;p29"/>
          <p:cNvSpPr/>
          <p:nvPr/>
        </p:nvSpPr>
        <p:spPr>
          <a:xfrm>
            <a:off x="5736336" y="3170334"/>
            <a:ext cx="614476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dirty="0">
                <a:solidFill>
                  <a:srgbClr val="FF0000"/>
                </a:solidFill>
                <a:latin typeface="Arial"/>
                <a:ea typeface="Arial"/>
                <a:cs typeface="Arial"/>
                <a:sym typeface="Arial"/>
              </a:rPr>
              <a:t>Don’t Forget To Join….. By clicking on the remind link for your class on the class announcement page!</a:t>
            </a:r>
            <a:endParaRPr sz="1800" b="0"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332618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b="1">
                <a:solidFill>
                  <a:srgbClr val="3F3F3F"/>
                </a:solidFill>
                <a:latin typeface="Century Gothic"/>
                <a:ea typeface="Century Gothic"/>
                <a:cs typeface="Century Gothic"/>
                <a:sym typeface="Century Gothic"/>
              </a:rPr>
              <a:t>Rate My Self SEL Learning Check In</a:t>
            </a:r>
            <a:endParaRPr b="1">
              <a:solidFill>
                <a:srgbClr val="3F3F3F"/>
              </a:solidFill>
              <a:latin typeface="Century Gothic"/>
              <a:ea typeface="Century Gothic"/>
              <a:cs typeface="Century Gothic"/>
              <a:sym typeface="Century Gothic"/>
            </a:endParaRPr>
          </a:p>
        </p:txBody>
      </p:sp>
      <p:sp>
        <p:nvSpPr>
          <p:cNvPr id="87" name="Google Shape;87;p5"/>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88" name="Google Shape;88;p5"/>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89" name="Google Shape;89;p5"/>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graphicFrame>
        <p:nvGraphicFramePr>
          <p:cNvPr id="90" name="Google Shape;90;p5"/>
          <p:cNvGraphicFramePr/>
          <p:nvPr/>
        </p:nvGraphicFramePr>
        <p:xfrm>
          <a:off x="2473960" y="2754803"/>
          <a:ext cx="7886700" cy="2479070"/>
        </p:xfrm>
        <a:graphic>
          <a:graphicData uri="http://schemas.openxmlformats.org/drawingml/2006/table">
            <a:tbl>
              <a:tblPr firstRow="1" bandRow="1">
                <a:noFill/>
              </a:tblPr>
              <a:tblGrid>
                <a:gridCol w="2628900">
                  <a:extLst>
                    <a:ext uri="{9D8B030D-6E8A-4147-A177-3AD203B41FA5}">
                      <a16:colId xmlns:a16="http://schemas.microsoft.com/office/drawing/2014/main" val="20000"/>
                    </a:ext>
                  </a:extLst>
                </a:gridCol>
                <a:gridCol w="2537450">
                  <a:extLst>
                    <a:ext uri="{9D8B030D-6E8A-4147-A177-3AD203B41FA5}">
                      <a16:colId xmlns:a16="http://schemas.microsoft.com/office/drawing/2014/main" val="20001"/>
                    </a:ext>
                  </a:extLst>
                </a:gridCol>
                <a:gridCol w="272035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CA" sz="1800" b="1" u="none" strike="noStrike" cap="none"/>
                        <a:t>Sad</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Okay</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Happy</a:t>
                      </a:r>
                      <a:endParaRPr sz="1800" b="1"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CA" sz="1800" b="1" u="none" strike="noStrike" cap="none"/>
                        <a:t>I feel Sad today.</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feel OKAY today.</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feel HAPPY today.</a:t>
                      </a:r>
                      <a:endParaRPr sz="1800" b="1"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2"/>
                  </a:ext>
                </a:extLst>
              </a:tr>
            </a:tbl>
          </a:graphicData>
        </a:graphic>
      </p:graphicFrame>
      <p:pic>
        <p:nvPicPr>
          <p:cNvPr id="91" name="Google Shape;91;p5" descr="Сведочанства на мој начин | Физика у Бранку"/>
          <p:cNvPicPr preferRelativeResize="0"/>
          <p:nvPr/>
        </p:nvPicPr>
        <p:blipFill rotWithShape="1">
          <a:blip r:embed="rId4">
            <a:alphaModFix/>
          </a:blip>
          <a:srcRect/>
          <a:stretch/>
        </p:blipFill>
        <p:spPr>
          <a:xfrm>
            <a:off x="8090867" y="3797126"/>
            <a:ext cx="1505944" cy="1294461"/>
          </a:xfrm>
          <a:prstGeom prst="rect">
            <a:avLst/>
          </a:prstGeom>
          <a:noFill/>
          <a:ln>
            <a:noFill/>
          </a:ln>
        </p:spPr>
      </p:pic>
      <p:pic>
        <p:nvPicPr>
          <p:cNvPr id="92" name="Google Shape;92;p5" descr="message in a bottle, missed connections | The Honking Goose"/>
          <p:cNvPicPr preferRelativeResize="0"/>
          <p:nvPr/>
        </p:nvPicPr>
        <p:blipFill rotWithShape="1">
          <a:blip r:embed="rId5">
            <a:alphaModFix/>
          </a:blip>
          <a:srcRect/>
          <a:stretch/>
        </p:blipFill>
        <p:spPr>
          <a:xfrm>
            <a:off x="5820801" y="3581683"/>
            <a:ext cx="1389824" cy="1573479"/>
          </a:xfrm>
          <a:prstGeom prst="rect">
            <a:avLst/>
          </a:prstGeom>
          <a:noFill/>
          <a:ln>
            <a:noFill/>
          </a:ln>
        </p:spPr>
      </p:pic>
      <p:sp>
        <p:nvSpPr>
          <p:cNvPr id="93" name="Google Shape;93;p5"/>
          <p:cNvSpPr txBox="1"/>
          <p:nvPr/>
        </p:nvSpPr>
        <p:spPr>
          <a:xfrm>
            <a:off x="-13854" y="1566053"/>
            <a:ext cx="12192000" cy="75711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400"/>
              <a:buFont typeface="Century Gothic"/>
              <a:buNone/>
            </a:pPr>
            <a:r>
              <a:rPr lang="en-CA" sz="4400">
                <a:solidFill>
                  <a:srgbClr val="3F3F3F"/>
                </a:solidFill>
                <a:latin typeface="Century Gothic"/>
                <a:ea typeface="Century Gothic"/>
                <a:cs typeface="Century Gothic"/>
                <a:sym typeface="Century Gothic"/>
              </a:rPr>
              <a:t>	</a:t>
            </a:r>
            <a:r>
              <a:rPr lang="en-CA" sz="4400" b="1">
                <a:solidFill>
                  <a:srgbClr val="3F3F3F"/>
                </a:solidFill>
                <a:latin typeface="Century Gothic"/>
                <a:ea typeface="Century Gothic"/>
                <a:cs typeface="Century Gothic"/>
                <a:sym typeface="Century Gothic"/>
              </a:rPr>
              <a:t>Show Me How You Are Feeling??</a:t>
            </a:r>
            <a:endParaRPr sz="4400" b="1">
              <a:solidFill>
                <a:srgbClr val="3F3F3F"/>
              </a:solidFill>
              <a:latin typeface="Century Gothic"/>
              <a:ea typeface="Century Gothic"/>
              <a:cs typeface="Century Gothic"/>
              <a:sym typeface="Century Gothic"/>
            </a:endParaRPr>
          </a:p>
        </p:txBody>
      </p:sp>
      <p:pic>
        <p:nvPicPr>
          <p:cNvPr id="94" name="Google Shape;94;p5" descr="File:SMirC-thumbsdown.svg - Wikimedia Commons"/>
          <p:cNvPicPr preferRelativeResize="0"/>
          <p:nvPr/>
        </p:nvPicPr>
        <p:blipFill rotWithShape="1">
          <a:blip r:embed="rId6">
            <a:alphaModFix/>
          </a:blip>
          <a:srcRect/>
          <a:stretch/>
        </p:blipFill>
        <p:spPr>
          <a:xfrm flipH="1">
            <a:off x="2944445" y="3531005"/>
            <a:ext cx="1624157" cy="1624157"/>
          </a:xfrm>
          <a:prstGeom prst="rect">
            <a:avLst/>
          </a:prstGeom>
          <a:noFill/>
          <a:ln>
            <a:noFill/>
          </a:ln>
        </p:spPr>
      </p:pic>
      <p:sp>
        <p:nvSpPr>
          <p:cNvPr id="95" name="Google Shape;95;p5"/>
          <p:cNvSpPr txBox="1"/>
          <p:nvPr/>
        </p:nvSpPr>
        <p:spPr>
          <a:xfrm flipH="1">
            <a:off x="156698" y="3063928"/>
            <a:ext cx="2317261" cy="1233752"/>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rgbClr val="00B050"/>
              </a:buClr>
              <a:buSzPts val="1757"/>
              <a:buFont typeface="Century Gothic"/>
              <a:buNone/>
            </a:pPr>
            <a:r>
              <a:rPr lang="en-CA" sz="1757" b="1">
                <a:solidFill>
                  <a:srgbClr val="00B050"/>
                </a:solidFill>
                <a:latin typeface="Century Gothic"/>
                <a:ea typeface="Century Gothic"/>
                <a:cs typeface="Century Gothic"/>
                <a:sym typeface="Century Gothic"/>
              </a:rPr>
              <a:t>SAD-THUMBS DOWN</a:t>
            </a:r>
            <a:endParaRPr/>
          </a:p>
          <a:p>
            <a:pPr marL="0" marR="0" lvl="0" indent="0" algn="ctr" rtl="0">
              <a:lnSpc>
                <a:spcPct val="70000"/>
              </a:lnSpc>
              <a:spcBef>
                <a:spcPts val="0"/>
              </a:spcBef>
              <a:spcAft>
                <a:spcPts val="0"/>
              </a:spcAft>
              <a:buClr>
                <a:srgbClr val="00B0F0"/>
              </a:buClr>
              <a:buSzPts val="1757"/>
              <a:buFont typeface="Century Gothic"/>
              <a:buNone/>
            </a:pPr>
            <a:r>
              <a:rPr lang="en-CA" sz="1757" b="1">
                <a:solidFill>
                  <a:srgbClr val="00B0F0"/>
                </a:solidFill>
                <a:latin typeface="Century Gothic"/>
                <a:ea typeface="Century Gothic"/>
                <a:cs typeface="Century Gothic"/>
                <a:sym typeface="Century Gothic"/>
              </a:rPr>
              <a:t>OKAY-THUMB IN THE MIDDLE</a:t>
            </a:r>
            <a:endParaRPr/>
          </a:p>
          <a:p>
            <a:pPr marL="0" marR="0" lvl="0" indent="0" algn="ctr" rtl="0">
              <a:lnSpc>
                <a:spcPct val="70000"/>
              </a:lnSpc>
              <a:spcBef>
                <a:spcPts val="0"/>
              </a:spcBef>
              <a:spcAft>
                <a:spcPts val="0"/>
              </a:spcAft>
              <a:buClr>
                <a:srgbClr val="C00000"/>
              </a:buClr>
              <a:buSzPts val="1757"/>
              <a:buFont typeface="Century Gothic"/>
              <a:buNone/>
            </a:pPr>
            <a:r>
              <a:rPr lang="en-CA" sz="1757" b="1">
                <a:solidFill>
                  <a:srgbClr val="C00000"/>
                </a:solidFill>
                <a:latin typeface="Century Gothic"/>
                <a:ea typeface="Century Gothic"/>
                <a:cs typeface="Century Gothic"/>
                <a:sym typeface="Century Gothic"/>
              </a:rPr>
              <a:t>HAPPY-THUMBS UP</a:t>
            </a:r>
            <a:endParaRPr sz="1757" b="1">
              <a:solidFill>
                <a:srgbClr val="C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5808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b="1">
                <a:solidFill>
                  <a:srgbClr val="3F3F3F"/>
                </a:solidFill>
                <a:latin typeface="Century Gothic"/>
                <a:ea typeface="Century Gothic"/>
                <a:cs typeface="Century Gothic"/>
                <a:sym typeface="Century Gothic"/>
              </a:rPr>
              <a:t>Rate My Self Lesson Check In</a:t>
            </a:r>
            <a:endParaRPr b="1">
              <a:solidFill>
                <a:srgbClr val="3F3F3F"/>
              </a:solidFill>
              <a:latin typeface="Century Gothic"/>
              <a:ea typeface="Century Gothic"/>
              <a:cs typeface="Century Gothic"/>
              <a:sym typeface="Century Gothic"/>
            </a:endParaRPr>
          </a:p>
        </p:txBody>
      </p:sp>
      <p:sp>
        <p:nvSpPr>
          <p:cNvPr id="102" name="Google Shape;102;p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03" name="Google Shape;103;p6"/>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04" name="Google Shape;104;p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graphicFrame>
        <p:nvGraphicFramePr>
          <p:cNvPr id="105" name="Google Shape;105;p6"/>
          <p:cNvGraphicFramePr/>
          <p:nvPr>
            <p:extLst>
              <p:ext uri="{D42A27DB-BD31-4B8C-83A1-F6EECF244321}">
                <p14:modId xmlns:p14="http://schemas.microsoft.com/office/powerpoint/2010/main" val="1346264538"/>
              </p:ext>
            </p:extLst>
          </p:nvPr>
        </p:nvGraphicFramePr>
        <p:xfrm>
          <a:off x="651164" y="2338241"/>
          <a:ext cx="10702636" cy="4299618"/>
        </p:xfrm>
        <a:graphic>
          <a:graphicData uri="http://schemas.openxmlformats.org/drawingml/2006/table">
            <a:tbl>
              <a:tblPr firstRow="1" bandRow="1">
                <a:noFill/>
              </a:tblPr>
              <a:tblGrid>
                <a:gridCol w="2675659">
                  <a:extLst>
                    <a:ext uri="{9D8B030D-6E8A-4147-A177-3AD203B41FA5}">
                      <a16:colId xmlns:a16="http://schemas.microsoft.com/office/drawing/2014/main" val="20000"/>
                    </a:ext>
                  </a:extLst>
                </a:gridCol>
                <a:gridCol w="2675659">
                  <a:extLst>
                    <a:ext uri="{9D8B030D-6E8A-4147-A177-3AD203B41FA5}">
                      <a16:colId xmlns:a16="http://schemas.microsoft.com/office/drawing/2014/main" val="20001"/>
                    </a:ext>
                  </a:extLst>
                </a:gridCol>
                <a:gridCol w="2675659">
                  <a:extLst>
                    <a:ext uri="{9D8B030D-6E8A-4147-A177-3AD203B41FA5}">
                      <a16:colId xmlns:a16="http://schemas.microsoft.com/office/drawing/2014/main" val="20002"/>
                    </a:ext>
                  </a:extLst>
                </a:gridCol>
                <a:gridCol w="2675659">
                  <a:extLst>
                    <a:ext uri="{9D8B030D-6E8A-4147-A177-3AD203B41FA5}">
                      <a16:colId xmlns:a16="http://schemas.microsoft.com/office/drawing/2014/main" val="20003"/>
                    </a:ext>
                  </a:extLst>
                </a:gridCol>
              </a:tblGrid>
              <a:tr h="402462">
                <a:tc>
                  <a:txBody>
                    <a:bodyPr/>
                    <a:lstStyle/>
                    <a:p>
                      <a:pPr marL="0" marR="0" lvl="0" indent="0" algn="ctr" rtl="0">
                        <a:spcBef>
                          <a:spcPts val="0"/>
                        </a:spcBef>
                        <a:spcAft>
                          <a:spcPts val="0"/>
                        </a:spcAft>
                        <a:buNone/>
                      </a:pPr>
                      <a:r>
                        <a:rPr lang="en-CA" sz="1800" b="1" u="none" strike="noStrike" cap="none"/>
                        <a:t> I AM A 1</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2</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3</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4</a:t>
                      </a:r>
                      <a:endParaRPr sz="1800" b="1" u="none" strike="noStrike" cap="none"/>
                    </a:p>
                  </a:txBody>
                  <a:tcPr marL="91450" marR="91450" marT="45725" marB="45725"/>
                </a:tc>
                <a:extLst>
                  <a:ext uri="{0D108BD9-81ED-4DB2-BD59-A6C34878D82A}">
                    <a16:rowId xmlns:a16="http://schemas.microsoft.com/office/drawing/2014/main" val="10000"/>
                  </a:ext>
                </a:extLst>
              </a:tr>
              <a:tr h="1885466">
                <a:tc>
                  <a:txBody>
                    <a:bodyPr/>
                    <a:lstStyle/>
                    <a:p>
                      <a:pPr marL="0" marR="0" lvl="0" indent="0" algn="ctr" rtl="0">
                        <a:spcBef>
                          <a:spcPts val="0"/>
                        </a:spcBef>
                        <a:spcAft>
                          <a:spcPts val="0"/>
                        </a:spcAft>
                        <a:buNone/>
                      </a:pPr>
                      <a:r>
                        <a:rPr lang="en-CA" sz="1800" b="1" u="none" strike="noStrike" cap="none" dirty="0"/>
                        <a:t>I don’t understand much about </a:t>
                      </a:r>
                      <a:r>
                        <a:rPr lang="en-CA" sz="1800" b="1" u="none" strike="noStrike" cap="none" dirty="0" smtClean="0"/>
                        <a:t>muscle</a:t>
                      </a:r>
                      <a:r>
                        <a:rPr lang="en-CA" sz="1800" b="1" u="none" strike="noStrike" cap="none" baseline="0" dirty="0" smtClean="0"/>
                        <a:t> strength</a:t>
                      </a:r>
                      <a:r>
                        <a:rPr lang="en-CA" sz="1800" b="1" u="none" strike="noStrike" cap="none" dirty="0" smtClean="0"/>
                        <a:t>!</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CA" sz="1800" b="1" u="none" strike="noStrike" cap="none" dirty="0"/>
                        <a:t>I understand the concept </a:t>
                      </a:r>
                      <a:r>
                        <a:rPr lang="en-CA" sz="1800" b="1" u="none" strike="noStrike" cap="none" dirty="0" smtClean="0"/>
                        <a:t>of</a:t>
                      </a:r>
                      <a:r>
                        <a:rPr lang="en-CA" sz="1800" b="1" u="none" strike="noStrike" cap="none" baseline="0" dirty="0" smtClean="0"/>
                        <a:t> </a:t>
                      </a:r>
                      <a:r>
                        <a:rPr lang="en-CA" sz="1800" b="1" u="none" strike="noStrike" cap="none" baseline="0" dirty="0" smtClean="0"/>
                        <a:t>muscle strength</a:t>
                      </a:r>
                      <a:r>
                        <a:rPr lang="en-CA" sz="1800" b="1" u="none" strike="noStrike" cap="none" dirty="0" smtClean="0"/>
                        <a:t>, </a:t>
                      </a:r>
                      <a:r>
                        <a:rPr lang="en-CA" sz="1800" b="1" u="none" strike="noStrike" cap="none" dirty="0"/>
                        <a:t>but I need more help!</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CA" sz="1800" b="1" u="none" strike="noStrike" cap="none" dirty="0"/>
                        <a:t>I </a:t>
                      </a:r>
                      <a:r>
                        <a:rPr lang="en-CA" sz="1800" b="1" u="none" strike="noStrike" cap="none" dirty="0" smtClean="0"/>
                        <a:t>understand</a:t>
                      </a:r>
                      <a:r>
                        <a:rPr lang="en-CA" sz="1800" b="1" u="none" strike="noStrike" cap="none" baseline="0" dirty="0" smtClean="0"/>
                        <a:t> my </a:t>
                      </a:r>
                      <a:r>
                        <a:rPr lang="en-CA" sz="1800" b="1" u="none" strike="noStrike" cap="none" baseline="0" dirty="0" smtClean="0"/>
                        <a:t>own strength and </a:t>
                      </a:r>
                      <a:r>
                        <a:rPr lang="en-CA" sz="1800" b="1" u="none" strike="noStrike" cap="none" dirty="0" smtClean="0"/>
                        <a:t>can </a:t>
                      </a:r>
                      <a:r>
                        <a:rPr lang="en-CA" sz="1800" b="1" u="none" strike="noStrike" cap="none" dirty="0"/>
                        <a:t>practice </a:t>
                      </a:r>
                      <a:r>
                        <a:rPr lang="en-CA" sz="1800" b="1" u="none" strike="noStrike" cap="none" dirty="0" smtClean="0"/>
                        <a:t>strength building </a:t>
                      </a:r>
                      <a:r>
                        <a:rPr lang="en-CA" sz="1800" b="1" u="none" strike="noStrike" cap="none" baseline="0" dirty="0" smtClean="0"/>
                        <a:t>exercises</a:t>
                      </a:r>
                      <a:r>
                        <a:rPr lang="en-CA" sz="1800" b="1" u="none" strike="noStrike" cap="none" dirty="0" smtClean="0"/>
                        <a:t>!</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US" sz="1800" b="1" u="none" strike="noStrike" cap="none" dirty="0" smtClean="0"/>
                        <a:t>I understand </a:t>
                      </a:r>
                      <a:r>
                        <a:rPr lang="en-US" sz="1800" b="1" u="none" strike="noStrike" cap="none" dirty="0" smtClean="0"/>
                        <a:t>my own strength and can practice strength building</a:t>
                      </a:r>
                      <a:r>
                        <a:rPr lang="en-US" sz="1800" b="1" u="none" strike="noStrike" cap="none" baseline="0" dirty="0" smtClean="0"/>
                        <a:t> exercises, and </a:t>
                      </a:r>
                      <a:r>
                        <a:rPr lang="en-US" sz="1800" b="1" u="none" strike="noStrike" cap="none" baseline="0" dirty="0" smtClean="0"/>
                        <a:t>can get a </a:t>
                      </a:r>
                      <a:r>
                        <a:rPr lang="en-US" sz="1800" b="1" u="none" strike="noStrike" cap="none" dirty="0" smtClean="0"/>
                        <a:t>friend/partner</a:t>
                      </a:r>
                      <a:r>
                        <a:rPr lang="en-US" sz="1800" b="1" u="none" strike="noStrike" cap="none" baseline="0" dirty="0" smtClean="0"/>
                        <a:t> to do it with me!</a:t>
                      </a:r>
                      <a:endParaRPr lang="en-US" sz="1800" b="1" u="none" strike="noStrike" cap="none" dirty="0"/>
                    </a:p>
                  </a:txBody>
                  <a:tcPr marL="91450" marR="91450" marT="45725" marB="45725"/>
                </a:tc>
                <a:extLst>
                  <a:ext uri="{0D108BD9-81ED-4DB2-BD59-A6C34878D82A}">
                    <a16:rowId xmlns:a16="http://schemas.microsoft.com/office/drawing/2014/main" val="10001"/>
                  </a:ext>
                </a:extLst>
              </a:tr>
              <a:tr h="1885466">
                <a:tc>
                  <a:txBody>
                    <a:bodyPr/>
                    <a:lstStyle/>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dirty="0"/>
                    </a:p>
                  </a:txBody>
                  <a:tcPr marL="91450" marR="91450" marT="45725" marB="45725"/>
                </a:tc>
                <a:extLst>
                  <a:ext uri="{0D108BD9-81ED-4DB2-BD59-A6C34878D82A}">
                    <a16:rowId xmlns:a16="http://schemas.microsoft.com/office/drawing/2014/main" val="10002"/>
                  </a:ext>
                </a:extLst>
              </a:tr>
            </a:tbl>
          </a:graphicData>
        </a:graphic>
      </p:graphicFrame>
      <p:pic>
        <p:nvPicPr>
          <p:cNvPr id="106" name="Google Shape;106;p6" descr="Herchel's Blog Spot: June 2012"/>
          <p:cNvPicPr preferRelativeResize="0"/>
          <p:nvPr/>
        </p:nvPicPr>
        <p:blipFill rotWithShape="1">
          <a:blip r:embed="rId4">
            <a:alphaModFix/>
          </a:blip>
          <a:srcRect/>
          <a:stretch/>
        </p:blipFill>
        <p:spPr>
          <a:xfrm>
            <a:off x="6821089" y="4867264"/>
            <a:ext cx="1364674" cy="1364674"/>
          </a:xfrm>
          <a:prstGeom prst="rect">
            <a:avLst/>
          </a:prstGeom>
          <a:noFill/>
          <a:ln>
            <a:noFill/>
          </a:ln>
        </p:spPr>
      </p:pic>
      <p:pic>
        <p:nvPicPr>
          <p:cNvPr id="107" name="Google Shape;107;p6" descr="Сведочанства на мој начин | Физика у Бранку"/>
          <p:cNvPicPr preferRelativeResize="0"/>
          <p:nvPr/>
        </p:nvPicPr>
        <p:blipFill rotWithShape="1">
          <a:blip r:embed="rId5">
            <a:alphaModFix/>
          </a:blip>
          <a:srcRect/>
          <a:stretch/>
        </p:blipFill>
        <p:spPr>
          <a:xfrm>
            <a:off x="9421827" y="4836221"/>
            <a:ext cx="1505944" cy="1294461"/>
          </a:xfrm>
          <a:prstGeom prst="rect">
            <a:avLst/>
          </a:prstGeom>
          <a:noFill/>
          <a:ln>
            <a:noFill/>
          </a:ln>
        </p:spPr>
      </p:pic>
      <p:pic>
        <p:nvPicPr>
          <p:cNvPr id="108" name="Google Shape;108;p6" descr="File:054-worried-face.svg - Wikimedia Commons"/>
          <p:cNvPicPr preferRelativeResize="0"/>
          <p:nvPr/>
        </p:nvPicPr>
        <p:blipFill rotWithShape="1">
          <a:blip r:embed="rId6">
            <a:alphaModFix/>
          </a:blip>
          <a:srcRect/>
          <a:stretch/>
        </p:blipFill>
        <p:spPr>
          <a:xfrm>
            <a:off x="1245063" y="4831072"/>
            <a:ext cx="1600726" cy="1600726"/>
          </a:xfrm>
          <a:prstGeom prst="rect">
            <a:avLst/>
          </a:prstGeom>
          <a:noFill/>
          <a:ln>
            <a:noFill/>
          </a:ln>
        </p:spPr>
      </p:pic>
      <p:pic>
        <p:nvPicPr>
          <p:cNvPr id="109" name="Google Shape;109;p6" descr="message in a bottle, missed connections | The Honking Goose"/>
          <p:cNvPicPr preferRelativeResize="0"/>
          <p:nvPr/>
        </p:nvPicPr>
        <p:blipFill rotWithShape="1">
          <a:blip r:embed="rId7">
            <a:alphaModFix/>
          </a:blip>
          <a:srcRect/>
          <a:stretch/>
        </p:blipFill>
        <p:spPr>
          <a:xfrm>
            <a:off x="4195201" y="4825346"/>
            <a:ext cx="1389824" cy="1573479"/>
          </a:xfrm>
          <a:prstGeom prst="rect">
            <a:avLst/>
          </a:prstGeom>
          <a:noFill/>
          <a:ln>
            <a:noFill/>
          </a:ln>
        </p:spPr>
      </p:pic>
      <p:sp>
        <p:nvSpPr>
          <p:cNvPr id="110" name="Google Shape;110;p6"/>
          <p:cNvSpPr txBox="1"/>
          <p:nvPr/>
        </p:nvSpPr>
        <p:spPr>
          <a:xfrm>
            <a:off x="-13854" y="1566053"/>
            <a:ext cx="12192000" cy="757118"/>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ctr" rtl="0">
              <a:lnSpc>
                <a:spcPct val="90000"/>
              </a:lnSpc>
              <a:spcBef>
                <a:spcPts val="0"/>
              </a:spcBef>
              <a:spcAft>
                <a:spcPts val="0"/>
              </a:spcAft>
              <a:buClr>
                <a:srgbClr val="3F3F3F"/>
              </a:buClr>
              <a:buSzPts val="4400"/>
              <a:buFont typeface="Century Gothic"/>
              <a:buNone/>
            </a:pPr>
            <a:r>
              <a:rPr lang="en-CA" sz="4400" dirty="0">
                <a:solidFill>
                  <a:srgbClr val="3F3F3F"/>
                </a:solidFill>
                <a:latin typeface="Century Gothic"/>
                <a:ea typeface="Century Gothic"/>
                <a:cs typeface="Century Gothic"/>
                <a:sym typeface="Century Gothic"/>
              </a:rPr>
              <a:t>	</a:t>
            </a:r>
            <a:r>
              <a:rPr lang="en-CA" sz="4400" b="1" dirty="0">
                <a:solidFill>
                  <a:srgbClr val="3F3F3F"/>
                </a:solidFill>
                <a:latin typeface="Century Gothic"/>
                <a:ea typeface="Century Gothic"/>
                <a:cs typeface="Century Gothic"/>
                <a:sym typeface="Century Gothic"/>
              </a:rPr>
              <a:t>What Do You Know About </a:t>
            </a:r>
            <a:r>
              <a:rPr lang="en-CA" sz="4400" b="1" dirty="0" smtClean="0">
                <a:solidFill>
                  <a:srgbClr val="3F3F3F"/>
                </a:solidFill>
                <a:latin typeface="Century Gothic"/>
                <a:ea typeface="Century Gothic"/>
                <a:cs typeface="Century Gothic"/>
                <a:sym typeface="Century Gothic"/>
              </a:rPr>
              <a:t>Muscular Strength?</a:t>
            </a:r>
            <a:endParaRPr sz="4400"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0900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17" name="Google Shape;117;p7"/>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18" name="Google Shape;118;p7"/>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19" name="Google Shape;119;p7"/>
          <p:cNvSpPr txBox="1"/>
          <p:nvPr/>
        </p:nvSpPr>
        <p:spPr>
          <a:xfrm>
            <a:off x="259307" y="768128"/>
            <a:ext cx="12192000" cy="501872"/>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rgbClr val="3F3F3F"/>
              </a:buClr>
              <a:buSzPts val="3740"/>
              <a:buFont typeface="Century Gothic"/>
              <a:buNone/>
            </a:pPr>
            <a:r>
              <a:rPr lang="en-CA" sz="3740">
                <a:solidFill>
                  <a:srgbClr val="3F3F3F"/>
                </a:solidFill>
                <a:latin typeface="Century Gothic"/>
                <a:ea typeface="Century Gothic"/>
                <a:cs typeface="Century Gothic"/>
                <a:sym typeface="Century Gothic"/>
              </a:rPr>
              <a:t>	</a:t>
            </a:r>
            <a:r>
              <a:rPr lang="en-CA" sz="2720" b="1">
                <a:solidFill>
                  <a:srgbClr val="3F3F3F"/>
                </a:solidFill>
                <a:latin typeface="Century Gothic"/>
                <a:ea typeface="Century Gothic"/>
                <a:cs typeface="Century Gothic"/>
                <a:sym typeface="Century Gothic"/>
              </a:rPr>
              <a:t>1</a:t>
            </a:r>
            <a:r>
              <a:rPr lang="en-CA" sz="2720" b="1" baseline="30000">
                <a:solidFill>
                  <a:srgbClr val="3F3F3F"/>
                </a:solidFill>
                <a:latin typeface="Century Gothic"/>
                <a:ea typeface="Century Gothic"/>
                <a:cs typeface="Century Gothic"/>
                <a:sym typeface="Century Gothic"/>
              </a:rPr>
              <a:t>st</a:t>
            </a:r>
            <a:r>
              <a:rPr lang="en-CA" sz="2720" b="1">
                <a:solidFill>
                  <a:srgbClr val="3F3F3F"/>
                </a:solidFill>
                <a:latin typeface="Century Gothic"/>
                <a:ea typeface="Century Gothic"/>
                <a:cs typeface="Century Gothic"/>
                <a:sym typeface="Century Gothic"/>
              </a:rPr>
              <a:t> Grade Standards</a:t>
            </a:r>
            <a:endParaRPr sz="2720" b="1">
              <a:solidFill>
                <a:srgbClr val="3F3F3F"/>
              </a:solidFill>
              <a:latin typeface="Century Gothic"/>
              <a:ea typeface="Century Gothic"/>
              <a:cs typeface="Century Gothic"/>
              <a:sym typeface="Century Gothic"/>
            </a:endParaRPr>
          </a:p>
        </p:txBody>
      </p:sp>
      <p:sp>
        <p:nvSpPr>
          <p:cNvPr id="120" name="Google Shape;120;p7"/>
          <p:cNvSpPr txBox="1"/>
          <p:nvPr/>
        </p:nvSpPr>
        <p:spPr>
          <a:xfrm>
            <a:off x="745959" y="1236198"/>
            <a:ext cx="11353800" cy="1619125"/>
          </a:xfrm>
          <a:prstGeom prst="rect">
            <a:avLst/>
          </a:prstGeom>
          <a:noFill/>
          <a:ln>
            <a:noFill/>
          </a:ln>
        </p:spPr>
        <p:txBody>
          <a:bodyPr spcFirstLastPara="1" wrap="square" lIns="91425" tIns="45700" rIns="91425" bIns="45700" anchor="t" anchorCtr="0">
            <a:normAutofit/>
          </a:bodyPr>
          <a:lstStyle/>
          <a:p>
            <a:r>
              <a:rPr lang="en-CA" b="1" dirty="0">
                <a:latin typeface="Century Gothic" panose="020B0502020202020204" pitchFamily="34" charset="0"/>
              </a:rPr>
              <a:t>PE.1.L.4.1 - Identify a benefit of strengthening muscles</a:t>
            </a:r>
            <a:r>
              <a:rPr lang="en-CA" dirty="0">
                <a:latin typeface="Century Gothic" panose="020B0502020202020204" pitchFamily="34" charset="0"/>
              </a:rPr>
              <a:t>.</a:t>
            </a:r>
            <a:endParaRPr lang="en-US" dirty="0">
              <a:latin typeface="Century Gothic" panose="020B0502020202020204" pitchFamily="34" charset="0"/>
            </a:endParaRPr>
          </a:p>
          <a:p>
            <a:pPr marL="0" marR="0" lvl="0" indent="0" algn="l" rtl="0">
              <a:lnSpc>
                <a:spcPct val="90000"/>
              </a:lnSpc>
              <a:spcBef>
                <a:spcPts val="1000"/>
              </a:spcBef>
              <a:spcAft>
                <a:spcPts val="0"/>
              </a:spcAft>
              <a:buClr>
                <a:schemeClr val="dk1"/>
              </a:buClr>
              <a:buSzPts val="2700"/>
              <a:buFont typeface="Arial"/>
              <a:buNone/>
            </a:pPr>
            <a:endParaRPr sz="2700" dirty="0">
              <a:solidFill>
                <a:srgbClr val="3F3F3F"/>
              </a:solidFill>
              <a:latin typeface="Century Gothic"/>
              <a:ea typeface="Century Gothic"/>
              <a:cs typeface="Century Gothic"/>
              <a:sym typeface="Century Gothic"/>
            </a:endParaRPr>
          </a:p>
        </p:txBody>
      </p:sp>
      <p:sp>
        <p:nvSpPr>
          <p:cNvPr id="121" name="Google Shape;121;p7"/>
          <p:cNvSpPr txBox="1"/>
          <p:nvPr/>
        </p:nvSpPr>
        <p:spPr>
          <a:xfrm>
            <a:off x="654519" y="4606144"/>
            <a:ext cx="11353800" cy="1669562"/>
          </a:xfrm>
          <a:prstGeom prst="rect">
            <a:avLst/>
          </a:prstGeom>
          <a:noFill/>
          <a:ln>
            <a:noFill/>
          </a:ln>
        </p:spPr>
        <p:txBody>
          <a:bodyPr spcFirstLastPara="1" wrap="square" lIns="91425" tIns="45700" rIns="91425" bIns="45700" anchor="t" anchorCtr="0">
            <a:normAutofit/>
          </a:bodyPr>
          <a:lstStyle/>
          <a:p>
            <a:r>
              <a:rPr lang="en-US" b="1" dirty="0">
                <a:latin typeface="Century Gothic" panose="020B0502020202020204" pitchFamily="34" charset="0"/>
              </a:rPr>
              <a:t>PE.4.L.4.1 Identify the muscles being strengthened during the performance of specific activities. </a:t>
            </a:r>
            <a:endParaRPr lang="en-CA" b="1" dirty="0">
              <a:latin typeface="Century Gothic" panose="020B0502020202020204" pitchFamily="34" charset="0"/>
            </a:endParaRPr>
          </a:p>
          <a:p>
            <a:r>
              <a:rPr lang="en-US" b="1" dirty="0">
                <a:latin typeface="Century Gothic" panose="020B0502020202020204" pitchFamily="34" charset="0"/>
              </a:rPr>
              <a:t>PE.4.L.4.9 Develop short-term and long-term goals.</a:t>
            </a:r>
            <a:endParaRPr lang="en-CA" b="1" dirty="0">
              <a:latin typeface="Century Gothic" panose="020B0502020202020204" pitchFamily="34" charset="0"/>
            </a:endParaRPr>
          </a:p>
          <a:p>
            <a:pPr marL="0" marR="0" lvl="0" indent="0" algn="l" rtl="0">
              <a:lnSpc>
                <a:spcPct val="70000"/>
              </a:lnSpc>
              <a:spcBef>
                <a:spcPts val="1000"/>
              </a:spcBef>
              <a:spcAft>
                <a:spcPts val="0"/>
              </a:spcAft>
              <a:buClr>
                <a:schemeClr val="dk1"/>
              </a:buClr>
              <a:buSzPts val="1485"/>
              <a:buFont typeface="Arial"/>
              <a:buNone/>
            </a:pPr>
            <a:endParaRPr sz="1485" dirty="0">
              <a:solidFill>
                <a:srgbClr val="3F3F3F"/>
              </a:solidFill>
              <a:latin typeface="Century Gothic"/>
              <a:ea typeface="Century Gothic"/>
              <a:cs typeface="Century Gothic"/>
              <a:sym typeface="Century Gothic"/>
            </a:endParaRPr>
          </a:p>
        </p:txBody>
      </p:sp>
      <p:sp>
        <p:nvSpPr>
          <p:cNvPr id="122" name="Google Shape;122;p7"/>
          <p:cNvSpPr txBox="1"/>
          <p:nvPr/>
        </p:nvSpPr>
        <p:spPr>
          <a:xfrm>
            <a:off x="735799" y="2321140"/>
            <a:ext cx="11353800" cy="1619125"/>
          </a:xfrm>
          <a:prstGeom prst="rect">
            <a:avLst/>
          </a:prstGeom>
          <a:noFill/>
          <a:ln>
            <a:noFill/>
          </a:ln>
        </p:spPr>
        <p:txBody>
          <a:bodyPr spcFirstLastPara="1" wrap="square" lIns="91425" tIns="45700" rIns="91425" bIns="45700" anchor="t" anchorCtr="0">
            <a:normAutofit fontScale="92500" lnSpcReduction="10000"/>
          </a:bodyPr>
          <a:lstStyle/>
          <a:p>
            <a:r>
              <a:rPr lang="en-CA" b="1" dirty="0">
                <a:latin typeface="Century Gothic" panose="020B0502020202020204" pitchFamily="34" charset="0"/>
              </a:rPr>
              <a:t>PE.3.L.4.1 Describe how muscular strength and endurance enhances performance in physical activities. </a:t>
            </a:r>
          </a:p>
          <a:p>
            <a:r>
              <a:rPr lang="en-CA" b="1" dirty="0">
                <a:latin typeface="Century Gothic" panose="020B0502020202020204" pitchFamily="34" charset="0"/>
              </a:rPr>
              <a:t>PE.3.L.4.4 Match physical fitness assessment events to the associated fitness component.</a:t>
            </a:r>
          </a:p>
          <a:p>
            <a:r>
              <a:rPr lang="en-CA" b="1" dirty="0">
                <a:latin typeface="Century Gothic" panose="020B0502020202020204" pitchFamily="34" charset="0"/>
              </a:rPr>
              <a:t>PE.3.R.6.1 List personally challenging physical-activity experiences.</a:t>
            </a:r>
          </a:p>
          <a:p>
            <a:r>
              <a:rPr lang="en-CA" b="1" dirty="0">
                <a:latin typeface="Century Gothic" panose="020B0502020202020204" pitchFamily="34" charset="0"/>
              </a:rPr>
              <a:t>PE.3.L.3.5 Use an activity log to maintain a personal record of participation in physical activity during a period of time.</a:t>
            </a:r>
          </a:p>
          <a:p>
            <a:r>
              <a:rPr lang="en-CA" b="1" dirty="0">
                <a:latin typeface="Century Gothic" panose="020B0502020202020204" pitchFamily="34" charset="0"/>
              </a:rPr>
              <a:t>HE.3.B.6.1 Select a personal health goal and track progress toward achievement.</a:t>
            </a:r>
          </a:p>
          <a:p>
            <a:pPr marL="0" marR="0" lvl="0" indent="0" algn="l" rtl="0">
              <a:lnSpc>
                <a:spcPct val="90000"/>
              </a:lnSpc>
              <a:spcBef>
                <a:spcPts val="1000"/>
              </a:spcBef>
              <a:spcAft>
                <a:spcPts val="0"/>
              </a:spcAft>
              <a:buClr>
                <a:schemeClr val="dk1"/>
              </a:buClr>
              <a:buSzPts val="2700"/>
              <a:buFont typeface="Arial"/>
              <a:buNone/>
            </a:pPr>
            <a:endParaRPr sz="2700" dirty="0">
              <a:solidFill>
                <a:srgbClr val="3F3F3F"/>
              </a:solidFill>
              <a:latin typeface="Century Gothic"/>
              <a:ea typeface="Century Gothic"/>
              <a:cs typeface="Century Gothic"/>
              <a:sym typeface="Century Gothic"/>
            </a:endParaRPr>
          </a:p>
        </p:txBody>
      </p:sp>
      <p:sp>
        <p:nvSpPr>
          <p:cNvPr id="123" name="Google Shape;123;p7"/>
          <p:cNvSpPr txBox="1">
            <a:spLocks noGrp="1"/>
          </p:cNvSpPr>
          <p:nvPr>
            <p:ph type="title"/>
          </p:nvPr>
        </p:nvSpPr>
        <p:spPr>
          <a:xfrm>
            <a:off x="-1" y="1809165"/>
            <a:ext cx="12192000" cy="59657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3F3F3F"/>
              </a:buClr>
              <a:buSzPts val="3959"/>
              <a:buFont typeface="Century Gothic"/>
              <a:buNone/>
            </a:pPr>
            <a:r>
              <a:rPr lang="en-CA" sz="3959" dirty="0">
                <a:solidFill>
                  <a:srgbClr val="3F3F3F"/>
                </a:solidFill>
                <a:latin typeface="Century Gothic"/>
                <a:ea typeface="Century Gothic"/>
                <a:cs typeface="Century Gothic"/>
                <a:sym typeface="Century Gothic"/>
              </a:rPr>
              <a:t>	</a:t>
            </a:r>
            <a:r>
              <a:rPr lang="en-CA" sz="2700" b="1" dirty="0">
                <a:solidFill>
                  <a:srgbClr val="3F3F3F"/>
                </a:solidFill>
                <a:latin typeface="Century Gothic"/>
                <a:ea typeface="Century Gothic"/>
                <a:cs typeface="Century Gothic"/>
                <a:sym typeface="Century Gothic"/>
              </a:rPr>
              <a:t>3rd Grade Standards</a:t>
            </a:r>
            <a:endParaRPr sz="2700" b="1" dirty="0">
              <a:solidFill>
                <a:srgbClr val="3F3F3F"/>
              </a:solidFill>
              <a:latin typeface="Century Gothic"/>
              <a:ea typeface="Century Gothic"/>
              <a:cs typeface="Century Gothic"/>
              <a:sym typeface="Century Gothic"/>
            </a:endParaRPr>
          </a:p>
        </p:txBody>
      </p:sp>
      <p:sp>
        <p:nvSpPr>
          <p:cNvPr id="124" name="Google Shape;124;p7"/>
          <p:cNvSpPr txBox="1"/>
          <p:nvPr/>
        </p:nvSpPr>
        <p:spPr>
          <a:xfrm>
            <a:off x="152399" y="4055344"/>
            <a:ext cx="12192000" cy="596577"/>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rgbClr val="3F3F3F"/>
              </a:buClr>
              <a:buSzPts val="3959"/>
              <a:buFont typeface="Century Gothic"/>
              <a:buNone/>
            </a:pPr>
            <a:r>
              <a:rPr lang="en-CA" sz="3959" dirty="0">
                <a:solidFill>
                  <a:srgbClr val="3F3F3F"/>
                </a:solidFill>
                <a:latin typeface="Century Gothic"/>
                <a:ea typeface="Century Gothic"/>
                <a:cs typeface="Century Gothic"/>
                <a:sym typeface="Century Gothic"/>
              </a:rPr>
              <a:t>	</a:t>
            </a:r>
            <a:r>
              <a:rPr lang="en-CA" sz="2700" b="1" dirty="0">
                <a:solidFill>
                  <a:srgbClr val="3F3F3F"/>
                </a:solidFill>
                <a:latin typeface="Century Gothic"/>
                <a:ea typeface="Century Gothic"/>
                <a:cs typeface="Century Gothic"/>
                <a:sym typeface="Century Gothic"/>
              </a:rPr>
              <a:t>4</a:t>
            </a:r>
            <a:r>
              <a:rPr lang="en-CA" sz="2700" b="1" baseline="30000" dirty="0">
                <a:solidFill>
                  <a:srgbClr val="3F3F3F"/>
                </a:solidFill>
                <a:latin typeface="Century Gothic"/>
                <a:ea typeface="Century Gothic"/>
                <a:cs typeface="Century Gothic"/>
                <a:sym typeface="Century Gothic"/>
              </a:rPr>
              <a:t>th</a:t>
            </a:r>
            <a:r>
              <a:rPr lang="en-CA" sz="2700" b="1" dirty="0">
                <a:solidFill>
                  <a:srgbClr val="3F3F3F"/>
                </a:solidFill>
                <a:latin typeface="Century Gothic"/>
                <a:ea typeface="Century Gothic"/>
                <a:cs typeface="Century Gothic"/>
                <a:sym typeface="Century Gothic"/>
              </a:rPr>
              <a:t> Grade Standards</a:t>
            </a:r>
            <a:endParaRPr sz="2700"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8584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31" name="Google Shape;131;p8"/>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32" name="Google Shape;132;p8"/>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33" name="Google Shape;133;p8"/>
          <p:cNvSpPr txBox="1">
            <a:spLocks noGrp="1"/>
          </p:cNvSpPr>
          <p:nvPr>
            <p:ph type="title"/>
          </p:nvPr>
        </p:nvSpPr>
        <p:spPr>
          <a:xfrm>
            <a:off x="57608" y="655563"/>
            <a:ext cx="5401084" cy="716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entury Gothic"/>
              <a:buNone/>
            </a:pPr>
            <a:r>
              <a:rPr lang="en-CA" sz="3200" dirty="0">
                <a:latin typeface="Century Gothic"/>
                <a:ea typeface="Century Gothic"/>
                <a:cs typeface="Century Gothic"/>
                <a:sym typeface="Century Gothic"/>
              </a:rPr>
              <a:t>Get a Jump Start…..</a:t>
            </a:r>
            <a:endParaRPr sz="3200" dirty="0">
              <a:latin typeface="Century Gothic"/>
              <a:ea typeface="Century Gothic"/>
              <a:cs typeface="Century Gothic"/>
              <a:sym typeface="Century Gothic"/>
            </a:endParaRPr>
          </a:p>
        </p:txBody>
      </p:sp>
      <p:sp>
        <p:nvSpPr>
          <p:cNvPr id="134" name="Google Shape;134;p8"/>
          <p:cNvSpPr txBox="1"/>
          <p:nvPr/>
        </p:nvSpPr>
        <p:spPr>
          <a:xfrm>
            <a:off x="259306" y="680086"/>
            <a:ext cx="10602657" cy="6542647"/>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chemeClr val="dk1"/>
              </a:buClr>
              <a:buSzPts val="1900"/>
              <a:buFont typeface="Century Gothic"/>
              <a:buNone/>
            </a:pPr>
            <a:r>
              <a:rPr lang="en-CA" sz="1900" b="1" dirty="0">
                <a:solidFill>
                  <a:schemeClr val="dk1"/>
                </a:solidFill>
                <a:latin typeface="Century Gothic"/>
                <a:ea typeface="Century Gothic"/>
                <a:cs typeface="Century Gothic"/>
                <a:sym typeface="Century Gothic"/>
              </a:rPr>
              <a:t>Our lesson covered a lot this week:</a:t>
            </a:r>
            <a:endParaRPr dirty="0"/>
          </a:p>
          <a:p>
            <a:pPr marL="0" marR="0" lvl="0" indent="0" algn="ctr" rtl="0">
              <a:lnSpc>
                <a:spcPct val="70000"/>
              </a:lnSpc>
              <a:spcBef>
                <a:spcPts val="0"/>
              </a:spcBef>
              <a:spcAft>
                <a:spcPts val="0"/>
              </a:spcAft>
              <a:buClr>
                <a:schemeClr val="dk1"/>
              </a:buClr>
              <a:buSzPts val="1900"/>
              <a:buFont typeface="Arial"/>
              <a:buNone/>
            </a:pPr>
            <a:endParaRPr sz="1400" b="1" dirty="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learned </a:t>
            </a:r>
            <a:r>
              <a:rPr lang="en-CA" sz="1400" b="1" dirty="0" smtClean="0">
                <a:solidFill>
                  <a:schemeClr val="dk1"/>
                </a:solidFill>
                <a:latin typeface="Century Gothic"/>
                <a:ea typeface="Century Gothic"/>
                <a:cs typeface="Century Gothic"/>
                <a:sym typeface="Century Gothic"/>
              </a:rPr>
              <a:t>we can grow, shrink, flex, extend, and pull our muscles.  They even heat, protect, and move your body. </a:t>
            </a:r>
            <a:r>
              <a:rPr lang="en-CA" sz="1400" b="1" dirty="0" smtClean="0">
                <a:solidFill>
                  <a:schemeClr val="dk1"/>
                </a:solidFill>
                <a:latin typeface="Century Gothic"/>
                <a:ea typeface="Century Gothic"/>
                <a:cs typeface="Century Gothic"/>
                <a:sym typeface="Century Gothic"/>
              </a:rPr>
              <a:t> </a:t>
            </a:r>
            <a:endParaRPr lang="en-CA" sz="14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endParaRPr sz="1400" dirty="0"/>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a:t>
            </a:r>
            <a:r>
              <a:rPr lang="en-CA" sz="1400" b="1" dirty="0" smtClean="0">
                <a:solidFill>
                  <a:schemeClr val="dk1"/>
                </a:solidFill>
                <a:latin typeface="Century Gothic"/>
                <a:ea typeface="Century Gothic"/>
                <a:cs typeface="Century Gothic"/>
                <a:sym typeface="Century Gothic"/>
              </a:rPr>
              <a:t>learned our muscles attach to bones, when a muscle pulls on a bone, your bone moves. When your </a:t>
            </a:r>
            <a:r>
              <a:rPr lang="en-CA" sz="1400" b="1" dirty="0" smtClean="0">
                <a:solidFill>
                  <a:schemeClr val="dk1"/>
                </a:solidFill>
                <a:latin typeface="Century Gothic"/>
                <a:ea typeface="Century Gothic"/>
                <a:cs typeface="Century Gothic"/>
                <a:sym typeface="Century Gothic"/>
              </a:rPr>
              <a:t>bone moves, your whole body moves. We have muscles all over our bodies</a:t>
            </a:r>
            <a:r>
              <a:rPr lang="en-CA" sz="1400" b="1" dirty="0" smtClean="0">
                <a:solidFill>
                  <a:schemeClr val="dk1"/>
                </a:solidFill>
                <a:latin typeface="Century Gothic"/>
                <a:ea typeface="Century Gothic"/>
                <a:cs typeface="Century Gothic"/>
                <a:sym typeface="Century Gothic"/>
              </a:rPr>
              <a:t>. Did you know we have 206 bone!!!</a:t>
            </a:r>
            <a:endParaRPr lang="en-CA" sz="14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endParaRPr sz="1400" dirty="0"/>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learned </a:t>
            </a:r>
            <a:r>
              <a:rPr lang="en-CA" sz="1400" b="1" dirty="0" smtClean="0">
                <a:solidFill>
                  <a:schemeClr val="dk1"/>
                </a:solidFill>
                <a:latin typeface="Century Gothic"/>
                <a:ea typeface="Century Gothic"/>
                <a:cs typeface="Century Gothic"/>
                <a:sym typeface="Century Gothic"/>
              </a:rPr>
              <a:t>some muscles are built for endurance and some for strength. Your eye muscle are built for endurance we blink 28,200 times a day or walking all day; and your leg muscles are build for strength, we jump, run, kick and stand with them.</a:t>
            </a:r>
            <a:endParaRPr lang="en-CA" sz="14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endParaRPr sz="1400" dirty="0"/>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a:t>
            </a:r>
            <a:r>
              <a:rPr lang="en-CA" sz="1400" b="1" dirty="0" smtClean="0">
                <a:solidFill>
                  <a:schemeClr val="dk1"/>
                </a:solidFill>
                <a:latin typeface="Century Gothic"/>
                <a:ea typeface="Century Gothic"/>
                <a:cs typeface="Century Gothic"/>
                <a:sym typeface="Century Gothic"/>
              </a:rPr>
              <a:t>learned </a:t>
            </a:r>
            <a:r>
              <a:rPr lang="en-CA" sz="1400" b="1" dirty="0" smtClean="0">
                <a:solidFill>
                  <a:schemeClr val="dk1"/>
                </a:solidFill>
                <a:latin typeface="Century Gothic"/>
                <a:ea typeface="Century Gothic"/>
                <a:cs typeface="Century Gothic"/>
                <a:sym typeface="Century Gothic"/>
              </a:rPr>
              <a:t>about our legs, arms, and core muscle.  Your core muscles are some of the most important muscles in your body.  They help keep good posture when walking and sitting, help you keep your balance, sit up in the bed and lie down at night . </a:t>
            </a:r>
            <a:endParaRPr lang="en-CA" sz="14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ea typeface="Century Gothic"/>
                <a:cs typeface="Century Gothic"/>
                <a:sym typeface="Century Gothic"/>
              </a:rPr>
              <a:t>We </a:t>
            </a:r>
            <a:r>
              <a:rPr lang="en-CA" sz="1400" b="1" dirty="0">
                <a:solidFill>
                  <a:schemeClr val="dk1"/>
                </a:solidFill>
                <a:latin typeface="Century Gothic"/>
                <a:ea typeface="Century Gothic"/>
                <a:cs typeface="Century Gothic"/>
                <a:sym typeface="Century Gothic"/>
              </a:rPr>
              <a:t>learned  </a:t>
            </a:r>
            <a:r>
              <a:rPr lang="en-CA" sz="1400" b="1" dirty="0" smtClean="0">
                <a:solidFill>
                  <a:schemeClr val="dk1"/>
                </a:solidFill>
                <a:latin typeface="Century Gothic"/>
                <a:ea typeface="Century Gothic"/>
                <a:cs typeface="Century Gothic"/>
                <a:sym typeface="Century Gothic"/>
              </a:rPr>
              <a:t>your heart will speed up and slow down without you having to think about it, just like your car does! Vigorous Activities makes your heart go faster and moderate activity makes your heart bit slower.</a:t>
            </a:r>
            <a:r>
              <a:rPr sz="1400" dirty="0" smtClean="0"/>
              <a:t> </a:t>
            </a:r>
            <a:endParaRPr lang="en-US" sz="1400" dirty="0" smtClean="0"/>
          </a:p>
          <a:p>
            <a:pPr marL="742950" marR="0" lvl="0" indent="-742950" algn="l" rtl="0">
              <a:lnSpc>
                <a:spcPct val="70000"/>
              </a:lnSpc>
              <a:spcBef>
                <a:spcPts val="0"/>
              </a:spcBef>
              <a:spcAft>
                <a:spcPts val="0"/>
              </a:spcAft>
              <a:buClr>
                <a:schemeClr val="dk1"/>
              </a:buClr>
              <a:buSzPts val="1900"/>
              <a:buFont typeface="Arial"/>
              <a:buAutoNum type="arabicPeriod"/>
            </a:pPr>
            <a:endParaRPr sz="1400" dirty="0"/>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learned that must remember to always warm up our body and cool down our body with a good </a:t>
            </a:r>
            <a:r>
              <a:rPr lang="en-CA" sz="1400" b="1" dirty="0" smtClean="0">
                <a:solidFill>
                  <a:schemeClr val="dk1"/>
                </a:solidFill>
                <a:latin typeface="Century Gothic"/>
                <a:ea typeface="Century Gothic"/>
                <a:cs typeface="Century Gothic"/>
                <a:sym typeface="Century Gothic"/>
              </a:rPr>
              <a:t>stretch.</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sym typeface="Century Gothic"/>
              </a:rPr>
              <a:t>3-4</a:t>
            </a:r>
            <a:r>
              <a:rPr lang="en-CA" sz="1400" b="1" baseline="30000" dirty="0" smtClean="0">
                <a:solidFill>
                  <a:schemeClr val="dk1"/>
                </a:solidFill>
                <a:latin typeface="Century Gothic"/>
                <a:sym typeface="Century Gothic"/>
              </a:rPr>
              <a:t>th</a:t>
            </a:r>
            <a:r>
              <a:rPr lang="en-CA" sz="1400" b="1" dirty="0" smtClean="0">
                <a:solidFill>
                  <a:schemeClr val="dk1"/>
                </a:solidFill>
                <a:latin typeface="Century Gothic"/>
                <a:sym typeface="Century Gothic"/>
              </a:rPr>
              <a:t> grade: We learned </a:t>
            </a:r>
            <a:r>
              <a:rPr lang="en-CA" sz="1400" b="1" dirty="0" smtClean="0">
                <a:solidFill>
                  <a:schemeClr val="dk1"/>
                </a:solidFill>
                <a:latin typeface="Century Gothic"/>
                <a:sym typeface="Century Gothic"/>
              </a:rPr>
              <a:t>barriers are obstacles that prevent us from doing something. This can be a mental barrier that stops us us from participating or something else</a:t>
            </a:r>
            <a:endParaRPr lang="en-CA" sz="1400" b="1" dirty="0" smtClean="0">
              <a:solidFill>
                <a:schemeClr val="dk1"/>
              </a:solidFill>
              <a:latin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smtClean="0">
              <a:solidFill>
                <a:schemeClr val="dk1"/>
              </a:solidFill>
              <a:latin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sym typeface="Century Gothic"/>
              </a:rPr>
              <a:t>We must make time for fitness in order to stay healthy and happy.</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a:solidFill>
                <a:schemeClr val="dk1"/>
              </a:solidFill>
              <a:latin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sym typeface="Century Gothic"/>
              </a:rPr>
              <a:t>4</a:t>
            </a:r>
            <a:r>
              <a:rPr lang="en-CA" sz="1400" b="1" baseline="30000" dirty="0" smtClean="0">
                <a:solidFill>
                  <a:schemeClr val="dk1"/>
                </a:solidFill>
                <a:latin typeface="Century Gothic"/>
                <a:sym typeface="Century Gothic"/>
              </a:rPr>
              <a:t>th</a:t>
            </a:r>
            <a:r>
              <a:rPr lang="en-CA" sz="1400" b="1" dirty="0" smtClean="0">
                <a:solidFill>
                  <a:schemeClr val="dk1"/>
                </a:solidFill>
                <a:latin typeface="Century Gothic"/>
                <a:sym typeface="Century Gothic"/>
              </a:rPr>
              <a:t> Grade: The skeletal system is made up of all our bones and protects important organs like your skulls protects your brain.</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smtClean="0">
              <a:solidFill>
                <a:schemeClr val="dk1"/>
              </a:solidFill>
              <a:latin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sym typeface="Century Gothic"/>
              </a:rPr>
              <a:t>Last we learned to flex, show our power-strength, make long term and short term goals that are SMART-specific, measurable, attainable, realistic, and timely</a:t>
            </a:r>
            <a:r>
              <a:rPr lang="en-CA" sz="1400" b="1" dirty="0" smtClean="0">
                <a:solidFill>
                  <a:schemeClr val="dk1"/>
                </a:solidFill>
                <a:latin typeface="Century Gothic"/>
                <a:sym typeface="Century Gothic"/>
              </a:rPr>
              <a:t> </a:t>
            </a:r>
          </a:p>
          <a:p>
            <a:pPr marL="742950" marR="0" lvl="0" indent="-742950" algn="l" rtl="0">
              <a:lnSpc>
                <a:spcPct val="70000"/>
              </a:lnSpc>
              <a:spcBef>
                <a:spcPts val="0"/>
              </a:spcBef>
              <a:spcAft>
                <a:spcPts val="0"/>
              </a:spcAft>
              <a:buClr>
                <a:schemeClr val="dk1"/>
              </a:buClr>
              <a:buSzPts val="1900"/>
              <a:buFont typeface="Arial"/>
              <a:buAutoNum type="arabicPeriod"/>
            </a:pPr>
            <a:endParaRPr dirty="0"/>
          </a:p>
          <a:p>
            <a:pPr marL="742950" marR="0" lvl="0" indent="-622300" algn="l" rtl="0">
              <a:lnSpc>
                <a:spcPct val="70000"/>
              </a:lnSpc>
              <a:spcBef>
                <a:spcPts val="0"/>
              </a:spcBef>
              <a:spcAft>
                <a:spcPts val="0"/>
              </a:spcAft>
              <a:buClr>
                <a:schemeClr val="dk1"/>
              </a:buClr>
              <a:buSzPts val="1900"/>
              <a:buFont typeface="Arial"/>
              <a:buNone/>
            </a:pPr>
            <a:endParaRPr sz="1900" b="1" dirty="0">
              <a:solidFill>
                <a:schemeClr val="dk1"/>
              </a:solidFill>
              <a:latin typeface="Century Gothic"/>
              <a:ea typeface="Century Gothic"/>
              <a:cs typeface="Century Gothic"/>
              <a:sym typeface="Century Gothic"/>
            </a:endParaRPr>
          </a:p>
          <a:p>
            <a:pPr marL="571500" marR="0" lvl="0" indent="-450850" algn="l" rtl="0">
              <a:lnSpc>
                <a:spcPct val="70000"/>
              </a:lnSpc>
              <a:spcBef>
                <a:spcPts val="0"/>
              </a:spcBef>
              <a:spcAft>
                <a:spcPts val="0"/>
              </a:spcAft>
              <a:buClr>
                <a:schemeClr val="dk1"/>
              </a:buClr>
              <a:buSzPts val="1900"/>
              <a:buFont typeface="Arial"/>
              <a:buNone/>
            </a:pPr>
            <a:endParaRPr sz="1900" b="1" dirty="0">
              <a:solidFill>
                <a:schemeClr val="dk1"/>
              </a:solidFill>
              <a:latin typeface="Century Gothic"/>
              <a:ea typeface="Century Gothic"/>
              <a:cs typeface="Century Gothic"/>
              <a:sym typeface="Century Gothic"/>
            </a:endParaRPr>
          </a:p>
          <a:p>
            <a:pPr marL="0" marR="0" lvl="0" indent="0" algn="ctr" rtl="0">
              <a:lnSpc>
                <a:spcPct val="70000"/>
              </a:lnSpc>
              <a:spcBef>
                <a:spcPts val="0"/>
              </a:spcBef>
              <a:spcAft>
                <a:spcPts val="0"/>
              </a:spcAft>
              <a:buClr>
                <a:schemeClr val="dk1"/>
              </a:buClr>
              <a:buSzPts val="1900"/>
              <a:buFont typeface="Century Gothic"/>
              <a:buNone/>
            </a:pPr>
            <a:r>
              <a:rPr lang="en-CA" sz="1900" b="1" dirty="0">
                <a:solidFill>
                  <a:schemeClr val="dk1"/>
                </a:solidFill>
                <a:latin typeface="Century Gothic"/>
                <a:ea typeface="Century Gothic"/>
                <a:cs typeface="Century Gothic"/>
                <a:sym typeface="Century Gothic"/>
              </a:rPr>
              <a:t>Let’s Practice And Have Some Fun!</a:t>
            </a:r>
            <a:endParaRPr sz="1900" dirty="0">
              <a:solidFill>
                <a:schemeClr val="dk1"/>
              </a:solidFill>
              <a:latin typeface="Century Gothic"/>
              <a:ea typeface="Century Gothic"/>
              <a:cs typeface="Century Gothic"/>
              <a:sym typeface="Century Gothic"/>
            </a:endParaRPr>
          </a:p>
        </p:txBody>
      </p:sp>
      <p:pic>
        <p:nvPicPr>
          <p:cNvPr id="135" name="Google Shape;135;p8"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10472639" y="3476350"/>
            <a:ext cx="1353525" cy="3030278"/>
          </a:xfrm>
          <a:prstGeom prst="rect">
            <a:avLst/>
          </a:prstGeom>
          <a:noFill/>
          <a:ln>
            <a:noFill/>
          </a:ln>
        </p:spPr>
      </p:pic>
    </p:spTree>
    <p:extLst>
      <p:ext uri="{BB962C8B-B14F-4D97-AF65-F5344CB8AC3E}">
        <p14:creationId xmlns:p14="http://schemas.microsoft.com/office/powerpoint/2010/main" val="71969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 </a:t>
            </a:r>
          </a:p>
        </p:txBody>
      </p:sp>
      <p:sp>
        <p:nvSpPr>
          <p:cNvPr id="3" name="Text Placeholder 2"/>
          <p:cNvSpPr>
            <a:spLocks noGrp="1"/>
          </p:cNvSpPr>
          <p:nvPr>
            <p:ph type="body" sz="quarter" idx="11"/>
          </p:nvPr>
        </p:nvSpPr>
        <p:spPr/>
        <p:txBody>
          <a:bodyPr/>
          <a:lstStyle/>
          <a:p>
            <a:r>
              <a:rPr lang="en-CA" dirty="0"/>
              <a:t>Module: 02 Lesson: 03</a:t>
            </a:r>
          </a:p>
        </p:txBody>
      </p:sp>
      <p:sp>
        <p:nvSpPr>
          <p:cNvPr id="4" name="Text Placeholder 3"/>
          <p:cNvSpPr>
            <a:spLocks noGrp="1"/>
          </p:cNvSpPr>
          <p:nvPr>
            <p:ph type="body" sz="quarter" idx="15"/>
          </p:nvPr>
        </p:nvSpPr>
        <p:spPr/>
        <p:txBody>
          <a:bodyPr/>
          <a:lstStyle/>
          <a:p>
            <a:r>
              <a:rPr lang="en-CA" sz="3200" dirty="0"/>
              <a:t>What is muscle?</a:t>
            </a:r>
          </a:p>
        </p:txBody>
      </p:sp>
      <p:sp>
        <p:nvSpPr>
          <p:cNvPr id="5" name="TextBox 4"/>
          <p:cNvSpPr txBox="1"/>
          <p:nvPr/>
        </p:nvSpPr>
        <p:spPr>
          <a:xfrm>
            <a:off x="665286" y="1257300"/>
            <a:ext cx="6561992" cy="4401205"/>
          </a:xfrm>
          <a:prstGeom prst="rect">
            <a:avLst/>
          </a:prstGeom>
          <a:noFill/>
        </p:spPr>
        <p:txBody>
          <a:bodyPr wrap="square" rtlCol="0">
            <a:spAutoFit/>
          </a:bodyPr>
          <a:lstStyle/>
          <a:p>
            <a:pPr marL="457200" indent="-457200">
              <a:buFont typeface="Arial" panose="020B0604020202020204" pitchFamily="34" charset="0"/>
              <a:buChar char="•"/>
            </a:pPr>
            <a:endParaRPr lang="en-CA" sz="2800" dirty="0">
              <a:latin typeface="Century Gothic" panose="020B0502020202020204" pitchFamily="34" charset="0"/>
            </a:endParaRPr>
          </a:p>
          <a:p>
            <a:pPr marL="457200" indent="-457200">
              <a:buFont typeface="Arial" panose="020B0604020202020204" pitchFamily="34" charset="0"/>
              <a:buChar char="•"/>
            </a:pPr>
            <a:r>
              <a:rPr lang="en-CA" sz="2800" dirty="0">
                <a:latin typeface="Century Gothic" panose="020B0502020202020204" pitchFamily="34" charset="0"/>
              </a:rPr>
              <a:t>Our muscles help us to ________________.</a:t>
            </a:r>
          </a:p>
          <a:p>
            <a:pPr marL="457200" indent="-457200">
              <a:buFont typeface="Arial" panose="020B0604020202020204" pitchFamily="34" charset="0"/>
              <a:buChar char="•"/>
            </a:pPr>
            <a:endParaRPr lang="en-CA" sz="2800" dirty="0">
              <a:latin typeface="Century Gothic" panose="020B0502020202020204" pitchFamily="34" charset="0"/>
            </a:endParaRPr>
          </a:p>
          <a:p>
            <a:pPr marL="457200" indent="-457200">
              <a:buFont typeface="Arial" panose="020B0604020202020204" pitchFamily="34" charset="0"/>
              <a:buChar char="•"/>
            </a:pPr>
            <a:r>
              <a:rPr lang="en-CA" sz="2800" dirty="0">
                <a:latin typeface="Century Gothic" panose="020B0502020202020204" pitchFamily="34" charset="0"/>
              </a:rPr>
              <a:t>Muscles attach to ______________.</a:t>
            </a:r>
          </a:p>
          <a:p>
            <a:pPr marL="457200" indent="-457200">
              <a:buFont typeface="Arial" panose="020B0604020202020204" pitchFamily="34" charset="0"/>
              <a:buChar char="•"/>
            </a:pPr>
            <a:endParaRPr lang="en-CA" sz="2800" dirty="0">
              <a:latin typeface="Century Gothic" panose="020B0502020202020204" pitchFamily="34" charset="0"/>
            </a:endParaRPr>
          </a:p>
          <a:p>
            <a:endParaRPr lang="en-CA" sz="2800" dirty="0">
              <a:latin typeface="Century Gothic" panose="020B0502020202020204" pitchFamily="34" charset="0"/>
            </a:endParaRPr>
          </a:p>
          <a:p>
            <a:pPr marL="457200" indent="-457200">
              <a:buFont typeface="Arial" panose="020B0604020202020204" pitchFamily="34" charset="0"/>
              <a:buChar char="•"/>
            </a:pPr>
            <a:r>
              <a:rPr lang="en-CA" sz="2800" dirty="0">
                <a:latin typeface="Century Gothic" panose="020B0502020202020204" pitchFamily="34" charset="0"/>
              </a:rPr>
              <a:t>Muscle make us _____________.  </a:t>
            </a:r>
          </a:p>
          <a:p>
            <a:pPr marL="457200" indent="-457200">
              <a:buFont typeface="Arial" panose="020B0604020202020204" pitchFamily="34" charset="0"/>
              <a:buChar char="•"/>
            </a:pPr>
            <a:endParaRPr lang="en-CA" sz="2800" dirty="0">
              <a:latin typeface="Century Gothic" panose="020B0502020202020204" pitchFamily="34" charset="0"/>
            </a:endParaRPr>
          </a:p>
          <a:p>
            <a:endParaRPr lang="en-CA" sz="2800" dirty="0">
              <a:latin typeface="Century Gothic" panose="020B0502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82253" y="2418403"/>
            <a:ext cx="4482657" cy="2988865"/>
          </a:xfrm>
          <a:prstGeom prst="rect">
            <a:avLst/>
          </a:prstGeom>
        </p:spPr>
      </p:pic>
      <p:sp>
        <p:nvSpPr>
          <p:cNvPr id="8" name="TextBox 7"/>
          <p:cNvSpPr txBox="1"/>
          <p:nvPr/>
        </p:nvSpPr>
        <p:spPr>
          <a:xfrm>
            <a:off x="386367" y="5658505"/>
            <a:ext cx="1445361" cy="523220"/>
          </a:xfrm>
          <a:prstGeom prst="rect">
            <a:avLst/>
          </a:prstGeom>
          <a:noFill/>
        </p:spPr>
        <p:txBody>
          <a:bodyPr wrap="square" rtlCol="0">
            <a:spAutoFit/>
          </a:bodyPr>
          <a:lstStyle/>
          <a:p>
            <a:r>
              <a:rPr lang="en-CA" sz="2800" b="1" dirty="0">
                <a:latin typeface="Century Gothic" panose="020B0502020202020204" pitchFamily="34" charset="0"/>
              </a:rPr>
              <a:t>Move</a:t>
            </a:r>
            <a:r>
              <a:rPr lang="en-CA" dirty="0"/>
              <a:t> </a:t>
            </a:r>
          </a:p>
        </p:txBody>
      </p:sp>
      <p:sp>
        <p:nvSpPr>
          <p:cNvPr id="9" name="TextBox 8"/>
          <p:cNvSpPr txBox="1"/>
          <p:nvPr/>
        </p:nvSpPr>
        <p:spPr>
          <a:xfrm>
            <a:off x="4187063" y="5695113"/>
            <a:ext cx="1352806" cy="523220"/>
          </a:xfrm>
          <a:prstGeom prst="rect">
            <a:avLst/>
          </a:prstGeom>
          <a:noFill/>
        </p:spPr>
        <p:txBody>
          <a:bodyPr wrap="square" rtlCol="0">
            <a:spAutoFit/>
          </a:bodyPr>
          <a:lstStyle/>
          <a:p>
            <a:r>
              <a:rPr lang="en-CA" sz="2800" b="1" dirty="0">
                <a:latin typeface="Century Gothic" panose="020B0502020202020204" pitchFamily="34" charset="0"/>
              </a:rPr>
              <a:t>Bone</a:t>
            </a:r>
            <a:r>
              <a:rPr lang="en-CA" dirty="0"/>
              <a:t> </a:t>
            </a:r>
          </a:p>
        </p:txBody>
      </p:sp>
      <p:sp>
        <p:nvSpPr>
          <p:cNvPr id="10" name="TextBox 9"/>
          <p:cNvSpPr txBox="1"/>
          <p:nvPr/>
        </p:nvSpPr>
        <p:spPr>
          <a:xfrm>
            <a:off x="1959700" y="5658505"/>
            <a:ext cx="1284884" cy="523220"/>
          </a:xfrm>
          <a:prstGeom prst="rect">
            <a:avLst/>
          </a:prstGeom>
          <a:noFill/>
        </p:spPr>
        <p:txBody>
          <a:bodyPr wrap="square" rtlCol="0">
            <a:spAutoFit/>
          </a:bodyPr>
          <a:lstStyle/>
          <a:p>
            <a:r>
              <a:rPr lang="en-CA" sz="2800" b="1" dirty="0">
                <a:latin typeface="Century Gothic" panose="020B0502020202020204" pitchFamily="34" charset="0"/>
              </a:rPr>
              <a:t>Strong</a:t>
            </a:r>
            <a:r>
              <a:rPr lang="en-CA" dirty="0"/>
              <a:t> </a:t>
            </a:r>
          </a:p>
        </p:txBody>
      </p:sp>
      <p:sp>
        <p:nvSpPr>
          <p:cNvPr id="11"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a:t>
            </a:r>
            <a:r>
              <a:rPr lang="en-CA" sz="3959" dirty="0" smtClean="0">
                <a:solidFill>
                  <a:schemeClr val="dk1"/>
                </a:solidFill>
                <a:latin typeface="Century Gothic"/>
                <a:ea typeface="Century Gothic"/>
                <a:cs typeface="Century Gothic"/>
                <a:sym typeface="Century Gothic"/>
              </a:rPr>
              <a:t>….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6153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03</a:t>
            </a:r>
          </a:p>
        </p:txBody>
      </p:sp>
      <p:sp>
        <p:nvSpPr>
          <p:cNvPr id="4" name="Text Placeholder 3"/>
          <p:cNvSpPr>
            <a:spLocks noGrp="1"/>
          </p:cNvSpPr>
          <p:nvPr>
            <p:ph type="body" sz="quarter" idx="15"/>
          </p:nvPr>
        </p:nvSpPr>
        <p:spPr/>
        <p:txBody>
          <a:bodyPr/>
          <a:lstStyle/>
          <a:p>
            <a:r>
              <a:rPr lang="en-CA" dirty="0"/>
              <a:t>Muscle Madness</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50270" y="2045440"/>
            <a:ext cx="3918440" cy="3660943"/>
          </a:xfrm>
          <a:prstGeom prst="rect">
            <a:avLst/>
          </a:prstGeom>
        </p:spPr>
      </p:pic>
      <p:sp>
        <p:nvSpPr>
          <p:cNvPr id="6" name="TextBox 5"/>
          <p:cNvSpPr txBox="1"/>
          <p:nvPr/>
        </p:nvSpPr>
        <p:spPr>
          <a:xfrm>
            <a:off x="1107831" y="1749669"/>
            <a:ext cx="5152292" cy="3539430"/>
          </a:xfrm>
          <a:prstGeom prst="rect">
            <a:avLst/>
          </a:prstGeom>
          <a:noFill/>
        </p:spPr>
        <p:txBody>
          <a:bodyPr wrap="square" rtlCol="0">
            <a:spAutoFit/>
          </a:bodyPr>
          <a:lstStyle/>
          <a:p>
            <a:r>
              <a:rPr lang="en-CA" sz="2800" dirty="0">
                <a:latin typeface="Century Gothic" panose="020B0502020202020204" pitchFamily="34" charset="0"/>
              </a:rPr>
              <a:t>The muscles in our stomach and lower back are called our __________ muscles. </a:t>
            </a:r>
          </a:p>
          <a:p>
            <a:endParaRPr lang="en-CA" sz="2800" dirty="0">
              <a:latin typeface="Century Gothic" panose="020B0502020202020204" pitchFamily="34" charset="0"/>
            </a:endParaRPr>
          </a:p>
          <a:p>
            <a:endParaRPr lang="en-CA" sz="2800" dirty="0">
              <a:latin typeface="Century Gothic" panose="020B0502020202020204" pitchFamily="34" charset="0"/>
            </a:endParaRPr>
          </a:p>
          <a:p>
            <a:endParaRPr lang="en-CA" sz="2800" dirty="0">
              <a:latin typeface="Century Gothic" panose="020B0502020202020204" pitchFamily="34" charset="0"/>
            </a:endParaRPr>
          </a:p>
          <a:p>
            <a:r>
              <a:rPr lang="en-CA" sz="2800" dirty="0">
                <a:latin typeface="Century Gothic" panose="020B0502020202020204" pitchFamily="34" charset="0"/>
              </a:rPr>
              <a:t>Stamp your core muscles on these two pictures! </a:t>
            </a:r>
          </a:p>
        </p:txBody>
      </p:sp>
      <p:sp>
        <p:nvSpPr>
          <p:cNvPr id="7" name="TextBox 6"/>
          <p:cNvSpPr txBox="1"/>
          <p:nvPr/>
        </p:nvSpPr>
        <p:spPr>
          <a:xfrm>
            <a:off x="5736981" y="1109115"/>
            <a:ext cx="1046284" cy="523220"/>
          </a:xfrm>
          <a:prstGeom prst="rect">
            <a:avLst/>
          </a:prstGeom>
          <a:noFill/>
        </p:spPr>
        <p:txBody>
          <a:bodyPr wrap="square" rtlCol="0">
            <a:spAutoFit/>
          </a:bodyPr>
          <a:lstStyle/>
          <a:p>
            <a:r>
              <a:rPr lang="en-CA" sz="2800" dirty="0">
                <a:latin typeface="Century Gothic" panose="020B0502020202020204" pitchFamily="34" charset="0"/>
              </a:rPr>
              <a:t>Core</a:t>
            </a:r>
            <a:r>
              <a:rPr lang="en-CA" dirty="0"/>
              <a:t> </a:t>
            </a:r>
          </a:p>
        </p:txBody>
      </p:sp>
      <p:sp>
        <p:nvSpPr>
          <p:cNvPr id="8" name="&quot;No&quot; Symbol 7"/>
          <p:cNvSpPr/>
          <p:nvPr/>
        </p:nvSpPr>
        <p:spPr>
          <a:xfrm>
            <a:off x="7983118" y="972833"/>
            <a:ext cx="798992" cy="637531"/>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Strength</a:t>
            </a:r>
            <a:r>
              <a:rPr lang="en-CA" sz="3959" dirty="0" smtClean="0">
                <a:solidFill>
                  <a:schemeClr val="dk1"/>
                </a:solidFill>
                <a:latin typeface="Century Gothic"/>
                <a:ea typeface="Century Gothic"/>
                <a:cs typeface="Century Gothic"/>
                <a:sym typeface="Century Gothic"/>
              </a:rPr>
              <a:t>….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060909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2267</Words>
  <Application>Microsoft Office PowerPoint</Application>
  <PresentationFormat>Widescreen</PresentationFormat>
  <Paragraphs>378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Linotte SemBold</vt:lpstr>
      <vt:lpstr>Wingdings</vt:lpstr>
      <vt:lpstr>1_Office Theme</vt:lpstr>
      <vt:lpstr>PowerPoint Presentation</vt:lpstr>
      <vt:lpstr>Muscle-Making Moves……</vt:lpstr>
      <vt:lpstr> Today we will learn/review: 1st, 3rd, and 4th </vt:lpstr>
      <vt:lpstr> Rate My Self SEL Learning Check In</vt:lpstr>
      <vt:lpstr> Rate My Self Lesson Check In</vt:lpstr>
      <vt:lpstr> 3rd Grade Standards</vt:lpstr>
      <vt:lpstr>Get a Jump Start…..</vt:lpstr>
      <vt:lpstr>PowerPoint Presentation</vt:lpstr>
      <vt:lpstr>PowerPoint Presentation</vt:lpstr>
      <vt:lpstr>PowerPoint Presentation</vt:lpstr>
      <vt:lpstr> Your Turn!! The next few slides will cover your 2.03 Strength. You will NEED To turn in YOUR ASSIGNMENT IN TODAY for a GRADE!!!  YAY…. </vt:lpstr>
      <vt:lpstr>PowerPoint Presentation</vt:lpstr>
      <vt:lpstr>PowerPoint Presentation</vt:lpstr>
      <vt:lpstr>PowerPoint Presentation</vt:lpstr>
      <vt:lpstr>PowerPoint Presentation</vt:lpstr>
      <vt:lpstr>PowerPoint Presentation</vt:lpstr>
      <vt:lpstr>PowerPoint Presentation</vt:lpstr>
      <vt:lpstr> Your Turn!! The next few slides will cover your 2.03 Strength. You will NEED To turn in YOUR ASSIGNMENT IN TODAY for a GRADE!!!  YAY…. </vt:lpstr>
      <vt:lpstr>Strength…. 3rd grade...</vt:lpstr>
      <vt:lpstr>I Love To Go Walking</vt:lpstr>
      <vt:lpstr>I Love To _____________</vt:lpstr>
      <vt:lpstr>PowerPoint Presentation</vt:lpstr>
      <vt:lpstr>PowerPoint Presentation</vt:lpstr>
      <vt:lpstr> Your Turn!! The next few slides will cover your 2.03 Strength. You will NEED To turn in YOUR ASSIGNMENT IN TODAY for a GRADE!!!  YAY….</vt:lpstr>
      <vt:lpstr>Strength…. 4th grade...</vt:lpstr>
      <vt:lpstr>Strength…. 4th grade...</vt:lpstr>
      <vt:lpstr>Strength…. 4th grade...</vt:lpstr>
      <vt:lpstr>Strength…. 4th grade...</vt:lpstr>
      <vt:lpstr> Assignment…..</vt:lpstr>
      <vt:lpstr> All Done!!! Together We Can!</vt:lpstr>
      <vt:lpstr> Today we will learn/review: 1st, 3rd, and 4th </vt:lpstr>
      <vt:lpstr> Rate My Self Lesson Check In</vt:lpstr>
      <vt:lpstr> Bye See You Next Week Tuesday! Same Time, Same Place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Killian Sharp</dc:creator>
  <cp:lastModifiedBy>Jones, Jeanette L.</cp:lastModifiedBy>
  <cp:revision>150</cp:revision>
  <dcterms:created xsi:type="dcterms:W3CDTF">2017-01-05T20:31:36Z</dcterms:created>
  <dcterms:modified xsi:type="dcterms:W3CDTF">2020-11-04T22:07:42Z</dcterms:modified>
  <cp:contentStatus/>
</cp:coreProperties>
</file>