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3"/>
  </p:notesMasterIdLst>
  <p:sldIdLst>
    <p:sldId id="285" r:id="rId2"/>
    <p:sldId id="257" r:id="rId3"/>
    <p:sldId id="258" r:id="rId4"/>
    <p:sldId id="259" r:id="rId5"/>
    <p:sldId id="260" r:id="rId6"/>
    <p:sldId id="261" r:id="rId7"/>
    <p:sldId id="262" r:id="rId8"/>
    <p:sldId id="263" r:id="rId9"/>
    <p:sldId id="286" r:id="rId10"/>
    <p:sldId id="287" r:id="rId11"/>
    <p:sldId id="267" r:id="rId12"/>
    <p:sldId id="268" r:id="rId13"/>
    <p:sldId id="303" r:id="rId14"/>
    <p:sldId id="288" r:id="rId15"/>
    <p:sldId id="293" r:id="rId16"/>
    <p:sldId id="271" r:id="rId17"/>
    <p:sldId id="272" r:id="rId18"/>
    <p:sldId id="300" r:id="rId19"/>
    <p:sldId id="301" r:id="rId20"/>
    <p:sldId id="294" r:id="rId21"/>
    <p:sldId id="295" r:id="rId22"/>
    <p:sldId id="296" r:id="rId23"/>
    <p:sldId id="302" r:id="rId24"/>
    <p:sldId id="276" r:id="rId25"/>
    <p:sldId id="278" r:id="rId26"/>
    <p:sldId id="279" r:id="rId27"/>
    <p:sldId id="280" r:id="rId28"/>
    <p:sldId id="298" r:id="rId29"/>
    <p:sldId id="299" r:id="rId30"/>
    <p:sldId id="297" r:id="rId31"/>
    <p:sldId id="284" r:id="rId32"/>
  </p:sldIdLst>
  <p:sldSz cx="12192000" cy="6858000"/>
  <p:notesSz cx="6858000" cy="9144000"/>
  <p:embeddedFontLst>
    <p:embeddedFont>
      <p:font typeface="Century Gothic" panose="020B0502020202020204" pitchFamily="34"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2" roundtripDataSignature="AMtx7mhYjkbxeypUd4QcV0a/jlWFCTK1r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F522C749-A483-4E39-9965-501708AE137D}">
  <a:tblStyle styleId="{F522C749-A483-4E39-9965-501708AE137D}"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guide orient="horz" pos="2160"/>
        <p:guide pos="3840"/>
      </p:guideLst>
    </p:cSldViewPr>
  </p:slideViewPr>
  <p:notesTextViewPr>
    <p:cViewPr>
      <p:scale>
        <a:sx n="1" d="1"/>
        <a:sy n="1" d="1"/>
      </p:scale>
      <p:origin x="0" y="0"/>
    </p:cViewPr>
  </p:notesTextViewPr>
  <p:notesViewPr>
    <p:cSldViewPr snapToGrid="0">
      <p:cViewPr varScale="1">
        <p:scale>
          <a:sx n="100" d="100"/>
          <a:sy n="100" d="100"/>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1.fntdata"/><Relationship Id="rId42" Type="http://customschemas.google.com/relationships/presentationmetadata" Target="meta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2.fntdata"/><Relationship Id="rId43"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203AC72-4D17-44FA-ACE2-0AC461667460}" type="doc">
      <dgm:prSet loTypeId="urn:microsoft.com/office/officeart/2005/8/layout/hProcess3" loCatId="process" qsTypeId="urn:microsoft.com/office/officeart/2005/8/quickstyle/simple1" qsCatId="simple" csTypeId="urn:microsoft.com/office/officeart/2005/8/colors/accent6_3" csCatId="accent6" phldr="0"/>
      <dgm:spPr/>
    </dgm:pt>
    <dgm:pt modelId="{1BFDC91F-C73A-489A-A490-280F17254F9B}" type="pres">
      <dgm:prSet presAssocID="{E203AC72-4D17-44FA-ACE2-0AC461667460}" presName="Name0" presStyleCnt="0">
        <dgm:presLayoutVars>
          <dgm:dir/>
          <dgm:animLvl val="lvl"/>
          <dgm:resizeHandles val="exact"/>
        </dgm:presLayoutVars>
      </dgm:prSet>
      <dgm:spPr/>
    </dgm:pt>
    <dgm:pt modelId="{BC0A95CD-8876-4963-B047-12DF9D9B56D9}" type="pres">
      <dgm:prSet presAssocID="{E203AC72-4D17-44FA-ACE2-0AC461667460}" presName="dummy" presStyleCnt="0"/>
      <dgm:spPr/>
    </dgm:pt>
    <dgm:pt modelId="{9D152E13-161E-4F8D-B69A-8145376463B1}" type="pres">
      <dgm:prSet presAssocID="{E203AC72-4D17-44FA-ACE2-0AC461667460}" presName="linH" presStyleCnt="0"/>
      <dgm:spPr/>
    </dgm:pt>
    <dgm:pt modelId="{EBB97CBC-FDB9-44DB-9FB1-0B79017E9D70}" type="pres">
      <dgm:prSet presAssocID="{E203AC72-4D17-44FA-ACE2-0AC461667460}" presName="padding1" presStyleCnt="0"/>
      <dgm:spPr/>
    </dgm:pt>
    <dgm:pt modelId="{34EC1F22-A577-4CEC-9DC4-1E6998AB8638}" type="pres">
      <dgm:prSet presAssocID="{E203AC72-4D17-44FA-ACE2-0AC461667460}" presName="padding2" presStyleCnt="0"/>
      <dgm:spPr/>
    </dgm:pt>
    <dgm:pt modelId="{776DA551-4C5D-4649-A7D1-6EA0ADC8DC6A}" type="pres">
      <dgm:prSet presAssocID="{E203AC72-4D17-44FA-ACE2-0AC461667460}" presName="negArrow" presStyleCnt="0"/>
      <dgm:spPr/>
    </dgm:pt>
    <dgm:pt modelId="{E1AF775D-8FA8-4C59-B7F4-E2E74163510F}" type="pres">
      <dgm:prSet presAssocID="{E203AC72-4D17-44FA-ACE2-0AC461667460}" presName="backgroundArrow" presStyleLbl="node1" presStyleIdx="0" presStyleCnt="1" custLinFactNeighborY="1345"/>
      <dgm:spPr/>
    </dgm:pt>
  </dgm:ptLst>
  <dgm:cxnLst>
    <dgm:cxn modelId="{0BE27929-14A9-4708-986B-951A8C3C4450}" type="presOf" srcId="{E203AC72-4D17-44FA-ACE2-0AC461667460}" destId="{1BFDC91F-C73A-489A-A490-280F17254F9B}" srcOrd="0" destOrd="0" presId="urn:microsoft.com/office/officeart/2005/8/layout/hProcess3"/>
    <dgm:cxn modelId="{99863D45-8013-441C-89D0-757DDD5B93BF}" type="presParOf" srcId="{1BFDC91F-C73A-489A-A490-280F17254F9B}" destId="{BC0A95CD-8876-4963-B047-12DF9D9B56D9}" srcOrd="0" destOrd="0" presId="urn:microsoft.com/office/officeart/2005/8/layout/hProcess3"/>
    <dgm:cxn modelId="{F60EB2BA-D6C0-4E00-9712-52601E674E53}" type="presParOf" srcId="{1BFDC91F-C73A-489A-A490-280F17254F9B}" destId="{9D152E13-161E-4F8D-B69A-8145376463B1}" srcOrd="1" destOrd="0" presId="urn:microsoft.com/office/officeart/2005/8/layout/hProcess3"/>
    <dgm:cxn modelId="{F282912E-7FA8-4E95-ABA3-0596F193CA0A}" type="presParOf" srcId="{9D152E13-161E-4F8D-B69A-8145376463B1}" destId="{EBB97CBC-FDB9-44DB-9FB1-0B79017E9D70}" srcOrd="0" destOrd="0" presId="urn:microsoft.com/office/officeart/2005/8/layout/hProcess3"/>
    <dgm:cxn modelId="{B345A435-970B-40B0-9D33-0BECF45563D6}" type="presParOf" srcId="{9D152E13-161E-4F8D-B69A-8145376463B1}" destId="{34EC1F22-A577-4CEC-9DC4-1E6998AB8638}" srcOrd="1" destOrd="0" presId="urn:microsoft.com/office/officeart/2005/8/layout/hProcess3"/>
    <dgm:cxn modelId="{91A18563-DE4E-40E0-BDE8-81A1C7FD93F1}" type="presParOf" srcId="{9D152E13-161E-4F8D-B69A-8145376463B1}" destId="{776DA551-4C5D-4649-A7D1-6EA0ADC8DC6A}" srcOrd="2" destOrd="0" presId="urn:microsoft.com/office/officeart/2005/8/layout/hProcess3"/>
    <dgm:cxn modelId="{860C32CC-A2ED-4025-88BA-5F9F9FE497FC}" type="presParOf" srcId="{9D152E13-161E-4F8D-B69A-8145376463B1}" destId="{E1AF775D-8FA8-4C59-B7F4-E2E74163510F}" srcOrd="3" destOrd="0" presId="urn:microsoft.com/office/officeart/2005/8/layout/h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1AF775D-8FA8-4C59-B7F4-E2E74163510F}">
      <dsp:nvSpPr>
        <dsp:cNvPr id="0" name=""/>
        <dsp:cNvSpPr/>
      </dsp:nvSpPr>
      <dsp:spPr>
        <a:xfrm>
          <a:off x="0" y="99797"/>
          <a:ext cx="10639166" cy="4680000"/>
        </a:xfrm>
        <a:prstGeom prst="rightArrow">
          <a:avLst/>
        </a:prstGeom>
        <a:solidFill>
          <a:schemeClr val="accent6">
            <a:shade val="8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CA"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a:t>
            </a:fld>
            <a:endParaRPr lang="en-CA" dirty="0"/>
          </a:p>
        </p:txBody>
      </p:sp>
    </p:spTree>
    <p:extLst>
      <p:ext uri="{BB962C8B-B14F-4D97-AF65-F5344CB8AC3E}">
        <p14:creationId xmlns:p14="http://schemas.microsoft.com/office/powerpoint/2010/main" val="3708872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 will: Drag</a:t>
            </a:r>
            <a:r>
              <a:rPr lang="en-US" sz="1200" kern="1200" baseline="0" dirty="0">
                <a:solidFill>
                  <a:schemeClr val="tx1"/>
                </a:solidFill>
                <a:effectLst/>
                <a:latin typeface="+mn-lt"/>
                <a:ea typeface="+mn-ea"/>
                <a:cs typeface="+mn-cs"/>
              </a:rPr>
              <a:t> the word under the picture that it matches.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PE.1.L.4.3 </a:t>
            </a:r>
            <a:r>
              <a:rPr lang="en-US" sz="1200" b="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Identify the changes in heart rate before, during, and after physical activity.</a:t>
            </a:r>
            <a:endParaRPr lang="en-CA" sz="1200" kern="1200" dirty="0">
              <a:solidFill>
                <a:schemeClr val="tx1"/>
              </a:solidFill>
              <a:effectLst/>
              <a:latin typeface="+mn-lt"/>
              <a:ea typeface="+mn-ea"/>
              <a:cs typeface="+mn-cs"/>
            </a:endParaRPr>
          </a:p>
          <a:p>
            <a:endParaRPr lang="en-US"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10</a:t>
            </a:fld>
            <a:endParaRPr lang="en-CA" dirty="0"/>
          </a:p>
        </p:txBody>
      </p:sp>
    </p:spTree>
    <p:extLst>
      <p:ext uri="{BB962C8B-B14F-4D97-AF65-F5344CB8AC3E}">
        <p14:creationId xmlns:p14="http://schemas.microsoft.com/office/powerpoint/2010/main" val="19024336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0"/>
        <p:cNvGrpSpPr/>
        <p:nvPr/>
      </p:nvGrpSpPr>
      <p:grpSpPr>
        <a:xfrm>
          <a:off x="0" y="0"/>
          <a:ext cx="0" cy="0"/>
          <a:chOff x="0" y="0"/>
          <a:chExt cx="0" cy="0"/>
        </a:xfrm>
      </p:grpSpPr>
      <p:sp>
        <p:nvSpPr>
          <p:cNvPr id="191" name="Google Shape;191;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2" name="Google Shape;1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193" name="Google Shape;193;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205" name="Google Shape;2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4" name="Google Shape;204;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205" name="Google Shape;205;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13</a:t>
            </a:fld>
            <a:endParaRPr/>
          </a:p>
        </p:txBody>
      </p:sp>
    </p:spTree>
    <p:extLst>
      <p:ext uri="{BB962C8B-B14F-4D97-AF65-F5344CB8AC3E}">
        <p14:creationId xmlns:p14="http://schemas.microsoft.com/office/powerpoint/2010/main" val="990127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b="0" dirty="0">
                <a:latin typeface="Century Gothic" panose="020B0502020202020204" pitchFamily="34" charset="0"/>
              </a:rPr>
              <a:t>Students</a:t>
            </a:r>
            <a:r>
              <a:rPr lang="en-CA" b="0" baseline="0" dirty="0">
                <a:latin typeface="Century Gothic" panose="020B0502020202020204" pitchFamily="34" charset="0"/>
              </a:rPr>
              <a:t> will drag each step of the cardiovascular process onto the arrow in the correct order.</a:t>
            </a:r>
          </a:p>
          <a:p>
            <a:pPr marL="0" marR="0" lvl="0" indent="0" algn="l" defTabSz="914400" rtl="0" eaLnBrk="1" fontAlgn="auto" latinLnBrk="0" hangingPunct="1">
              <a:lnSpc>
                <a:spcPct val="100000"/>
              </a:lnSpc>
              <a:spcBef>
                <a:spcPts val="0"/>
              </a:spcBef>
              <a:spcAft>
                <a:spcPts val="0"/>
              </a:spcAft>
              <a:buClrTx/>
              <a:buSzTx/>
              <a:buFontTx/>
              <a:buNone/>
              <a:tabLst/>
              <a:defRPr/>
            </a:pPr>
            <a:r>
              <a:rPr lang="en-CA" b="0" baseline="0" dirty="0">
                <a:latin typeface="Century Gothic" panose="020B0502020202020204" pitchFamily="34" charset="0"/>
              </a:rPr>
              <a:t>The teacher will describe the cardiovascular process of delivering oxygen through the bloodstream to the muscles.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b="0" dirty="0">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b="1" dirty="0">
                <a:latin typeface="Century Gothic" panose="020B0502020202020204" pitchFamily="34" charset="0"/>
              </a:rPr>
              <a:t>PE.3.L.4.2 Describe the relationship between the heart and lungs during physical activity.</a:t>
            </a:r>
          </a:p>
          <a:p>
            <a:endParaRPr lang="en-US" b="1"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14</a:t>
            </a:fld>
            <a:endParaRPr lang="en-CA" dirty="0"/>
          </a:p>
        </p:txBody>
      </p:sp>
    </p:spTree>
    <p:extLst>
      <p:ext uri="{BB962C8B-B14F-4D97-AF65-F5344CB8AC3E}">
        <p14:creationId xmlns:p14="http://schemas.microsoft.com/office/powerpoint/2010/main" val="21934612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0" dirty="0">
                <a:latin typeface="Century Gothic" panose="020B0502020202020204" pitchFamily="34" charset="0"/>
              </a:rPr>
              <a:t>Students will sort the phrases</a:t>
            </a:r>
            <a:r>
              <a:rPr lang="en-CA" b="0" baseline="0" dirty="0">
                <a:latin typeface="Century Gothic" panose="020B0502020202020204" pitchFamily="34" charset="0"/>
              </a:rPr>
              <a:t> and pictures into vigorous activity or moderate activity.</a:t>
            </a:r>
          </a:p>
          <a:p>
            <a:r>
              <a:rPr lang="en-CA" b="0" baseline="0" dirty="0">
                <a:latin typeface="Century Gothic" panose="020B0502020202020204" pitchFamily="34" charset="0"/>
              </a:rPr>
              <a:t>The teacher will explain that some moderate activities require strenuous work but for shorter periods of time than vigorous activities.</a:t>
            </a:r>
          </a:p>
          <a:p>
            <a:endParaRPr lang="en-CA" b="0" dirty="0">
              <a:latin typeface="Century Gothic" panose="020B0502020202020204" pitchFamily="34" charset="0"/>
            </a:endParaRPr>
          </a:p>
          <a:p>
            <a:r>
              <a:rPr lang="en-CA" b="1" dirty="0">
                <a:latin typeface="Century Gothic" panose="020B0502020202020204" pitchFamily="34" charset="0"/>
              </a:rPr>
              <a:t>PE.3.L.4.2 Describe the relationship between the heart and lungs during physical activity.</a:t>
            </a:r>
          </a:p>
          <a:p>
            <a:r>
              <a:rPr lang="en-CA" b="1" dirty="0">
                <a:latin typeface="Century Gothic" panose="020B0502020202020204" pitchFamily="34" charset="0"/>
              </a:rPr>
              <a:t>PE.3.L.4.3 Identify appropriate physical activities that result in the development of cardiorespiratory endurance. </a:t>
            </a:r>
          </a:p>
          <a:p>
            <a:r>
              <a:rPr lang="en-CA" b="1" dirty="0">
                <a:latin typeface="Century Gothic" panose="020B0502020202020204" pitchFamily="34" charset="0"/>
              </a:rPr>
              <a:t>PE.3.L.3.1 Identify a moderate physical activity.</a:t>
            </a:r>
          </a:p>
          <a:p>
            <a:r>
              <a:rPr lang="en-CA" b="1" dirty="0">
                <a:latin typeface="Century Gothic" panose="020B0502020202020204" pitchFamily="34" charset="0"/>
              </a:rPr>
              <a:t>PE.3.L.3.2 Identify a vigorous physical </a:t>
            </a:r>
            <a:r>
              <a:rPr lang="en-CA" b="1" u="none" dirty="0">
                <a:latin typeface="Century Gothic" panose="020B0502020202020204" pitchFamily="34" charset="0"/>
              </a:rPr>
              <a:t>activity.</a:t>
            </a:r>
          </a:p>
          <a:p>
            <a:endParaRPr lang="en-US" b="1"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15</a:t>
            </a:fld>
            <a:endParaRPr lang="en-CA" dirty="0"/>
          </a:p>
        </p:txBody>
      </p:sp>
    </p:spTree>
    <p:extLst>
      <p:ext uri="{BB962C8B-B14F-4D97-AF65-F5344CB8AC3E}">
        <p14:creationId xmlns:p14="http://schemas.microsoft.com/office/powerpoint/2010/main" val="23637853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252" name="Google Shape;25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1"/>
        <p:cNvGrpSpPr/>
        <p:nvPr/>
      </p:nvGrpSpPr>
      <p:grpSpPr>
        <a:xfrm>
          <a:off x="0" y="0"/>
          <a:ext cx="0" cy="0"/>
          <a:chOff x="0" y="0"/>
          <a:chExt cx="0" cy="0"/>
        </a:xfrm>
      </p:grpSpPr>
      <p:sp>
        <p:nvSpPr>
          <p:cNvPr id="262" name="Google Shape;26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3" name="Google Shape;263;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264" name="Google Shape;264;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4" name="Google Shape;324;p2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325" name="Google Shape;325;p2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18</a:t>
            </a:fld>
            <a:endParaRPr/>
          </a:p>
        </p:txBody>
      </p:sp>
    </p:spTree>
    <p:extLst>
      <p:ext uri="{BB962C8B-B14F-4D97-AF65-F5344CB8AC3E}">
        <p14:creationId xmlns:p14="http://schemas.microsoft.com/office/powerpoint/2010/main" val="35358619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336" name="Google Shape;33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19</a:t>
            </a:fld>
            <a:endParaRPr/>
          </a:p>
        </p:txBody>
      </p:sp>
    </p:spTree>
    <p:extLst>
      <p:ext uri="{BB962C8B-B14F-4D97-AF65-F5344CB8AC3E}">
        <p14:creationId xmlns:p14="http://schemas.microsoft.com/office/powerpoint/2010/main" val="4058534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 name="Google Shape;52;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53" name="Google Shape;53;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Students will determine how</a:t>
            </a:r>
            <a:r>
              <a:rPr lang="en-US" baseline="0" dirty="0">
                <a:latin typeface="Century Gothic" panose="020B0502020202020204" pitchFamily="34" charset="0"/>
              </a:rPr>
              <a:t> to find their pulse. </a:t>
            </a:r>
            <a:endParaRPr lang="en-US" i="0" baseline="0" dirty="0">
              <a:latin typeface="Century Gothic" panose="020B0502020202020204" pitchFamily="34" charset="0"/>
            </a:endParaRPr>
          </a:p>
          <a:p>
            <a:r>
              <a:rPr lang="en-US" i="0" baseline="0" dirty="0">
                <a:latin typeface="Century Gothic" panose="020B0502020202020204" pitchFamily="34" charset="0"/>
              </a:rPr>
              <a:t>Teachers will prompt the students to find their pulses and count them.</a:t>
            </a:r>
          </a:p>
          <a:p>
            <a:endParaRPr lang="en-US" i="0" baseline="0" dirty="0">
              <a:latin typeface="Century Gothic" panose="020B0502020202020204" pitchFamily="34" charset="0"/>
            </a:endParaRPr>
          </a:p>
          <a:p>
            <a:r>
              <a:rPr lang="en-US" sz="1200" kern="1200" dirty="0">
                <a:solidFill>
                  <a:schemeClr val="tx1"/>
                </a:solidFill>
                <a:effectLst/>
                <a:latin typeface="+mn-lt"/>
                <a:ea typeface="+mn-ea"/>
                <a:cs typeface="+mn-cs"/>
              </a:rPr>
              <a:t>PE.4.L.4.3 Maintain HR within the target HR zone for a specified length of time during an aerobic activity.</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PE.4.L.4.8 Explain the principles of physical fitness.</a:t>
            </a:r>
            <a:endParaRPr lang="en-CA" sz="1200" kern="1200" dirty="0">
              <a:solidFill>
                <a:schemeClr val="tx1"/>
              </a:solidFill>
              <a:effectLst/>
              <a:latin typeface="+mn-lt"/>
              <a:ea typeface="+mn-ea"/>
              <a:cs typeface="+mn-cs"/>
            </a:endParaRPr>
          </a:p>
          <a:p>
            <a:endParaRPr lang="en-US" i="1" dirty="0">
              <a:latin typeface="Century Gothic" panose="020B0502020202020204" pitchFamily="34" charset="0"/>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20</a:t>
            </a:fld>
            <a:endParaRPr lang="en-CA"/>
          </a:p>
        </p:txBody>
      </p:sp>
    </p:spTree>
    <p:extLst>
      <p:ext uri="{BB962C8B-B14F-4D97-AF65-F5344CB8AC3E}">
        <p14:creationId xmlns:p14="http://schemas.microsoft.com/office/powerpoint/2010/main" val="139342184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Students will use the information learned from the previous slide to</a:t>
            </a:r>
            <a:r>
              <a:rPr lang="en-US" sz="1200" kern="1200" baseline="0" dirty="0">
                <a:solidFill>
                  <a:schemeClr val="tx1"/>
                </a:solidFill>
                <a:effectLst/>
                <a:latin typeface="+mn-lt"/>
                <a:ea typeface="+mn-ea"/>
                <a:cs typeface="+mn-cs"/>
              </a:rPr>
              <a:t> help Gene determine which heart rate zone he was in. They are welcome to mark on the graph where Gene’s heart rate was to determine the heart rate zone.</a:t>
            </a:r>
          </a:p>
          <a:p>
            <a:r>
              <a:rPr lang="en-US" sz="1200" kern="1200" baseline="0" dirty="0">
                <a:solidFill>
                  <a:schemeClr val="tx1"/>
                </a:solidFill>
                <a:effectLst/>
                <a:latin typeface="+mn-lt"/>
                <a:ea typeface="+mn-ea"/>
                <a:cs typeface="+mn-cs"/>
              </a:rPr>
              <a:t>The teacher will prompt students about how to use the map to gain the information and explain the graph. </a:t>
            </a:r>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PE.4.L.4.3 Maintain HR within the target HR zone for a specified length of time during an aerobic activity.</a:t>
            </a:r>
            <a:endParaRPr lang="en-CA"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PE 4.L.3.1 Identify a moderate physical activity.</a:t>
            </a:r>
            <a:r>
              <a:rPr lang="en-US" sz="1200" kern="1200" baseline="0" dirty="0">
                <a:solidFill>
                  <a:schemeClr val="tx1"/>
                </a:solidFill>
                <a:effectLst/>
                <a:latin typeface="+mn-lt"/>
                <a:ea typeface="+mn-ea"/>
                <a:cs typeface="+mn-cs"/>
              </a:rPr>
              <a:t> (H</a:t>
            </a:r>
            <a:r>
              <a:rPr lang="en-US" sz="1200" kern="1200" dirty="0">
                <a:solidFill>
                  <a:schemeClr val="tx1"/>
                </a:solidFill>
                <a:effectLst/>
                <a:latin typeface="+mn-lt"/>
                <a:ea typeface="+mn-ea"/>
                <a:cs typeface="+mn-cs"/>
              </a:rPr>
              <a:t>ow does it affect HR?)</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21</a:t>
            </a:fld>
            <a:endParaRPr lang="en-CA"/>
          </a:p>
        </p:txBody>
      </p:sp>
    </p:spTree>
    <p:extLst>
      <p:ext uri="{BB962C8B-B14F-4D97-AF65-F5344CB8AC3E}">
        <p14:creationId xmlns:p14="http://schemas.microsoft.com/office/powerpoint/2010/main" val="251307800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entury Gothic" panose="020B0502020202020204" pitchFamily="34" charset="0"/>
              </a:rPr>
              <a:t>The teacher will have the students recall the formula for a</a:t>
            </a:r>
            <a:r>
              <a:rPr lang="en-US" baseline="0" dirty="0">
                <a:latin typeface="Century Gothic" panose="020B0502020202020204" pitchFamily="34" charset="0"/>
              </a:rPr>
              <a:t> maximum heart rate calculation, and then present it for the students to solve for Ava’s question.</a:t>
            </a:r>
            <a:endParaRPr lang="en-US" dirty="0">
              <a:latin typeface="Century Gothic" panose="020B0502020202020204" pitchFamily="34" charset="0"/>
            </a:endParaRPr>
          </a:p>
          <a:p>
            <a:r>
              <a:rPr lang="en-US" dirty="0">
                <a:latin typeface="Century Gothic" panose="020B0502020202020204" pitchFamily="34" charset="0"/>
              </a:rPr>
              <a:t>Students will determine</a:t>
            </a:r>
            <a:r>
              <a:rPr lang="en-US" baseline="0" dirty="0">
                <a:latin typeface="Century Gothic" panose="020B0502020202020204" pitchFamily="34" charset="0"/>
              </a:rPr>
              <a:t> Ava’s maximum heart rate. </a:t>
            </a:r>
          </a:p>
          <a:p>
            <a:r>
              <a:rPr lang="en-US" baseline="0" dirty="0">
                <a:latin typeface="Century Gothic" panose="020B0502020202020204" pitchFamily="34" charset="0"/>
              </a:rPr>
              <a:t>The teacher will answer questions and prompt the students closer to solving the equation. </a:t>
            </a:r>
            <a:endParaRPr lang="en-US" dirty="0">
              <a:latin typeface="Century Gothic" panose="020B0502020202020204" pitchFamily="34" charset="0"/>
            </a:endParaRPr>
          </a:p>
          <a:p>
            <a:endParaRPr lang="en-US" dirty="0">
              <a:latin typeface="Century Gothic" panose="020B0502020202020204" pitchFamily="34" charset="0"/>
            </a:endParaRPr>
          </a:p>
          <a:p>
            <a:r>
              <a:rPr lang="en-US" sz="1200" kern="1200" dirty="0">
                <a:solidFill>
                  <a:schemeClr val="tx1"/>
                </a:solidFill>
                <a:effectLst/>
                <a:latin typeface="+mn-lt"/>
                <a:ea typeface="+mn-ea"/>
                <a:cs typeface="+mn-cs"/>
              </a:rPr>
              <a:t>PE.4.L.4.3 Maintain heart</a:t>
            </a:r>
            <a:r>
              <a:rPr lang="en-US" sz="1200" kern="1200" baseline="0" dirty="0">
                <a:solidFill>
                  <a:schemeClr val="tx1"/>
                </a:solidFill>
                <a:effectLst/>
                <a:latin typeface="+mn-lt"/>
                <a:ea typeface="+mn-ea"/>
                <a:cs typeface="+mn-cs"/>
              </a:rPr>
              <a:t> rate</a:t>
            </a:r>
            <a:r>
              <a:rPr lang="en-US" sz="1200" kern="1200" dirty="0">
                <a:solidFill>
                  <a:schemeClr val="tx1"/>
                </a:solidFill>
                <a:effectLst/>
                <a:latin typeface="+mn-lt"/>
                <a:ea typeface="+mn-ea"/>
                <a:cs typeface="+mn-cs"/>
              </a:rPr>
              <a:t> within the target heart</a:t>
            </a:r>
            <a:r>
              <a:rPr lang="en-US" sz="1200" kern="1200" baseline="0" dirty="0">
                <a:solidFill>
                  <a:schemeClr val="tx1"/>
                </a:solidFill>
                <a:effectLst/>
                <a:latin typeface="+mn-lt"/>
                <a:ea typeface="+mn-ea"/>
                <a:cs typeface="+mn-cs"/>
              </a:rPr>
              <a:t> rate</a:t>
            </a:r>
            <a:r>
              <a:rPr lang="en-US" sz="1200" kern="1200" dirty="0">
                <a:solidFill>
                  <a:schemeClr val="tx1"/>
                </a:solidFill>
                <a:effectLst/>
                <a:latin typeface="+mn-lt"/>
                <a:ea typeface="+mn-ea"/>
                <a:cs typeface="+mn-cs"/>
              </a:rPr>
              <a:t> zone for a specified length of time during an aerobic activity.</a:t>
            </a:r>
            <a:endParaRPr lang="en-CA"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45CCD2B-8F71-408F-B0B3-56BF3E3B3104}" type="slidenum">
              <a:rPr lang="en-CA" smtClean="0"/>
              <a:t>22</a:t>
            </a:fld>
            <a:endParaRPr lang="en-CA"/>
          </a:p>
        </p:txBody>
      </p:sp>
    </p:spTree>
    <p:extLst>
      <p:ext uri="{BB962C8B-B14F-4D97-AF65-F5344CB8AC3E}">
        <p14:creationId xmlns:p14="http://schemas.microsoft.com/office/powerpoint/2010/main" val="400506040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252" name="Google Shape;252;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23</a:t>
            </a:fld>
            <a:endParaRPr/>
          </a:p>
        </p:txBody>
      </p:sp>
    </p:spTree>
    <p:extLst>
      <p:ext uri="{BB962C8B-B14F-4D97-AF65-F5344CB8AC3E}">
        <p14:creationId xmlns:p14="http://schemas.microsoft.com/office/powerpoint/2010/main" val="242418411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3" name="Google Shape;313;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314" name="Google Shape;314;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336" name="Google Shape;336;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4"/>
        <p:cNvGrpSpPr/>
        <p:nvPr/>
      </p:nvGrpSpPr>
      <p:grpSpPr>
        <a:xfrm>
          <a:off x="0" y="0"/>
          <a:ext cx="0" cy="0"/>
          <a:chOff x="0" y="0"/>
          <a:chExt cx="0" cy="0"/>
        </a:xfrm>
      </p:grpSpPr>
      <p:sp>
        <p:nvSpPr>
          <p:cNvPr id="345" name="Google Shape;345;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6" name="Google Shape;346;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347" name="Google Shape;347;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6" name="Google Shape;356;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357" name="Google Shape;357;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4" name="Google Shape;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28</a:t>
            </a:fld>
            <a:endParaRPr/>
          </a:p>
        </p:txBody>
      </p:sp>
    </p:spTree>
    <p:extLst>
      <p:ext uri="{BB962C8B-B14F-4D97-AF65-F5344CB8AC3E}">
        <p14:creationId xmlns:p14="http://schemas.microsoft.com/office/powerpoint/2010/main" val="345659237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74" name="Google Shape;7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29</a:t>
            </a:fld>
            <a:endParaRPr/>
          </a:p>
        </p:txBody>
      </p:sp>
    </p:spTree>
    <p:extLst>
      <p:ext uri="{BB962C8B-B14F-4D97-AF65-F5344CB8AC3E}">
        <p14:creationId xmlns:p14="http://schemas.microsoft.com/office/powerpoint/2010/main" val="650845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
        <p:cNvGrpSpPr/>
        <p:nvPr/>
      </p:nvGrpSpPr>
      <p:grpSpPr>
        <a:xfrm>
          <a:off x="0" y="0"/>
          <a:ext cx="0" cy="0"/>
          <a:chOff x="0" y="0"/>
          <a:chExt cx="0" cy="0"/>
        </a:xfrm>
      </p:grpSpPr>
      <p:sp>
        <p:nvSpPr>
          <p:cNvPr id="62" name="Google Shape;62;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3" name="Google Shape;63;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64" name="Google Shape;64;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9" name="Google Shape;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30</a:t>
            </a:fld>
            <a:endParaRPr/>
          </a:p>
        </p:txBody>
      </p:sp>
    </p:spTree>
    <p:extLst>
      <p:ext uri="{BB962C8B-B14F-4D97-AF65-F5344CB8AC3E}">
        <p14:creationId xmlns:p14="http://schemas.microsoft.com/office/powerpoint/2010/main" val="263717686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p2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p2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402" name="Google Shape;402;p29: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31</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3" name="Google Shape;73;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74" name="Google Shape;74;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3" name="Google Shape;83;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84" name="Google Shape;84;p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99" name="Google Shape;99;p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Google Shape;112;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Google Shape;113;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latin typeface="Century Gothic"/>
              <a:ea typeface="Century Gothic"/>
              <a:cs typeface="Century Gothic"/>
              <a:sym typeface="Century Gothic"/>
            </a:endParaRPr>
          </a:p>
        </p:txBody>
      </p:sp>
      <p:sp>
        <p:nvSpPr>
          <p:cNvPr id="114" name="Google Shape;114;p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Google Shape;127;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solidFill>
                <a:srgbClr val="7030A0"/>
              </a:solidFill>
              <a:latin typeface="Century Gothic"/>
              <a:ea typeface="Century Gothic"/>
              <a:cs typeface="Century Gothic"/>
              <a:sym typeface="Century Gothic"/>
            </a:endParaRPr>
          </a:p>
        </p:txBody>
      </p:sp>
      <p:sp>
        <p:nvSpPr>
          <p:cNvPr id="128" name="Google Shape;128;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CA"/>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Students</a:t>
            </a:r>
            <a:r>
              <a:rPr lang="en-US" sz="1200" kern="1200" baseline="0" dirty="0">
                <a:solidFill>
                  <a:schemeClr val="tx1"/>
                </a:solidFill>
                <a:effectLst/>
                <a:latin typeface="+mn-lt"/>
                <a:ea typeface="+mn-ea"/>
                <a:cs typeface="+mn-cs"/>
              </a:rPr>
              <a:t> will: Fill in the blanks by dragging the correct word into the space.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PE.1.L.4.2 - </a:t>
            </a:r>
            <a:r>
              <a:rPr lang="en-US" sz="1200" kern="1200" dirty="0">
                <a:solidFill>
                  <a:schemeClr val="tx1"/>
                </a:solidFill>
                <a:effectLst/>
                <a:latin typeface="+mn-lt"/>
                <a:ea typeface="+mn-ea"/>
                <a:cs typeface="+mn-cs"/>
              </a:rPr>
              <a:t>Identify the components of health-related physical fitness.</a:t>
            </a:r>
            <a:endParaRPr lang="en-CA" sz="1200" kern="1200" dirty="0">
              <a:solidFill>
                <a:schemeClr val="tx1"/>
              </a:solidFill>
              <a:effectLst/>
              <a:latin typeface="+mn-lt"/>
              <a:ea typeface="+mn-ea"/>
              <a:cs typeface="+mn-cs"/>
            </a:endParaRPr>
          </a:p>
          <a:p>
            <a:endParaRPr lang="en-CA" dirty="0"/>
          </a:p>
        </p:txBody>
      </p:sp>
      <p:sp>
        <p:nvSpPr>
          <p:cNvPr id="4" name="Slide Number Placeholder 3"/>
          <p:cNvSpPr>
            <a:spLocks noGrp="1"/>
          </p:cNvSpPr>
          <p:nvPr>
            <p:ph type="sldNum" sz="quarter" idx="10"/>
          </p:nvPr>
        </p:nvSpPr>
        <p:spPr/>
        <p:txBody>
          <a:bodyPr/>
          <a:lstStyle/>
          <a:p>
            <a:fld id="{A45CCD2B-8F71-408F-B0B3-56BF3E3B3104}" type="slidenum">
              <a:rPr lang="en-CA" smtClean="0"/>
              <a:t>9</a:t>
            </a:fld>
            <a:endParaRPr lang="en-CA" dirty="0"/>
          </a:p>
        </p:txBody>
      </p:sp>
    </p:spTree>
    <p:extLst>
      <p:ext uri="{BB962C8B-B14F-4D97-AF65-F5344CB8AC3E}">
        <p14:creationId xmlns:p14="http://schemas.microsoft.com/office/powerpoint/2010/main" val="31286792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2"/>
          <p:cNvSpPr txBox="1">
            <a:spLocks noGrp="1"/>
          </p:cNvSpPr>
          <p:nvPr>
            <p:ph type="title"/>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lnSpc>
                <a:spcPct val="90000"/>
              </a:lnSpc>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Google Shape;23;p32"/>
          <p:cNvSpPr txBox="1">
            <a:spLocks noGrp="1"/>
          </p:cNvSpPr>
          <p:nvPr>
            <p:ph type="body" idx="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24" name="Google Shape;24;p32"/>
          <p:cNvSpPr txBox="1">
            <a:spLocks noGrp="1"/>
          </p:cNvSpPr>
          <p:nvPr>
            <p:ph type="dt" idx="10"/>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5" name="Google Shape;25;p32"/>
          <p:cNvSpPr txBox="1">
            <a:spLocks noGrp="1"/>
          </p:cNvSpPr>
          <p:nvPr>
            <p:ph type="ftr" idx="11"/>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800">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26" name="Google Shape;26;p32"/>
          <p:cNvSpPr txBox="1">
            <a:spLocks noGrp="1"/>
          </p:cNvSpPr>
          <p:nvPr>
            <p:ph type="sldNum" idx="12"/>
          </p:nvPr>
        </p:nvSpPr>
        <p:spPr>
          <a:xfrm>
            <a:off x="0" y="0"/>
            <a:ext cx="3000000" cy="3000000"/>
          </a:xfrm>
          <a:prstGeom prst="rect">
            <a:avLst/>
          </a:prstGeom>
          <a:noFill/>
          <a:ln>
            <a:noFill/>
          </a:ln>
        </p:spPr>
        <p:txBody>
          <a:bodyPr spcFirstLastPara="1" wrap="square" lIns="91425" tIns="45700" rIns="91425" bIns="45700" anchor="t" anchorCtr="0">
            <a:noAutofit/>
          </a:bodyPr>
          <a:lstStyle>
            <a:lvl1pPr marL="0" marR="0" lvl="0" indent="0" algn="l" rtl="0">
              <a:spcBef>
                <a:spcPts val="0"/>
              </a:spcBef>
              <a:buNone/>
              <a:defRPr sz="1800">
                <a:solidFill>
                  <a:schemeClr val="dk1"/>
                </a:solidFill>
                <a:latin typeface="Arial"/>
                <a:ea typeface="Arial"/>
                <a:cs typeface="Arial"/>
                <a:sym typeface="Arial"/>
              </a:defRPr>
            </a:lvl1pPr>
            <a:lvl2pPr marL="0" marR="0" lvl="1" indent="0" algn="l" rtl="0">
              <a:spcBef>
                <a:spcPts val="0"/>
              </a:spcBef>
              <a:buNone/>
              <a:defRPr sz="1800">
                <a:solidFill>
                  <a:schemeClr val="dk1"/>
                </a:solidFill>
                <a:latin typeface="Arial"/>
                <a:ea typeface="Arial"/>
                <a:cs typeface="Arial"/>
                <a:sym typeface="Arial"/>
              </a:defRPr>
            </a:lvl2pPr>
            <a:lvl3pPr marL="0" marR="0" lvl="2" indent="0" algn="l" rtl="0">
              <a:spcBef>
                <a:spcPts val="0"/>
              </a:spcBef>
              <a:buNone/>
              <a:defRPr sz="1800">
                <a:solidFill>
                  <a:schemeClr val="dk1"/>
                </a:solidFill>
                <a:latin typeface="Arial"/>
                <a:ea typeface="Arial"/>
                <a:cs typeface="Arial"/>
                <a:sym typeface="Arial"/>
              </a:defRPr>
            </a:lvl3pPr>
            <a:lvl4pPr marL="0" marR="0" lvl="3" indent="0" algn="l" rtl="0">
              <a:spcBef>
                <a:spcPts val="0"/>
              </a:spcBef>
              <a:buNone/>
              <a:defRPr sz="1800">
                <a:solidFill>
                  <a:schemeClr val="dk1"/>
                </a:solidFill>
                <a:latin typeface="Arial"/>
                <a:ea typeface="Arial"/>
                <a:cs typeface="Arial"/>
                <a:sym typeface="Arial"/>
              </a:defRPr>
            </a:lvl4pPr>
            <a:lvl5pPr marL="0" marR="0" lvl="4" indent="0" algn="l" rtl="0">
              <a:spcBef>
                <a:spcPts val="0"/>
              </a:spcBef>
              <a:buNone/>
              <a:defRPr sz="1800">
                <a:solidFill>
                  <a:schemeClr val="dk1"/>
                </a:solidFill>
                <a:latin typeface="Arial"/>
                <a:ea typeface="Arial"/>
                <a:cs typeface="Arial"/>
                <a:sym typeface="Arial"/>
              </a:defRPr>
            </a:lvl5pPr>
            <a:lvl6pPr marL="0" marR="0" lvl="5" indent="0" algn="l" rtl="0">
              <a:spcBef>
                <a:spcPts val="0"/>
              </a:spcBef>
              <a:buNone/>
              <a:defRPr sz="1800">
                <a:solidFill>
                  <a:schemeClr val="dk1"/>
                </a:solidFill>
                <a:latin typeface="Arial"/>
                <a:ea typeface="Arial"/>
                <a:cs typeface="Arial"/>
                <a:sym typeface="Arial"/>
              </a:defRPr>
            </a:lvl6pPr>
            <a:lvl7pPr marL="0" marR="0" lvl="6" indent="0" algn="l" rtl="0">
              <a:spcBef>
                <a:spcPts val="0"/>
              </a:spcBef>
              <a:buNone/>
              <a:defRPr sz="1800">
                <a:solidFill>
                  <a:schemeClr val="dk1"/>
                </a:solidFill>
                <a:latin typeface="Arial"/>
                <a:ea typeface="Arial"/>
                <a:cs typeface="Arial"/>
                <a:sym typeface="Arial"/>
              </a:defRPr>
            </a:lvl7pPr>
            <a:lvl8pPr marL="0" marR="0" lvl="7" indent="0" algn="l" rtl="0">
              <a:spcBef>
                <a:spcPts val="0"/>
              </a:spcBef>
              <a:buNone/>
              <a:defRPr sz="1800">
                <a:solidFill>
                  <a:schemeClr val="dk1"/>
                </a:solidFill>
                <a:latin typeface="Arial"/>
                <a:ea typeface="Arial"/>
                <a:cs typeface="Arial"/>
                <a:sym typeface="Arial"/>
              </a:defRPr>
            </a:lvl8pPr>
            <a:lvl9pPr marL="0" marR="0" lvl="8" indent="0" algn="l" rtl="0">
              <a:spcBef>
                <a:spcPts val="0"/>
              </a:spcBef>
              <a:buNone/>
              <a:defRPr sz="1800">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CA"/>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1_Blank">
  <p:cSld name="1_Blank">
    <p:bg>
      <p:bgPr>
        <a:solidFill>
          <a:srgbClr val="F9F6E9"/>
        </a:solidFill>
        <a:effectLst/>
      </p:bgPr>
    </p:bg>
    <p:spTree>
      <p:nvGrpSpPr>
        <p:cNvPr id="1" name="Shape 34"/>
        <p:cNvGrpSpPr/>
        <p:nvPr/>
      </p:nvGrpSpPr>
      <p:grpSpPr>
        <a:xfrm>
          <a:off x="0" y="0"/>
          <a:ext cx="0" cy="0"/>
          <a:chOff x="0" y="0"/>
          <a:chExt cx="0" cy="0"/>
        </a:xfrm>
      </p:grpSpPr>
      <p:grpSp>
        <p:nvGrpSpPr>
          <p:cNvPr id="35" name="Google Shape;35;p34"/>
          <p:cNvGrpSpPr/>
          <p:nvPr/>
        </p:nvGrpSpPr>
        <p:grpSpPr>
          <a:xfrm>
            <a:off x="-62450" y="-140500"/>
            <a:ext cx="12452004" cy="701714"/>
            <a:chOff x="-62450" y="-60290"/>
            <a:chExt cx="12452004" cy="701714"/>
          </a:xfrm>
        </p:grpSpPr>
        <p:sp>
          <p:nvSpPr>
            <p:cNvPr id="36" name="Google Shape;36;p34"/>
            <p:cNvSpPr/>
            <p:nvPr/>
          </p:nvSpPr>
          <p:spPr>
            <a:xfrm>
              <a:off x="-62450" y="-60290"/>
              <a:ext cx="12452004" cy="701714"/>
            </a:xfrm>
            <a:prstGeom prst="rect">
              <a:avLst/>
            </a:prstGeom>
            <a:solidFill>
              <a:srgbClr val="19921C"/>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Arial"/>
                <a:ea typeface="Arial"/>
                <a:cs typeface="Arial"/>
                <a:sym typeface="Arial"/>
              </a:endParaRPr>
            </a:p>
          </p:txBody>
        </p:sp>
        <p:pic>
          <p:nvPicPr>
            <p:cNvPr id="37" name="Google Shape;37;p34"/>
            <p:cNvPicPr preferRelativeResize="0"/>
            <p:nvPr/>
          </p:nvPicPr>
          <p:blipFill rotWithShape="1">
            <a:blip r:embed="rId2">
              <a:alphaModFix/>
            </a:blip>
            <a:srcRect l="5062" t="45660" r="11727" b="48896"/>
            <a:stretch/>
          </p:blipFill>
          <p:spPr>
            <a:xfrm>
              <a:off x="0" y="0"/>
              <a:ext cx="12327105" cy="623023"/>
            </a:xfrm>
            <a:prstGeom prst="rect">
              <a:avLst/>
            </a:prstGeom>
            <a:noFill/>
            <a:ln>
              <a:noFill/>
            </a:ln>
          </p:spPr>
        </p:pic>
      </p:grpSp>
      <p:sp>
        <p:nvSpPr>
          <p:cNvPr id="38" name="Google Shape;38;p34"/>
          <p:cNvSpPr txBox="1">
            <a:spLocks noGrp="1"/>
          </p:cNvSpPr>
          <p:nvPr>
            <p:ph type="body" idx="1"/>
          </p:nvPr>
        </p:nvSpPr>
        <p:spPr>
          <a:xfrm>
            <a:off x="9309497" y="6442336"/>
            <a:ext cx="2076450" cy="28733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rgbClr val="A6A6A6"/>
              </a:buClr>
              <a:buSzPts val="1400"/>
              <a:buFont typeface="Arial"/>
              <a:buNone/>
              <a:defRPr sz="1400" b="0" i="0" u="none" strike="noStrike" cap="none">
                <a:solidFill>
                  <a:srgbClr val="A6A6A6"/>
                </a:solidFill>
                <a:latin typeface="Century Gothic"/>
                <a:ea typeface="Century Gothic"/>
                <a:cs typeface="Century Gothic"/>
                <a:sym typeface="Century Gothic"/>
              </a:defRPr>
            </a:lvl1pPr>
            <a:lvl2pPr marL="914400" marR="0" lvl="1"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2pPr>
            <a:lvl3pPr marL="1371600" marR="0" lvl="2"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3pPr>
            <a:lvl4pPr marL="1828800" marR="0" lvl="3" indent="-317500" algn="l" rtl="0">
              <a:lnSpc>
                <a:spcPct val="90000"/>
              </a:lnSpc>
              <a:spcBef>
                <a:spcPts val="500"/>
              </a:spcBef>
              <a:spcAft>
                <a:spcPts val="0"/>
              </a:spcAft>
              <a:buClr>
                <a:schemeClr val="dk1"/>
              </a:buClr>
              <a:buSzPts val="1400"/>
              <a:buFont typeface="Arial"/>
              <a:buChar char="•"/>
              <a:defRPr sz="1400" b="0" i="0" u="none" strike="noStrike" cap="none">
                <a:solidFill>
                  <a:schemeClr val="dk1"/>
                </a:solidFill>
                <a:latin typeface="Arial"/>
                <a:ea typeface="Arial"/>
                <a:cs typeface="Arial"/>
                <a:sym typeface="Arial"/>
              </a:defRPr>
            </a:lvl4pPr>
            <a:lvl5pPr marL="2286000" marR="0" lvl="4" indent="-304800" algn="l" rtl="0">
              <a:lnSpc>
                <a:spcPct val="90000"/>
              </a:lnSpc>
              <a:spcBef>
                <a:spcPts val="500"/>
              </a:spcBef>
              <a:spcAft>
                <a:spcPts val="0"/>
              </a:spcAft>
              <a:buClr>
                <a:schemeClr val="dk1"/>
              </a:buClr>
              <a:buSzPts val="1200"/>
              <a:buFont typeface="Arial"/>
              <a:buChar char="•"/>
              <a:defRPr sz="12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39" name="Google Shape;39;p34"/>
          <p:cNvSpPr txBox="1">
            <a:spLocks noGrp="1"/>
          </p:cNvSpPr>
          <p:nvPr>
            <p:ph type="body" idx="2"/>
          </p:nvPr>
        </p:nvSpPr>
        <p:spPr>
          <a:xfrm>
            <a:off x="386367" y="35284"/>
            <a:ext cx="5514975" cy="51672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2400"/>
              <a:buFont typeface="Arial"/>
              <a:buNone/>
              <a:defRPr sz="2400" b="1" i="0" u="none" strike="noStrike" cap="none">
                <a:solidFill>
                  <a:schemeClr val="lt1"/>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0" name="Google Shape;40;p34"/>
          <p:cNvSpPr txBox="1">
            <a:spLocks noGrp="1"/>
          </p:cNvSpPr>
          <p:nvPr>
            <p:ph type="body" idx="3"/>
          </p:nvPr>
        </p:nvSpPr>
        <p:spPr>
          <a:xfrm>
            <a:off x="4131003" y="603103"/>
            <a:ext cx="4065097" cy="914400"/>
          </a:xfrm>
          <a:prstGeom prst="rect">
            <a:avLst/>
          </a:prstGeom>
          <a:noFill/>
          <a:ln>
            <a:noFill/>
          </a:ln>
        </p:spPr>
        <p:txBody>
          <a:bodyPr spcFirstLastPara="1" wrap="square" lIns="91425" tIns="45700" rIns="91425" bIns="45700" anchor="t" anchorCtr="0">
            <a:noAutofit/>
          </a:bodyPr>
          <a:lstStyle>
            <a:lvl1pPr marL="457200" marR="0" lvl="0" indent="-228600" algn="ctr" rtl="0">
              <a:lnSpc>
                <a:spcPct val="90000"/>
              </a:lnSpc>
              <a:spcBef>
                <a:spcPts val="1000"/>
              </a:spcBef>
              <a:spcAft>
                <a:spcPts val="0"/>
              </a:spcAft>
              <a:buClr>
                <a:srgbClr val="663398"/>
              </a:buClr>
              <a:buSzPts val="2800"/>
              <a:buFont typeface="Arial"/>
              <a:buNone/>
              <a:defRPr sz="2800" b="0" i="0" u="none" strike="noStrike" cap="none">
                <a:solidFill>
                  <a:srgbClr val="663398"/>
                </a:solidFill>
                <a:latin typeface="Century Gothic"/>
                <a:ea typeface="Century Gothic"/>
                <a:cs typeface="Century Gothic"/>
                <a:sym typeface="Century Gothic"/>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1389" y="1046706"/>
            <a:ext cx="6930749" cy="4620499"/>
          </a:xfrm>
          <a:prstGeom prst="rect">
            <a:avLst/>
          </a:prstGeom>
        </p:spPr>
      </p:pic>
      <p:sp>
        <p:nvSpPr>
          <p:cNvPr id="4" name="TextBox 3"/>
          <p:cNvSpPr txBox="1"/>
          <p:nvPr userDrawn="1"/>
        </p:nvSpPr>
        <p:spPr>
          <a:xfrm>
            <a:off x="7051632" y="3092275"/>
            <a:ext cx="3889270" cy="954107"/>
          </a:xfrm>
          <a:prstGeom prst="rect">
            <a:avLst/>
          </a:prstGeom>
          <a:noFill/>
        </p:spPr>
        <p:txBody>
          <a:bodyPr wrap="square" rtlCol="0">
            <a:spAutoFit/>
          </a:bodyPr>
          <a:lstStyle/>
          <a:p>
            <a:r>
              <a:rPr lang="en-US" sz="2800" dirty="0">
                <a:solidFill>
                  <a:schemeClr val="bg1">
                    <a:lumMod val="50000"/>
                  </a:schemeClr>
                </a:solidFill>
                <a:latin typeface="Century Gothic" panose="020B0502020202020204" pitchFamily="34" charset="0"/>
                <a:cs typeface="Arial" panose="020B0604020202020204" pitchFamily="34" charset="0"/>
              </a:rPr>
              <a:t>1</a:t>
            </a:r>
            <a:r>
              <a:rPr lang="en-US" sz="2800" baseline="30000" dirty="0">
                <a:solidFill>
                  <a:schemeClr val="bg1">
                    <a:lumMod val="50000"/>
                  </a:schemeClr>
                </a:solidFill>
                <a:latin typeface="Century Gothic" panose="020B0502020202020204" pitchFamily="34" charset="0"/>
                <a:cs typeface="Arial" panose="020B0604020202020204" pitchFamily="34" charset="0"/>
              </a:rPr>
              <a:t>st</a:t>
            </a:r>
            <a:r>
              <a:rPr lang="en-US" sz="2800" dirty="0">
                <a:solidFill>
                  <a:schemeClr val="bg1">
                    <a:lumMod val="50000"/>
                  </a:schemeClr>
                </a:solidFill>
                <a:latin typeface="Century Gothic" panose="020B0502020202020204" pitchFamily="34" charset="0"/>
                <a:cs typeface="Arial" panose="020B0604020202020204" pitchFamily="34" charset="0"/>
              </a:rPr>
              <a:t> Grade</a:t>
            </a:r>
          </a:p>
          <a:p>
            <a:r>
              <a:rPr lang="en-US" sz="2800" dirty="0">
                <a:solidFill>
                  <a:schemeClr val="bg1">
                    <a:lumMod val="50000"/>
                  </a:schemeClr>
                </a:solidFill>
                <a:latin typeface="Century Gothic" panose="020B0502020202020204" pitchFamily="34" charset="0"/>
                <a:cs typeface="Arial" panose="020B0604020202020204" pitchFamily="34" charset="0"/>
              </a:rPr>
              <a:t>Module       : Lesson </a:t>
            </a:r>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6942791" y="1486781"/>
            <a:ext cx="2100753" cy="1725618"/>
          </a:xfrm>
          <a:prstGeom prst="rect">
            <a:avLst/>
          </a:prstGeom>
        </p:spPr>
      </p:pic>
      <p:sp>
        <p:nvSpPr>
          <p:cNvPr id="6" name="TextBox 5"/>
          <p:cNvSpPr txBox="1"/>
          <p:nvPr userDrawn="1"/>
        </p:nvSpPr>
        <p:spPr>
          <a:xfrm>
            <a:off x="7051632" y="1046706"/>
            <a:ext cx="3469066" cy="523220"/>
          </a:xfrm>
          <a:prstGeom prst="rect">
            <a:avLst/>
          </a:prstGeom>
          <a:noFill/>
        </p:spPr>
        <p:txBody>
          <a:bodyPr wrap="square" rtlCol="0">
            <a:spAutoFit/>
          </a:bodyPr>
          <a:lstStyle/>
          <a:p>
            <a:r>
              <a:rPr lang="en-US" sz="2800" b="1" dirty="0">
                <a:solidFill>
                  <a:schemeClr val="bg1">
                    <a:lumMod val="50000"/>
                  </a:schemeClr>
                </a:solidFill>
                <a:latin typeface="Century Gothic" panose="020B0502020202020204" pitchFamily="34" charset="0"/>
                <a:cs typeface="Arial" panose="020B0604020202020204" pitchFamily="34" charset="0"/>
              </a:rPr>
              <a:t>Elementary</a:t>
            </a:r>
          </a:p>
        </p:txBody>
      </p:sp>
      <p:sp>
        <p:nvSpPr>
          <p:cNvPr id="8" name="Rectangle 7"/>
          <p:cNvSpPr/>
          <p:nvPr userDrawn="1"/>
        </p:nvSpPr>
        <p:spPr>
          <a:xfrm>
            <a:off x="6705169" y="1569926"/>
            <a:ext cx="6463624" cy="1412309"/>
          </a:xfrm>
          <a:prstGeom prst="rect">
            <a:avLst/>
          </a:prstGeom>
          <a:solidFill>
            <a:srgbClr val="19921C"/>
          </a:solid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inotte SemBold" pitchFamily="50" charset="0"/>
            </a:endParaRPr>
          </a:p>
        </p:txBody>
      </p:sp>
      <p:pic>
        <p:nvPicPr>
          <p:cNvPr id="9" name="Picture 8"/>
          <p:cNvPicPr>
            <a:picLocks noChangeAspect="1"/>
          </p:cNvPicPr>
          <p:nvPr userDrawn="1"/>
        </p:nvPicPr>
        <p:blipFill rotWithShape="1">
          <a:blip r:embed="rId4">
            <a:extLst>
              <a:ext uri="{28A0092B-C50C-407E-A947-70E740481C1C}">
                <a14:useLocalDpi xmlns:a14="http://schemas.microsoft.com/office/drawing/2010/main" val="0"/>
              </a:ext>
            </a:extLst>
          </a:blip>
          <a:srcRect l="62439" t="43612" r="11938" b="49549"/>
          <a:stretch/>
        </p:blipFill>
        <p:spPr>
          <a:xfrm>
            <a:off x="6743807" y="1604187"/>
            <a:ext cx="6542167" cy="1349406"/>
          </a:xfrm>
          <a:prstGeom prst="rect">
            <a:avLst/>
          </a:prstGeom>
        </p:spPr>
      </p:pic>
      <p:sp>
        <p:nvSpPr>
          <p:cNvPr id="11" name="Triangle 4"/>
          <p:cNvSpPr/>
          <p:nvPr userDrawn="1"/>
        </p:nvSpPr>
        <p:spPr>
          <a:xfrm rot="2796988">
            <a:off x="6721186" y="2992595"/>
            <a:ext cx="322985" cy="161125"/>
          </a:xfrm>
          <a:prstGeom prst="triangle">
            <a:avLst>
              <a:gd name="adj" fmla="val 46419"/>
            </a:avLst>
          </a:prstGeom>
          <a:solidFill>
            <a:srgbClr val="19921C"/>
          </a:solid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inotte SemBold" pitchFamily="50" charset="0"/>
            </a:endParaRPr>
          </a:p>
        </p:txBody>
      </p:sp>
      <p:sp>
        <p:nvSpPr>
          <p:cNvPr id="15" name="Text Placeholder 13"/>
          <p:cNvSpPr>
            <a:spLocks noGrp="1"/>
          </p:cNvSpPr>
          <p:nvPr>
            <p:ph type="body" sz="quarter" idx="14" hasCustomPrompt="1"/>
          </p:nvPr>
        </p:nvSpPr>
        <p:spPr>
          <a:xfrm>
            <a:off x="8485730"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XX</a:t>
            </a:r>
          </a:p>
        </p:txBody>
      </p:sp>
      <p:sp>
        <p:nvSpPr>
          <p:cNvPr id="16" name="Text Placeholder 13"/>
          <p:cNvSpPr>
            <a:spLocks noGrp="1"/>
          </p:cNvSpPr>
          <p:nvPr>
            <p:ph type="body" sz="quarter" idx="15" hasCustomPrompt="1"/>
          </p:nvPr>
        </p:nvSpPr>
        <p:spPr>
          <a:xfrm>
            <a:off x="10483177" y="3562183"/>
            <a:ext cx="776888" cy="428625"/>
          </a:xfrm>
          <a:prstGeom prst="rect">
            <a:avLst/>
          </a:prstGeom>
        </p:spPr>
        <p:txBody>
          <a:bodyPr/>
          <a:lstStyle>
            <a:lvl1pPr marL="0" indent="0">
              <a:buNone/>
              <a:defRPr>
                <a:solidFill>
                  <a:srgbClr val="7F7F7F"/>
                </a:solidFill>
                <a:latin typeface="Century Gothic" panose="020B0502020202020204" pitchFamily="34" charset="0"/>
              </a:defRPr>
            </a:lvl1pPr>
          </a:lstStyle>
          <a:p>
            <a:pPr lvl="0"/>
            <a:r>
              <a:rPr lang="en-CA" dirty="0"/>
              <a:t>XX</a:t>
            </a:r>
          </a:p>
        </p:txBody>
      </p:sp>
      <p:sp>
        <p:nvSpPr>
          <p:cNvPr id="17" name="Text Placeholder 16"/>
          <p:cNvSpPr>
            <a:spLocks noGrp="1"/>
          </p:cNvSpPr>
          <p:nvPr>
            <p:ph type="body" sz="quarter" idx="17" hasCustomPrompt="1"/>
          </p:nvPr>
        </p:nvSpPr>
        <p:spPr>
          <a:xfrm>
            <a:off x="6942138" y="1971675"/>
            <a:ext cx="5373687" cy="914400"/>
          </a:xfrm>
          <a:prstGeom prst="rect">
            <a:avLst/>
          </a:prstGeom>
        </p:spPr>
        <p:txBody>
          <a:bodyPr/>
          <a:lstStyle>
            <a:lvl1pPr marL="0" indent="0">
              <a:buNone/>
              <a:defRPr sz="4000">
                <a:solidFill>
                  <a:schemeClr val="bg1"/>
                </a:solidFill>
                <a:latin typeface="Century Gothic" panose="020B0502020202020204" pitchFamily="34" charset="0"/>
              </a:defRPr>
            </a:lvl1pPr>
          </a:lstStyle>
          <a:p>
            <a:pPr lvl="0"/>
            <a:r>
              <a:rPr lang="en-US" dirty="0"/>
              <a:t>SUBJECT</a:t>
            </a:r>
            <a:endParaRPr lang="en-CA" dirty="0"/>
          </a:p>
        </p:txBody>
      </p:sp>
    </p:spTree>
    <p:extLst>
      <p:ext uri="{BB962C8B-B14F-4D97-AF65-F5344CB8AC3E}">
        <p14:creationId xmlns:p14="http://schemas.microsoft.com/office/powerpoint/2010/main" val="3072856130"/>
      </p:ext>
    </p:extLst>
  </p:cSld>
  <p:clrMapOvr>
    <a:masterClrMapping/>
  </p:clrMapOvr>
  <p:extLst mod="1">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3_Blank">
    <p:bg>
      <p:bgPr>
        <a:solidFill>
          <a:schemeClr val="bg1"/>
        </a:solidFill>
        <a:effectLst/>
      </p:bgPr>
    </p:bg>
    <p:spTree>
      <p:nvGrpSpPr>
        <p:cNvPr id="1" name=""/>
        <p:cNvGrpSpPr/>
        <p:nvPr/>
      </p:nvGrpSpPr>
      <p:grpSpPr>
        <a:xfrm>
          <a:off x="0" y="0"/>
          <a:ext cx="0" cy="0"/>
          <a:chOff x="0" y="0"/>
          <a:chExt cx="0" cy="0"/>
        </a:xfrm>
      </p:grpSpPr>
      <p:grpSp>
        <p:nvGrpSpPr>
          <p:cNvPr id="2" name="Group 1"/>
          <p:cNvGrpSpPr/>
          <p:nvPr userDrawn="1"/>
        </p:nvGrpSpPr>
        <p:grpSpPr>
          <a:xfrm>
            <a:off x="-62450" y="-140500"/>
            <a:ext cx="12452005" cy="701714"/>
            <a:chOff x="-62450" y="-60290"/>
            <a:chExt cx="12452005" cy="701714"/>
          </a:xfrm>
          <a:solidFill>
            <a:srgbClr val="19921C"/>
          </a:solidFill>
        </p:grpSpPr>
        <p:sp>
          <p:nvSpPr>
            <p:cNvPr id="3" name="Rectangle 2"/>
            <p:cNvSpPr/>
            <p:nvPr/>
          </p:nvSpPr>
          <p:spPr>
            <a:xfrm>
              <a:off x="-62450" y="-60290"/>
              <a:ext cx="12452005" cy="701714"/>
            </a:xfrm>
            <a:prstGeom prst="rect">
              <a:avLst/>
            </a:prstGeom>
            <a:grpFill/>
            <a:ln w="38100">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Linotte SemBold" pitchFamily="50" charset="0"/>
              </a:endParaRPr>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5062" t="45661" r="11727" b="48896"/>
            <a:stretch/>
          </p:blipFill>
          <p:spPr>
            <a:xfrm>
              <a:off x="0" y="0"/>
              <a:ext cx="12327106" cy="623023"/>
            </a:xfrm>
            <a:prstGeom prst="rect">
              <a:avLst/>
            </a:prstGeom>
            <a:grpFill/>
          </p:spPr>
        </p:pic>
      </p:grpSp>
      <p:sp>
        <p:nvSpPr>
          <p:cNvPr id="7" name="Text Placeholder 15"/>
          <p:cNvSpPr>
            <a:spLocks noGrp="1"/>
          </p:cNvSpPr>
          <p:nvPr>
            <p:ph type="body" sz="quarter" idx="12" hasCustomPrompt="1"/>
          </p:nvPr>
        </p:nvSpPr>
        <p:spPr>
          <a:xfrm>
            <a:off x="386367" y="35284"/>
            <a:ext cx="5514975" cy="516729"/>
          </a:xfrm>
          <a:prstGeom prst="rect">
            <a:avLst/>
          </a:prstGeom>
        </p:spPr>
        <p:txBody>
          <a:bodyPr/>
          <a:lstStyle>
            <a:lvl1pPr marL="0" indent="0">
              <a:buNone/>
              <a:defRPr sz="2400" b="1">
                <a:solidFill>
                  <a:schemeClr val="bg1"/>
                </a:solidFill>
                <a:latin typeface="Century Gothic" panose="020B0502020202020204" pitchFamily="34" charset="0"/>
              </a:defRPr>
            </a:lvl1pPr>
          </a:lstStyle>
          <a:p>
            <a:pPr lvl="0"/>
            <a:r>
              <a:rPr lang="en-US" dirty="0"/>
              <a:t>SUBJECT</a:t>
            </a:r>
            <a:endParaRPr lang="en-CA" dirty="0"/>
          </a:p>
        </p:txBody>
      </p:sp>
      <p:sp>
        <p:nvSpPr>
          <p:cNvPr id="9" name="Text Placeholder 12"/>
          <p:cNvSpPr>
            <a:spLocks noGrp="1"/>
          </p:cNvSpPr>
          <p:nvPr>
            <p:ph type="body" sz="quarter" idx="11" hasCustomPrompt="1"/>
          </p:nvPr>
        </p:nvSpPr>
        <p:spPr>
          <a:xfrm>
            <a:off x="9309497" y="6442336"/>
            <a:ext cx="2076450" cy="287337"/>
          </a:xfrm>
          <a:prstGeom prst="rect">
            <a:avLst/>
          </a:prstGeom>
        </p:spPr>
        <p:txBody>
          <a:bodyPr/>
          <a:lstStyle>
            <a:lvl1pPr marL="0" indent="0">
              <a:buNone/>
              <a:defRPr sz="1400" baseline="0">
                <a:solidFill>
                  <a:srgbClr val="A6A6A6"/>
                </a:solidFill>
                <a:latin typeface="Century Gothic" panose="020B0502020202020204" pitchFamily="34" charset="0"/>
              </a:defRPr>
            </a:lvl1pPr>
            <a:lvl2pPr>
              <a:defRPr sz="1400"/>
            </a:lvl2pPr>
            <a:lvl3pPr>
              <a:defRPr sz="1400"/>
            </a:lvl3pPr>
            <a:lvl4pPr>
              <a:defRPr sz="1400"/>
            </a:lvl4pPr>
            <a:lvl5pPr>
              <a:defRPr sz="1200"/>
            </a:lvl5pPr>
          </a:lstStyle>
          <a:p>
            <a:pPr lvl="0"/>
            <a:r>
              <a:rPr lang="en-US" dirty="0"/>
              <a:t>Module XX: Lesson XX</a:t>
            </a:r>
          </a:p>
        </p:txBody>
      </p:sp>
      <p:sp>
        <p:nvSpPr>
          <p:cNvPr id="11" name="Text Placeholder 11"/>
          <p:cNvSpPr>
            <a:spLocks noGrp="1"/>
          </p:cNvSpPr>
          <p:nvPr>
            <p:ph type="body" sz="quarter" idx="15" hasCustomPrompt="1"/>
          </p:nvPr>
        </p:nvSpPr>
        <p:spPr>
          <a:xfrm>
            <a:off x="4131003" y="600600"/>
            <a:ext cx="4065097" cy="914400"/>
          </a:xfrm>
          <a:prstGeom prst="rect">
            <a:avLst/>
          </a:prstGeom>
        </p:spPr>
        <p:txBody>
          <a:bodyPr/>
          <a:lstStyle>
            <a:lvl1pPr marL="0" indent="0" algn="ctr">
              <a:buNone/>
              <a:defRPr>
                <a:solidFill>
                  <a:srgbClr val="663399"/>
                </a:solidFill>
                <a:latin typeface="Century Gothic" panose="020B0502020202020204" pitchFamily="34" charset="0"/>
              </a:defRPr>
            </a:lvl1pPr>
          </a:lstStyle>
          <a:p>
            <a:pPr lvl="0"/>
            <a:r>
              <a:rPr lang="en-US" dirty="0"/>
              <a:t>HEADER</a:t>
            </a:r>
            <a:endParaRPr lang="en-CA" dirty="0"/>
          </a:p>
        </p:txBody>
      </p:sp>
    </p:spTree>
    <p:extLst>
      <p:ext uri="{BB962C8B-B14F-4D97-AF65-F5344CB8AC3E}">
        <p14:creationId xmlns:p14="http://schemas.microsoft.com/office/powerpoint/2010/main" val="6038725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14.jpe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4.xml"/><Relationship Id="rId1" Type="http://schemas.openxmlformats.org/officeDocument/2006/relationships/slideLayout" Target="../slideLayouts/slideLayout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18.jpeg"/></Relationships>
</file>

<file path=ppt/slides/_rels/slide16.xml.rels><?xml version="1.0" encoding="UTF-8" standalone="yes"?>
<Relationships xmlns="http://schemas.openxmlformats.org/package/2006/relationships"><Relationship Id="rId3" Type="http://schemas.openxmlformats.org/officeDocument/2006/relationships/hyperlink" Target="https://family.gonoodle.com/activities/wake-up?utm_content=teacher&amp;utm_medium=42599557&amp;utm_campaign=share_link&amp;utm_term=wake-up&amp;utm_source=clipboard" TargetMode="External"/><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20.png"/><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1.xml"/><Relationship Id="rId1" Type="http://schemas.openxmlformats.org/officeDocument/2006/relationships/slideLayout" Target="../slideLayouts/slideLayout4.xml"/><Relationship Id="rId4" Type="http://schemas.openxmlformats.org/officeDocument/2006/relationships/image" Target="../media/image24.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hyperlink" Target="https://family.gonoodle.com/activities/wake-up?utm_content=teacher&amp;utm_medium=42599557&amp;utm_campaign=share_link&amp;utm_term=wake-up&amp;utm_source=clipboard"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7.jpg"/><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6.png"/></Relationships>
</file>

<file path=ppt/slides/_rels/slide26.xml.rels><?xml version="1.0" encoding="UTF-8" standalone="yes"?>
<Relationships xmlns="http://schemas.openxmlformats.org/package/2006/relationships"><Relationship Id="rId3" Type="http://schemas.openxmlformats.org/officeDocument/2006/relationships/hyperlink" Target="http://www.flvs.net/"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7.jpg"/></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jpg"/><Relationship Id="rId4" Type="http://schemas.openxmlformats.org/officeDocument/2006/relationships/image" Target="../media/image10.jpg"/></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8.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7.jpg"/><Relationship Id="rId4" Type="http://schemas.openxmlformats.org/officeDocument/2006/relationships/image" Target="../media/image10.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CA" sz="2000" dirty="0"/>
              <a:t>02</a:t>
            </a:r>
          </a:p>
        </p:txBody>
      </p:sp>
      <p:sp>
        <p:nvSpPr>
          <p:cNvPr id="3" name="Text Placeholder 2"/>
          <p:cNvSpPr>
            <a:spLocks noGrp="1"/>
          </p:cNvSpPr>
          <p:nvPr>
            <p:ph type="body" sz="quarter" idx="15"/>
          </p:nvPr>
        </p:nvSpPr>
        <p:spPr/>
        <p:txBody>
          <a:bodyPr/>
          <a:lstStyle/>
          <a:p>
            <a:r>
              <a:rPr lang="en-CA" sz="1800" dirty="0"/>
              <a:t>02</a:t>
            </a:r>
          </a:p>
        </p:txBody>
      </p:sp>
      <p:sp>
        <p:nvSpPr>
          <p:cNvPr id="5" name="Text Placeholder 4"/>
          <p:cNvSpPr>
            <a:spLocks noGrp="1"/>
          </p:cNvSpPr>
          <p:nvPr>
            <p:ph type="body" sz="quarter" idx="17"/>
          </p:nvPr>
        </p:nvSpPr>
        <p:spPr>
          <a:xfrm>
            <a:off x="6784622" y="1971675"/>
            <a:ext cx="5440892" cy="914400"/>
          </a:xfrm>
        </p:spPr>
        <p:txBody>
          <a:bodyPr/>
          <a:lstStyle/>
          <a:p>
            <a:r>
              <a:rPr lang="en-CA" sz="3900" b="1" dirty="0">
                <a:latin typeface="Century Gothic" panose="020B0502020202020204" pitchFamily="34" charset="0"/>
              </a:rPr>
              <a:t>PHYSICAL EDUCATION</a:t>
            </a:r>
          </a:p>
        </p:txBody>
      </p:sp>
      <p:sp>
        <p:nvSpPr>
          <p:cNvPr id="6" name="Google Shape;49;p1"/>
          <p:cNvSpPr txBox="1"/>
          <p:nvPr/>
        </p:nvSpPr>
        <p:spPr>
          <a:xfrm>
            <a:off x="8775290" y="3181183"/>
            <a:ext cx="3081430" cy="428625"/>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7F7F7F"/>
              </a:buClr>
              <a:buSzPts val="2800"/>
              <a:buFont typeface="Arial"/>
              <a:buNone/>
            </a:pPr>
            <a:r>
              <a:rPr lang="en-CA" sz="2800" dirty="0">
                <a:solidFill>
                  <a:srgbClr val="7F7F7F"/>
                </a:solidFill>
                <a:latin typeface="Century Gothic"/>
                <a:ea typeface="Century Gothic"/>
                <a:cs typeface="Century Gothic"/>
                <a:sym typeface="Century Gothic"/>
              </a:rPr>
              <a:t>3</a:t>
            </a:r>
            <a:r>
              <a:rPr lang="en-CA" sz="2800" baseline="30000" dirty="0">
                <a:solidFill>
                  <a:srgbClr val="7F7F7F"/>
                </a:solidFill>
                <a:latin typeface="Century Gothic"/>
                <a:ea typeface="Century Gothic"/>
                <a:cs typeface="Century Gothic"/>
                <a:sym typeface="Century Gothic"/>
              </a:rPr>
              <a:t>rd</a:t>
            </a:r>
            <a:r>
              <a:rPr lang="en-CA" sz="2800" dirty="0">
                <a:solidFill>
                  <a:srgbClr val="7F7F7F"/>
                </a:solidFill>
                <a:latin typeface="Century Gothic"/>
                <a:ea typeface="Century Gothic"/>
                <a:cs typeface="Century Gothic"/>
                <a:sym typeface="Century Gothic"/>
              </a:rPr>
              <a:t>, &amp; 4</a:t>
            </a:r>
            <a:r>
              <a:rPr lang="en-CA" sz="2800" baseline="30000" dirty="0">
                <a:solidFill>
                  <a:srgbClr val="7F7F7F"/>
                </a:solidFill>
                <a:latin typeface="Century Gothic"/>
                <a:ea typeface="Century Gothic"/>
                <a:cs typeface="Century Gothic"/>
                <a:sym typeface="Century Gothic"/>
              </a:rPr>
              <a:t>th</a:t>
            </a:r>
            <a:r>
              <a:rPr lang="en-CA" sz="2800" dirty="0">
                <a:solidFill>
                  <a:srgbClr val="7F7F7F"/>
                </a:solidFill>
                <a:latin typeface="Century Gothic"/>
                <a:ea typeface="Century Gothic"/>
                <a:cs typeface="Century Gothic"/>
                <a:sym typeface="Century Gothic"/>
              </a:rPr>
              <a:t> Grade</a:t>
            </a:r>
            <a:endParaRPr sz="2800" dirty="0">
              <a:solidFill>
                <a:srgbClr val="7F7F7F"/>
              </a:solidFill>
              <a:latin typeface="Century Gothic"/>
              <a:ea typeface="Century Gothic"/>
              <a:cs typeface="Century Gothic"/>
              <a:sym typeface="Century Gothic"/>
            </a:endParaRPr>
          </a:p>
        </p:txBody>
      </p:sp>
      <p:sp>
        <p:nvSpPr>
          <p:cNvPr id="7" name="Google Shape;49;p1"/>
          <p:cNvSpPr txBox="1"/>
          <p:nvPr/>
        </p:nvSpPr>
        <p:spPr>
          <a:xfrm>
            <a:off x="7101840" y="4071603"/>
            <a:ext cx="4602480" cy="428625"/>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7F7F7F"/>
              </a:buClr>
              <a:buSzPts val="2800"/>
              <a:buFont typeface="Arial"/>
              <a:buNone/>
            </a:pPr>
            <a:r>
              <a:rPr lang="en-CA" sz="2800" dirty="0" smtClean="0">
                <a:solidFill>
                  <a:srgbClr val="7F7F7F"/>
                </a:solidFill>
                <a:latin typeface="Century Gothic"/>
                <a:ea typeface="Century Gothic"/>
                <a:cs typeface="Century Gothic"/>
                <a:sym typeface="Century Gothic"/>
              </a:rPr>
              <a:t>Cardiovascular Health</a:t>
            </a:r>
            <a:endParaRPr sz="2800" dirty="0">
              <a:solidFill>
                <a:srgbClr val="7F7F7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3159356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a:xfrm>
            <a:off x="9252936" y="6442336"/>
            <a:ext cx="2076450" cy="287337"/>
          </a:xfrm>
        </p:spPr>
        <p:txBody>
          <a:bodyPr/>
          <a:lstStyle/>
          <a:p>
            <a:r>
              <a:rPr lang="en-CA" dirty="0"/>
              <a:t>Module 02: Lesson 02</a:t>
            </a:r>
          </a:p>
        </p:txBody>
      </p:sp>
      <p:sp>
        <p:nvSpPr>
          <p:cNvPr id="4" name="Text Placeholder 3"/>
          <p:cNvSpPr>
            <a:spLocks noGrp="1"/>
          </p:cNvSpPr>
          <p:nvPr>
            <p:ph type="body" sz="quarter" idx="15"/>
          </p:nvPr>
        </p:nvSpPr>
        <p:spPr/>
        <p:txBody>
          <a:bodyPr/>
          <a:lstStyle/>
          <a:p>
            <a:r>
              <a:rPr lang="en-CA" dirty="0"/>
              <a:t>My heart beats…</a:t>
            </a:r>
          </a:p>
        </p:txBody>
      </p:sp>
      <p:pic>
        <p:nvPicPr>
          <p:cNvPr id="6" name="Picture 5"/>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948591" y="1963315"/>
            <a:ext cx="3918122" cy="2610000"/>
          </a:xfrm>
          <a:prstGeom prst="rect">
            <a:avLst/>
          </a:prstGeom>
        </p:spPr>
      </p:pic>
      <p:pic>
        <p:nvPicPr>
          <p:cNvPr id="5" name="Picture 4"/>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86367" y="1962000"/>
            <a:ext cx="3481753" cy="2611315"/>
          </a:xfrm>
          <a:prstGeom prst="rect">
            <a:avLst/>
          </a:prstGeom>
        </p:spPr>
      </p:pic>
      <p:sp>
        <p:nvSpPr>
          <p:cNvPr id="7" name="Heart 6"/>
          <p:cNvSpPr/>
          <p:nvPr/>
        </p:nvSpPr>
        <p:spPr>
          <a:xfrm>
            <a:off x="4666266" y="2221447"/>
            <a:ext cx="2620653" cy="2351868"/>
          </a:xfrm>
          <a:prstGeom prst="hear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8" name="TextBox 7"/>
          <p:cNvSpPr txBox="1"/>
          <p:nvPr/>
        </p:nvSpPr>
        <p:spPr>
          <a:xfrm>
            <a:off x="5213020" y="2922309"/>
            <a:ext cx="1527143" cy="1107996"/>
          </a:xfrm>
          <a:prstGeom prst="rect">
            <a:avLst/>
          </a:prstGeom>
          <a:noFill/>
        </p:spPr>
        <p:txBody>
          <a:bodyPr wrap="square" rtlCol="0">
            <a:spAutoFit/>
          </a:bodyPr>
          <a:lstStyle/>
          <a:p>
            <a:pPr algn="ctr"/>
            <a:r>
              <a:rPr lang="en-CA" sz="3300" dirty="0">
                <a:latin typeface="Century Gothic" panose="020B0502020202020204" pitchFamily="34" charset="0"/>
              </a:rPr>
              <a:t>Heart</a:t>
            </a:r>
          </a:p>
          <a:p>
            <a:pPr algn="ctr"/>
            <a:r>
              <a:rPr lang="en-CA" sz="3300" dirty="0">
                <a:latin typeface="Century Gothic" panose="020B0502020202020204" pitchFamily="34" charset="0"/>
              </a:rPr>
              <a:t>Rate</a:t>
            </a:r>
          </a:p>
        </p:txBody>
      </p:sp>
      <p:sp>
        <p:nvSpPr>
          <p:cNvPr id="9" name="Title 1"/>
          <p:cNvSpPr txBox="1">
            <a:spLocks/>
          </p:cNvSpPr>
          <p:nvPr/>
        </p:nvSpPr>
        <p:spPr>
          <a:xfrm>
            <a:off x="5286292" y="4731167"/>
            <a:ext cx="1754517" cy="107990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en-CA" sz="3500" b="1" dirty="0">
                <a:solidFill>
                  <a:srgbClr val="353535"/>
                </a:solidFill>
                <a:latin typeface="Century Gothic" panose="020B0502020202020204" pitchFamily="34" charset="0"/>
              </a:rPr>
              <a:t>Slow</a:t>
            </a:r>
          </a:p>
        </p:txBody>
      </p:sp>
      <p:sp>
        <p:nvSpPr>
          <p:cNvPr id="10" name="Title 1"/>
          <p:cNvSpPr txBox="1">
            <a:spLocks/>
          </p:cNvSpPr>
          <p:nvPr/>
        </p:nvSpPr>
        <p:spPr>
          <a:xfrm>
            <a:off x="5286292" y="5620603"/>
            <a:ext cx="1754517" cy="107990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en-CA" sz="3500" b="1" dirty="0">
                <a:solidFill>
                  <a:srgbClr val="353535"/>
                </a:solidFill>
                <a:latin typeface="Century Gothic" panose="020B0502020202020204" pitchFamily="34" charset="0"/>
              </a:rPr>
              <a:t>Fast</a:t>
            </a:r>
          </a:p>
        </p:txBody>
      </p:sp>
      <p:sp>
        <p:nvSpPr>
          <p:cNvPr id="11" name="Google Shape;148;p9"/>
          <p:cNvSpPr txBox="1"/>
          <p:nvPr/>
        </p:nvSpPr>
        <p:spPr>
          <a:xfrm>
            <a:off x="3965625" y="-11047"/>
            <a:ext cx="8043495" cy="571188"/>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Cardiovascular Fitness</a:t>
            </a:r>
            <a:r>
              <a:rPr lang="en-CA" sz="3959" dirty="0" smtClean="0">
                <a:solidFill>
                  <a:schemeClr val="dk1"/>
                </a:solidFill>
                <a:latin typeface="Century Gothic"/>
                <a:ea typeface="Century Gothic"/>
                <a:cs typeface="Century Gothic"/>
                <a:sym typeface="Century Gothic"/>
              </a:rPr>
              <a:t>….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027337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12"/>
          <p:cNvSpPr txBox="1">
            <a:spLocks noGrp="1"/>
          </p:cNvSpPr>
          <p:nvPr>
            <p:ph type="title"/>
          </p:nvPr>
        </p:nvSpPr>
        <p:spPr>
          <a:xfrm>
            <a:off x="0" y="1158239"/>
            <a:ext cx="12192000" cy="2419169"/>
          </a:xfrm>
          <a:prstGeom prst="rect">
            <a:avLst/>
          </a:prstGeom>
          <a:noFill/>
          <a:ln>
            <a:noFill/>
          </a:ln>
        </p:spPr>
        <p:txBody>
          <a:bodyPr spcFirstLastPara="1" wrap="square" lIns="91425" tIns="45700" rIns="91425" bIns="45700" anchor="t" anchorCtr="0">
            <a:normAutofit/>
          </a:bodyPr>
          <a:lstStyle/>
          <a:p>
            <a:pPr marL="0" lvl="0" indent="0" algn="ctr" rtl="0">
              <a:lnSpc>
                <a:spcPct val="90000"/>
              </a:lnSpc>
              <a:spcBef>
                <a:spcPts val="0"/>
              </a:spcBef>
              <a:spcAft>
                <a:spcPts val="0"/>
              </a:spcAft>
              <a:buClr>
                <a:srgbClr val="3F3F3F"/>
              </a:buClr>
              <a:buSzPts val="3959"/>
              <a:buFont typeface="Century Gothic"/>
              <a:buNone/>
            </a:pPr>
            <a:r>
              <a:rPr lang="en-CA" sz="3959" dirty="0">
                <a:solidFill>
                  <a:srgbClr val="3F3F3F"/>
                </a:solidFill>
                <a:latin typeface="Century Gothic"/>
                <a:ea typeface="Century Gothic"/>
                <a:cs typeface="Century Gothic"/>
                <a:sym typeface="Century Gothic"/>
              </a:rPr>
              <a:t>	</a:t>
            </a:r>
            <a:r>
              <a:rPr lang="en-CA" sz="7919" b="1" dirty="0">
                <a:solidFill>
                  <a:srgbClr val="3F3F3F"/>
                </a:solidFill>
                <a:latin typeface="Century Gothic"/>
                <a:ea typeface="Century Gothic"/>
                <a:cs typeface="Century Gothic"/>
                <a:sym typeface="Century Gothic"/>
              </a:rPr>
              <a:t>Your Turn!!</a:t>
            </a:r>
            <a:br>
              <a:rPr lang="en-CA" sz="7919" b="1" dirty="0">
                <a:solidFill>
                  <a:srgbClr val="3F3F3F"/>
                </a:solidFill>
                <a:latin typeface="Century Gothic"/>
                <a:ea typeface="Century Gothic"/>
                <a:cs typeface="Century Gothic"/>
                <a:sym typeface="Century Gothic"/>
              </a:rPr>
            </a:br>
            <a:r>
              <a:rPr lang="en-CA" sz="2430" b="1" dirty="0">
                <a:solidFill>
                  <a:srgbClr val="3F3F3F"/>
                </a:solidFill>
                <a:latin typeface="Century Gothic"/>
                <a:ea typeface="Century Gothic"/>
                <a:cs typeface="Century Gothic"/>
                <a:sym typeface="Century Gothic"/>
              </a:rPr>
              <a:t>The next few slides will cover your </a:t>
            </a:r>
            <a:r>
              <a:rPr lang="en-CA" sz="2430" b="1" dirty="0" smtClean="0">
                <a:solidFill>
                  <a:srgbClr val="3F3F3F"/>
                </a:solidFill>
                <a:latin typeface="Century Gothic"/>
                <a:ea typeface="Century Gothic"/>
                <a:cs typeface="Century Gothic"/>
                <a:sym typeface="Century Gothic"/>
              </a:rPr>
              <a:t>2.02 Cardiovascular Fitness. </a:t>
            </a:r>
            <a:r>
              <a:rPr lang="en-CA" sz="2430" b="1" dirty="0">
                <a:solidFill>
                  <a:srgbClr val="3F3F3F"/>
                </a:solidFill>
                <a:latin typeface="Century Gothic"/>
                <a:ea typeface="Century Gothic"/>
                <a:cs typeface="Century Gothic"/>
                <a:sym typeface="Century Gothic"/>
              </a:rPr>
              <a:t>You will NEED To turn in YOUR ASSIGNMENT IN TODAY for a GRADE!!!  YAY….</a:t>
            </a:r>
            <a:r>
              <a:rPr lang="en-CA" sz="3240" b="1" dirty="0">
                <a:solidFill>
                  <a:srgbClr val="3F3F3F"/>
                </a:solidFill>
                <a:latin typeface="Century Gothic"/>
                <a:ea typeface="Century Gothic"/>
                <a:cs typeface="Century Gothic"/>
                <a:sym typeface="Century Gothic"/>
              </a:rPr>
              <a:t/>
            </a:r>
            <a:br>
              <a:rPr lang="en-CA" sz="3240" b="1" dirty="0">
                <a:solidFill>
                  <a:srgbClr val="3F3F3F"/>
                </a:solidFill>
                <a:latin typeface="Century Gothic"/>
                <a:ea typeface="Century Gothic"/>
                <a:cs typeface="Century Gothic"/>
                <a:sym typeface="Century Gothic"/>
              </a:rPr>
            </a:br>
            <a:endParaRPr sz="3240" b="1" dirty="0">
              <a:solidFill>
                <a:srgbClr val="3F3F3F"/>
              </a:solidFill>
              <a:latin typeface="Century Gothic"/>
              <a:ea typeface="Century Gothic"/>
              <a:cs typeface="Century Gothic"/>
              <a:sym typeface="Century Gothic"/>
            </a:endParaRPr>
          </a:p>
        </p:txBody>
      </p:sp>
      <p:sp>
        <p:nvSpPr>
          <p:cNvPr id="196" name="Google Shape;196;p12"/>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97" name="Google Shape;197;p12"/>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98" name="Google Shape;198;p12"/>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199" name="Google Shape;199;p12" descr="Сведочанства на мој начин | Физика у Бранку"/>
          <p:cNvPicPr preferRelativeResize="0"/>
          <p:nvPr/>
        </p:nvPicPr>
        <p:blipFill rotWithShape="1">
          <a:blip r:embed="rId4">
            <a:alphaModFix/>
          </a:blip>
          <a:srcRect/>
          <a:stretch/>
        </p:blipFill>
        <p:spPr>
          <a:xfrm>
            <a:off x="507582" y="3861903"/>
            <a:ext cx="2503842" cy="2152222"/>
          </a:xfrm>
          <a:prstGeom prst="rect">
            <a:avLst/>
          </a:prstGeom>
          <a:noFill/>
          <a:ln>
            <a:noFill/>
          </a:ln>
        </p:spPr>
      </p:pic>
      <p:sp>
        <p:nvSpPr>
          <p:cNvPr id="201" name="Google Shape;201;p12"/>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Cardiovascular Fitness….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
        <p:nvSpPr>
          <p:cNvPr id="9" name="Google Shape;259;p16"/>
          <p:cNvSpPr txBox="1"/>
          <p:nvPr/>
        </p:nvSpPr>
        <p:spPr>
          <a:xfrm>
            <a:off x="3185619" y="3445329"/>
            <a:ext cx="8505952" cy="299204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F3F3F"/>
              </a:buClr>
              <a:buSzPts val="4290"/>
              <a:buFont typeface="Century Gothic"/>
              <a:buNone/>
            </a:pPr>
            <a:r>
              <a:rPr lang="en-CA" sz="4290" dirty="0">
                <a:solidFill>
                  <a:srgbClr val="3F3F3F"/>
                </a:solidFill>
                <a:latin typeface="Century Gothic"/>
                <a:ea typeface="Century Gothic"/>
                <a:cs typeface="Century Gothic"/>
                <a:sym typeface="Century Gothic"/>
              </a:rPr>
              <a:t>	</a:t>
            </a:r>
            <a:r>
              <a:rPr lang="en-CA" sz="3217" b="1" dirty="0" smtClean="0">
                <a:solidFill>
                  <a:srgbClr val="3F3F3F"/>
                </a:solidFill>
                <a:latin typeface="Century Gothic"/>
                <a:ea typeface="Century Gothic"/>
                <a:cs typeface="Century Gothic"/>
                <a:sym typeface="Century Gothic"/>
              </a:rPr>
              <a:t>You Will Need….</a:t>
            </a:r>
            <a:endParaRPr dirty="0"/>
          </a:p>
          <a:p>
            <a:pPr marL="0" marR="0" lvl="0" indent="0" algn="ctr" rtl="0">
              <a:lnSpc>
                <a:spcPct val="90000"/>
              </a:lnSpc>
              <a:spcBef>
                <a:spcPts val="0"/>
              </a:spcBef>
              <a:spcAft>
                <a:spcPts val="0"/>
              </a:spcAft>
              <a:buClr>
                <a:srgbClr val="3F3F3F"/>
              </a:buClr>
              <a:buSzPts val="3217"/>
              <a:buFont typeface="Century Gothic"/>
              <a:buNone/>
            </a:pPr>
            <a:r>
              <a:rPr lang="en-CA" sz="3217" b="1" dirty="0" smtClean="0">
                <a:solidFill>
                  <a:srgbClr val="3F3F3F"/>
                </a:solidFill>
                <a:latin typeface="Century Gothic"/>
                <a:ea typeface="Century Gothic"/>
                <a:cs typeface="Century Gothic"/>
                <a:sym typeface="Century Gothic"/>
              </a:rPr>
              <a:t>5 Sheets Of Computer Paper!</a:t>
            </a:r>
          </a:p>
          <a:p>
            <a:pPr marL="0" marR="0" lvl="0" indent="0" algn="ctr" rtl="0">
              <a:lnSpc>
                <a:spcPct val="90000"/>
              </a:lnSpc>
              <a:spcBef>
                <a:spcPts val="0"/>
              </a:spcBef>
              <a:spcAft>
                <a:spcPts val="0"/>
              </a:spcAft>
              <a:buClr>
                <a:srgbClr val="3F3F3F"/>
              </a:buClr>
              <a:buSzPts val="3217"/>
              <a:buFont typeface="Century Gothic"/>
              <a:buNone/>
            </a:pPr>
            <a:r>
              <a:rPr lang="en-CA" sz="3217" b="1" dirty="0" smtClean="0">
                <a:solidFill>
                  <a:srgbClr val="3F3F3F"/>
                </a:solidFill>
                <a:latin typeface="Century Gothic"/>
                <a:ea typeface="Century Gothic"/>
                <a:cs typeface="Century Gothic"/>
                <a:sym typeface="Century Gothic"/>
              </a:rPr>
              <a:t>Markers or Colored Pencils</a:t>
            </a:r>
          </a:p>
          <a:p>
            <a:pPr marL="0" marR="0" lvl="0" indent="0" algn="ctr" rtl="0">
              <a:lnSpc>
                <a:spcPct val="90000"/>
              </a:lnSpc>
              <a:spcBef>
                <a:spcPts val="0"/>
              </a:spcBef>
              <a:spcAft>
                <a:spcPts val="0"/>
              </a:spcAft>
              <a:buClr>
                <a:srgbClr val="3F3F3F"/>
              </a:buClr>
              <a:buSzPts val="3217"/>
              <a:buFont typeface="Century Gothic"/>
              <a:buNone/>
            </a:pPr>
            <a:endParaRPr lang="en-CA" sz="3217" b="1" dirty="0" smtClean="0">
              <a:solidFill>
                <a:srgbClr val="3F3F3F"/>
              </a:solidFill>
              <a:latin typeface="Century Gothic"/>
              <a:ea typeface="Century Gothic"/>
              <a:cs typeface="Century Gothic"/>
              <a:sym typeface="Century Gothic"/>
            </a:endParaRPr>
          </a:p>
          <a:p>
            <a:pPr marL="0" marR="0" lvl="0" indent="0" algn="ctr" rtl="0">
              <a:lnSpc>
                <a:spcPct val="90000"/>
              </a:lnSpc>
              <a:spcBef>
                <a:spcPts val="0"/>
              </a:spcBef>
              <a:spcAft>
                <a:spcPts val="0"/>
              </a:spcAft>
              <a:buClr>
                <a:srgbClr val="3F3F3F"/>
              </a:buClr>
              <a:buSzPts val="3217"/>
              <a:buFont typeface="Century Gothic"/>
              <a:buNone/>
            </a:pPr>
            <a:r>
              <a:rPr lang="en-CA" sz="3217" b="1" dirty="0" smtClean="0">
                <a:solidFill>
                  <a:srgbClr val="3F3F3F"/>
                </a:solidFill>
                <a:latin typeface="Century Gothic"/>
                <a:ea typeface="Century Gothic"/>
                <a:cs typeface="Century Gothic"/>
                <a:sym typeface="Century Gothic"/>
              </a:rPr>
              <a:t>This assignment is on slide 26</a:t>
            </a:r>
            <a:endParaRPr sz="3217" b="1" dirty="0">
              <a:solidFill>
                <a:srgbClr val="3F3F3F"/>
              </a:solidFill>
              <a:latin typeface="Century Gothic"/>
              <a:ea typeface="Century Gothic"/>
              <a:cs typeface="Century Gothic"/>
              <a:sym typeface="Century Gothic"/>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08" name="Google Shape;208;p13"/>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09" name="Google Shape;209;p1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211" name="Google Shape;211;p13"/>
          <p:cNvSpPr/>
          <p:nvPr/>
        </p:nvSpPr>
        <p:spPr>
          <a:xfrm>
            <a:off x="168441" y="1235603"/>
            <a:ext cx="117797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smtClean="0">
                <a:solidFill>
                  <a:srgbClr val="FF0000"/>
                </a:solidFill>
                <a:latin typeface="Arial"/>
                <a:ea typeface="Arial"/>
                <a:cs typeface="Arial"/>
                <a:sym typeface="Arial"/>
              </a:rPr>
              <a:t>Ready…Let’s Get This Done..</a:t>
            </a:r>
            <a:endParaRPr sz="3200" b="0" cap="none" dirty="0">
              <a:solidFill>
                <a:srgbClr val="FF0000"/>
              </a:solidFill>
              <a:latin typeface="Arial"/>
              <a:ea typeface="Arial"/>
              <a:cs typeface="Arial"/>
              <a:sym typeface="Arial"/>
            </a:endParaRPr>
          </a:p>
        </p:txBody>
      </p:sp>
      <p:sp>
        <p:nvSpPr>
          <p:cNvPr id="10" name="Google Shape;201;p12"/>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Cardiovascular Fitness….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pic>
        <p:nvPicPr>
          <p:cNvPr id="3" name="Picture 2"/>
          <p:cNvPicPr>
            <a:picLocks noChangeAspect="1"/>
          </p:cNvPicPr>
          <p:nvPr/>
        </p:nvPicPr>
        <p:blipFill>
          <a:blip r:embed="rId4"/>
          <a:stretch>
            <a:fillRect/>
          </a:stretch>
        </p:blipFill>
        <p:spPr>
          <a:xfrm>
            <a:off x="1463387" y="1884661"/>
            <a:ext cx="8456468" cy="4746409"/>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p13"/>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08" name="Google Shape;208;p13"/>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09" name="Google Shape;209;p1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10" name="Google Shape;201;p12"/>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Cardiovascular Fitness….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pic>
        <p:nvPicPr>
          <p:cNvPr id="2" name="Picture 1"/>
          <p:cNvPicPr>
            <a:picLocks noChangeAspect="1"/>
          </p:cNvPicPr>
          <p:nvPr/>
        </p:nvPicPr>
        <p:blipFill>
          <a:blip r:embed="rId4"/>
          <a:stretch>
            <a:fillRect/>
          </a:stretch>
        </p:blipFill>
        <p:spPr>
          <a:xfrm>
            <a:off x="569595" y="2117915"/>
            <a:ext cx="9001125" cy="2600325"/>
          </a:xfrm>
          <a:prstGeom prst="rect">
            <a:avLst/>
          </a:prstGeom>
        </p:spPr>
      </p:pic>
      <p:sp>
        <p:nvSpPr>
          <p:cNvPr id="9" name="Google Shape;211;p13"/>
          <p:cNvSpPr/>
          <p:nvPr/>
        </p:nvSpPr>
        <p:spPr>
          <a:xfrm>
            <a:off x="168441" y="1235603"/>
            <a:ext cx="117797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smtClean="0">
                <a:solidFill>
                  <a:srgbClr val="FF0000"/>
                </a:solidFill>
                <a:latin typeface="Arial"/>
                <a:ea typeface="Arial"/>
                <a:cs typeface="Arial"/>
                <a:sym typeface="Arial"/>
              </a:rPr>
              <a:t>Ready…Let’s Get This Done..</a:t>
            </a:r>
            <a:endParaRPr sz="3200" b="0" cap="none" dirty="0">
              <a:solidFill>
                <a:srgbClr val="FF0000"/>
              </a:solidFill>
              <a:latin typeface="Arial"/>
              <a:ea typeface="Arial"/>
              <a:cs typeface="Arial"/>
              <a:sym typeface="Arial"/>
            </a:endParaRPr>
          </a:p>
        </p:txBody>
      </p:sp>
    </p:spTree>
    <p:extLst>
      <p:ext uri="{BB962C8B-B14F-4D97-AF65-F5344CB8AC3E}">
        <p14:creationId xmlns:p14="http://schemas.microsoft.com/office/powerpoint/2010/main" val="24841665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Diagram 4"/>
          <p:cNvGraphicFramePr/>
          <p:nvPr>
            <p:extLst/>
          </p:nvPr>
        </p:nvGraphicFramePr>
        <p:xfrm>
          <a:off x="518985" y="1111553"/>
          <a:ext cx="10639166" cy="477979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02</a:t>
            </a:r>
          </a:p>
        </p:txBody>
      </p:sp>
      <p:sp>
        <p:nvSpPr>
          <p:cNvPr id="4" name="Text Placeholder 3"/>
          <p:cNvSpPr>
            <a:spLocks noGrp="1"/>
          </p:cNvSpPr>
          <p:nvPr>
            <p:ph type="body" sz="quarter" idx="15"/>
          </p:nvPr>
        </p:nvSpPr>
        <p:spPr/>
        <p:txBody>
          <a:bodyPr/>
          <a:lstStyle/>
          <a:p>
            <a:r>
              <a:rPr lang="en-CA" dirty="0">
                <a:solidFill>
                  <a:schemeClr val="tx1"/>
                </a:solidFill>
              </a:rPr>
              <a:t>The Body Process</a:t>
            </a:r>
          </a:p>
        </p:txBody>
      </p:sp>
      <p:sp>
        <p:nvSpPr>
          <p:cNvPr id="7" name="Rounded Rectangle 6"/>
          <p:cNvSpPr/>
          <p:nvPr/>
        </p:nvSpPr>
        <p:spPr>
          <a:xfrm>
            <a:off x="8125924" y="2767337"/>
            <a:ext cx="2355609" cy="15696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1" name="Rounded Rectangle 10"/>
          <p:cNvSpPr/>
          <p:nvPr/>
        </p:nvSpPr>
        <p:spPr>
          <a:xfrm>
            <a:off x="3091602" y="2767337"/>
            <a:ext cx="2355609" cy="15696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2" name="Rounded Rectangle 11"/>
          <p:cNvSpPr/>
          <p:nvPr/>
        </p:nvSpPr>
        <p:spPr>
          <a:xfrm>
            <a:off x="5608763" y="2767337"/>
            <a:ext cx="2355609" cy="15696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13" name="Rounded Rectangle 12"/>
          <p:cNvSpPr/>
          <p:nvPr/>
        </p:nvSpPr>
        <p:spPr>
          <a:xfrm>
            <a:off x="574441" y="2767337"/>
            <a:ext cx="2355609" cy="1569660"/>
          </a:xfrm>
          <a:prstGeom prst="round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33" name="TextBox 32"/>
          <p:cNvSpPr txBox="1"/>
          <p:nvPr/>
        </p:nvSpPr>
        <p:spPr>
          <a:xfrm>
            <a:off x="5350372" y="1057800"/>
            <a:ext cx="2210570" cy="1200329"/>
          </a:xfrm>
          <a:prstGeom prst="rect">
            <a:avLst/>
          </a:prstGeom>
          <a:noFill/>
        </p:spPr>
        <p:txBody>
          <a:bodyPr wrap="square" rtlCol="0">
            <a:spAutoFit/>
          </a:bodyPr>
          <a:lstStyle/>
          <a:p>
            <a:r>
              <a:rPr lang="en-CA" sz="2400" b="1" dirty="0">
                <a:latin typeface="Century Gothic" panose="020B0502020202020204" pitchFamily="34" charset="0"/>
              </a:rPr>
              <a:t>Blood brings </a:t>
            </a:r>
          </a:p>
          <a:p>
            <a:r>
              <a:rPr lang="en-CA" sz="2400" b="1" dirty="0">
                <a:latin typeface="Century Gothic" panose="020B0502020202020204" pitchFamily="34" charset="0"/>
              </a:rPr>
              <a:t>oxygen to </a:t>
            </a:r>
          </a:p>
          <a:p>
            <a:r>
              <a:rPr lang="en-CA" sz="2400" b="1" dirty="0">
                <a:latin typeface="Century Gothic" panose="020B0502020202020204" pitchFamily="34" charset="0"/>
              </a:rPr>
              <a:t>the muscles</a:t>
            </a:r>
          </a:p>
        </p:txBody>
      </p:sp>
      <p:sp>
        <p:nvSpPr>
          <p:cNvPr id="32" name="TextBox 31"/>
          <p:cNvSpPr txBox="1"/>
          <p:nvPr/>
        </p:nvSpPr>
        <p:spPr>
          <a:xfrm>
            <a:off x="9935729" y="776152"/>
            <a:ext cx="1618215" cy="1200329"/>
          </a:xfrm>
          <a:prstGeom prst="rect">
            <a:avLst/>
          </a:prstGeom>
          <a:noFill/>
        </p:spPr>
        <p:txBody>
          <a:bodyPr wrap="square" rtlCol="0">
            <a:spAutoFit/>
          </a:bodyPr>
          <a:lstStyle/>
          <a:p>
            <a:r>
              <a:rPr lang="en-CA" sz="2400" b="1" dirty="0">
                <a:latin typeface="Century Gothic" panose="020B0502020202020204" pitchFamily="34" charset="0"/>
              </a:rPr>
              <a:t>Muscles </a:t>
            </a:r>
          </a:p>
          <a:p>
            <a:r>
              <a:rPr lang="en-CA" sz="2400" b="1" dirty="0">
                <a:latin typeface="Century Gothic" panose="020B0502020202020204" pitchFamily="34" charset="0"/>
              </a:rPr>
              <a:t>receive </a:t>
            </a:r>
          </a:p>
          <a:p>
            <a:r>
              <a:rPr lang="en-CA" sz="2400" b="1" dirty="0">
                <a:latin typeface="Century Gothic" panose="020B0502020202020204" pitchFamily="34" charset="0"/>
              </a:rPr>
              <a:t>oxygen</a:t>
            </a:r>
          </a:p>
        </p:txBody>
      </p:sp>
      <p:sp>
        <p:nvSpPr>
          <p:cNvPr id="6" name="TextBox 5"/>
          <p:cNvSpPr txBox="1"/>
          <p:nvPr/>
        </p:nvSpPr>
        <p:spPr>
          <a:xfrm>
            <a:off x="2538164" y="730170"/>
            <a:ext cx="2485149" cy="1569660"/>
          </a:xfrm>
          <a:prstGeom prst="rect">
            <a:avLst/>
          </a:prstGeom>
          <a:noFill/>
        </p:spPr>
        <p:txBody>
          <a:bodyPr wrap="square" rtlCol="0">
            <a:spAutoFit/>
          </a:bodyPr>
          <a:lstStyle/>
          <a:p>
            <a:r>
              <a:rPr lang="en-CA" sz="2400" b="1" dirty="0">
                <a:latin typeface="Century Gothic" panose="020B0502020202020204" pitchFamily="34" charset="0"/>
              </a:rPr>
              <a:t>Heart pumps </a:t>
            </a:r>
          </a:p>
          <a:p>
            <a:r>
              <a:rPr lang="en-CA" sz="2400" b="1" dirty="0">
                <a:latin typeface="Century Gothic" panose="020B0502020202020204" pitchFamily="34" charset="0"/>
              </a:rPr>
              <a:t>faster and </a:t>
            </a:r>
          </a:p>
          <a:p>
            <a:r>
              <a:rPr lang="en-CA" sz="2400" b="1" dirty="0">
                <a:latin typeface="Century Gothic" panose="020B0502020202020204" pitchFamily="34" charset="0"/>
              </a:rPr>
              <a:t>breathing gets heavier</a:t>
            </a:r>
          </a:p>
        </p:txBody>
      </p:sp>
      <p:sp>
        <p:nvSpPr>
          <p:cNvPr id="37" name="TextBox 36"/>
          <p:cNvSpPr txBox="1"/>
          <p:nvPr/>
        </p:nvSpPr>
        <p:spPr>
          <a:xfrm>
            <a:off x="952453" y="981716"/>
            <a:ext cx="1661058" cy="830997"/>
          </a:xfrm>
          <a:prstGeom prst="rect">
            <a:avLst/>
          </a:prstGeom>
          <a:noFill/>
        </p:spPr>
        <p:txBody>
          <a:bodyPr wrap="square" rtlCol="0">
            <a:spAutoFit/>
          </a:bodyPr>
          <a:lstStyle/>
          <a:p>
            <a:r>
              <a:rPr lang="en-CA" sz="2400" b="1" dirty="0">
                <a:latin typeface="Century Gothic" panose="020B0502020202020204" pitchFamily="34" charset="0"/>
              </a:rPr>
              <a:t>Exercise </a:t>
            </a:r>
          </a:p>
          <a:p>
            <a:r>
              <a:rPr lang="en-CA" sz="2400" b="1" dirty="0">
                <a:latin typeface="Century Gothic" panose="020B0502020202020204" pitchFamily="34" charset="0"/>
              </a:rPr>
              <a:t>begins</a:t>
            </a:r>
          </a:p>
        </p:txBody>
      </p:sp>
      <p:sp>
        <p:nvSpPr>
          <p:cNvPr id="14" name="Google Shape;248;p15"/>
          <p:cNvSpPr txBox="1"/>
          <p:nvPr/>
        </p:nvSpPr>
        <p:spPr>
          <a:xfrm>
            <a:off x="5023313" y="-17904"/>
            <a:ext cx="6739196" cy="571188"/>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70000"/>
              </a:lnSpc>
              <a:spcBef>
                <a:spcPts val="0"/>
              </a:spcBef>
              <a:spcAft>
                <a:spcPts val="0"/>
              </a:spcAft>
              <a:buClr>
                <a:schemeClr val="dk1"/>
              </a:buClr>
              <a:buSzPts val="3300"/>
              <a:buFont typeface="Century Gothic"/>
              <a:buNone/>
            </a:pPr>
            <a:r>
              <a:rPr lang="en-CA" sz="3300" dirty="0" smtClean="0">
                <a:solidFill>
                  <a:schemeClr val="dk1"/>
                </a:solidFill>
                <a:latin typeface="Century Gothic"/>
                <a:ea typeface="Century Gothic"/>
                <a:cs typeface="Century Gothic"/>
                <a:sym typeface="Century Gothic"/>
              </a:rPr>
              <a:t>Cardiovascular Fitness</a:t>
            </a:r>
            <a:r>
              <a:rPr lang="en-CA" sz="3300" dirty="0" smtClean="0">
                <a:solidFill>
                  <a:schemeClr val="dk1"/>
                </a:solidFill>
                <a:latin typeface="Century Gothic"/>
                <a:ea typeface="Century Gothic"/>
                <a:cs typeface="Century Gothic"/>
                <a:sym typeface="Century Gothic"/>
              </a:rPr>
              <a:t>. </a:t>
            </a:r>
            <a:r>
              <a:rPr lang="en-CA" sz="3300" dirty="0">
                <a:solidFill>
                  <a:schemeClr val="dk1"/>
                </a:solidFill>
                <a:latin typeface="Century Gothic"/>
                <a:ea typeface="Century Gothic"/>
                <a:cs typeface="Century Gothic"/>
                <a:sym typeface="Century Gothic"/>
              </a:rPr>
              <a:t>3</a:t>
            </a:r>
            <a:r>
              <a:rPr lang="en-CA" sz="3300" baseline="30000" dirty="0">
                <a:solidFill>
                  <a:schemeClr val="dk1"/>
                </a:solidFill>
                <a:latin typeface="Century Gothic"/>
                <a:ea typeface="Century Gothic"/>
                <a:cs typeface="Century Gothic"/>
                <a:sym typeface="Century Gothic"/>
              </a:rPr>
              <a:t>rd</a:t>
            </a:r>
            <a:r>
              <a:rPr lang="en-CA" sz="3300" dirty="0">
                <a:solidFill>
                  <a:schemeClr val="dk1"/>
                </a:solidFill>
                <a:latin typeface="Century Gothic"/>
                <a:ea typeface="Century Gothic"/>
                <a:cs typeface="Century Gothic"/>
                <a:sym typeface="Century Gothic"/>
              </a:rPr>
              <a:t> grade</a:t>
            </a:r>
            <a:endParaRPr sz="33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28891176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4824241" y="1515000"/>
            <a:ext cx="4003589" cy="49273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endParaRPr lang="en-CA" b="1" dirty="0">
              <a:latin typeface="Century Gothic" panose="020B0502020202020204" pitchFamily="34" charset="0"/>
            </a:endParaRPr>
          </a:p>
        </p:txBody>
      </p:sp>
      <p:sp>
        <p:nvSpPr>
          <p:cNvPr id="5" name="Rounded Rectangle 4"/>
          <p:cNvSpPr/>
          <p:nvPr/>
        </p:nvSpPr>
        <p:spPr>
          <a:xfrm>
            <a:off x="481908" y="1515000"/>
            <a:ext cx="4003589" cy="4927336"/>
          </a:xfrm>
          <a:prstGeom prst="round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n-CA" dirty="0"/>
          </a:p>
        </p:txBody>
      </p:sp>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02</a:t>
            </a:r>
          </a:p>
        </p:txBody>
      </p:sp>
      <p:sp>
        <p:nvSpPr>
          <p:cNvPr id="4" name="Text Placeholder 3"/>
          <p:cNvSpPr>
            <a:spLocks noGrp="1"/>
          </p:cNvSpPr>
          <p:nvPr>
            <p:ph type="body" sz="quarter" idx="15"/>
          </p:nvPr>
        </p:nvSpPr>
        <p:spPr>
          <a:xfrm>
            <a:off x="2611118" y="600600"/>
            <a:ext cx="4065097" cy="914400"/>
          </a:xfrm>
        </p:spPr>
        <p:txBody>
          <a:bodyPr/>
          <a:lstStyle/>
          <a:p>
            <a:r>
              <a:rPr lang="en-CA" dirty="0">
                <a:solidFill>
                  <a:schemeClr val="tx1"/>
                </a:solidFill>
              </a:rPr>
              <a:t>Light or Heavy</a:t>
            </a:r>
          </a:p>
        </p:txBody>
      </p:sp>
      <p:sp>
        <p:nvSpPr>
          <p:cNvPr id="6" name="TextBox 5"/>
          <p:cNvSpPr txBox="1"/>
          <p:nvPr/>
        </p:nvSpPr>
        <p:spPr>
          <a:xfrm>
            <a:off x="1226403" y="1729945"/>
            <a:ext cx="2737022" cy="461665"/>
          </a:xfrm>
          <a:prstGeom prst="rect">
            <a:avLst/>
          </a:prstGeom>
          <a:noFill/>
        </p:spPr>
        <p:txBody>
          <a:bodyPr wrap="square" rtlCol="0">
            <a:spAutoFit/>
          </a:bodyPr>
          <a:lstStyle/>
          <a:p>
            <a:r>
              <a:rPr lang="en-CA" sz="2400" b="1" u="sng" dirty="0">
                <a:latin typeface="Century Gothic" panose="020B0502020202020204" pitchFamily="34" charset="0"/>
              </a:rPr>
              <a:t>Vigorous Activity</a:t>
            </a:r>
          </a:p>
        </p:txBody>
      </p:sp>
      <p:sp>
        <p:nvSpPr>
          <p:cNvPr id="13" name="TextBox 12"/>
          <p:cNvSpPr txBox="1"/>
          <p:nvPr/>
        </p:nvSpPr>
        <p:spPr>
          <a:xfrm>
            <a:off x="5497685" y="1729946"/>
            <a:ext cx="2879124" cy="461665"/>
          </a:xfrm>
          <a:prstGeom prst="rect">
            <a:avLst/>
          </a:prstGeom>
          <a:noFill/>
        </p:spPr>
        <p:txBody>
          <a:bodyPr wrap="square" rtlCol="0">
            <a:spAutoFit/>
          </a:bodyPr>
          <a:lstStyle/>
          <a:p>
            <a:r>
              <a:rPr lang="en-CA" sz="2400" b="1" u="sng" dirty="0">
                <a:latin typeface="Century Gothic" panose="020B0502020202020204" pitchFamily="34" charset="0"/>
              </a:rPr>
              <a:t>Moderate Activity</a:t>
            </a:r>
          </a:p>
        </p:txBody>
      </p:sp>
      <p:sp>
        <p:nvSpPr>
          <p:cNvPr id="7" name="TextBox 6"/>
          <p:cNvSpPr txBox="1"/>
          <p:nvPr/>
        </p:nvSpPr>
        <p:spPr>
          <a:xfrm>
            <a:off x="9217897" y="1820680"/>
            <a:ext cx="2656703" cy="400110"/>
          </a:xfrm>
          <a:prstGeom prst="rect">
            <a:avLst/>
          </a:prstGeom>
          <a:noFill/>
        </p:spPr>
        <p:txBody>
          <a:bodyPr wrap="square" rtlCol="0">
            <a:spAutoFit/>
          </a:bodyPr>
          <a:lstStyle/>
          <a:p>
            <a:r>
              <a:rPr lang="en-CA" sz="2000" b="1" dirty="0">
                <a:latin typeface="Century Gothic" panose="020B0502020202020204" pitchFamily="34" charset="0"/>
              </a:rPr>
              <a:t>Breathing heavy</a:t>
            </a:r>
          </a:p>
        </p:txBody>
      </p:sp>
      <p:sp>
        <p:nvSpPr>
          <p:cNvPr id="16" name="TextBox 15"/>
          <p:cNvSpPr txBox="1"/>
          <p:nvPr/>
        </p:nvSpPr>
        <p:spPr>
          <a:xfrm>
            <a:off x="9233874" y="4296150"/>
            <a:ext cx="2656703" cy="400110"/>
          </a:xfrm>
          <a:prstGeom prst="rect">
            <a:avLst/>
          </a:prstGeom>
          <a:noFill/>
        </p:spPr>
        <p:txBody>
          <a:bodyPr wrap="square" rtlCol="0">
            <a:spAutoFit/>
          </a:bodyPr>
          <a:lstStyle/>
          <a:p>
            <a:r>
              <a:rPr lang="en-CA" sz="2000" b="1" dirty="0">
                <a:latin typeface="Century Gothic" panose="020B0502020202020204" pitchFamily="34" charset="0"/>
              </a:rPr>
              <a:t>Breathing lightly</a:t>
            </a:r>
          </a:p>
        </p:txBody>
      </p:sp>
      <p:sp>
        <p:nvSpPr>
          <p:cNvPr id="17" name="TextBox 16"/>
          <p:cNvSpPr txBox="1"/>
          <p:nvPr/>
        </p:nvSpPr>
        <p:spPr>
          <a:xfrm>
            <a:off x="9233874" y="2627373"/>
            <a:ext cx="2656703" cy="400110"/>
          </a:xfrm>
          <a:prstGeom prst="rect">
            <a:avLst/>
          </a:prstGeom>
          <a:noFill/>
        </p:spPr>
        <p:txBody>
          <a:bodyPr wrap="square" rtlCol="0">
            <a:spAutoFit/>
          </a:bodyPr>
          <a:lstStyle/>
          <a:p>
            <a:r>
              <a:rPr lang="en-CA" sz="2000" b="1" dirty="0">
                <a:latin typeface="Century Gothic" panose="020B0502020202020204" pitchFamily="34" charset="0"/>
              </a:rPr>
              <a:t>Quick heart rate</a:t>
            </a:r>
          </a:p>
        </p:txBody>
      </p:sp>
      <p:sp>
        <p:nvSpPr>
          <p:cNvPr id="18" name="TextBox 17"/>
          <p:cNvSpPr txBox="1"/>
          <p:nvPr/>
        </p:nvSpPr>
        <p:spPr>
          <a:xfrm>
            <a:off x="9217896" y="5102843"/>
            <a:ext cx="2656703" cy="400110"/>
          </a:xfrm>
          <a:prstGeom prst="rect">
            <a:avLst/>
          </a:prstGeom>
          <a:noFill/>
        </p:spPr>
        <p:txBody>
          <a:bodyPr wrap="square" rtlCol="0">
            <a:spAutoFit/>
          </a:bodyPr>
          <a:lstStyle/>
          <a:p>
            <a:r>
              <a:rPr lang="en-CA" sz="2000" b="1" dirty="0">
                <a:latin typeface="Century Gothic" panose="020B0502020202020204" pitchFamily="34" charset="0"/>
              </a:rPr>
              <a:t>Slow heart rate</a:t>
            </a:r>
          </a:p>
        </p:txBody>
      </p:sp>
      <p:sp>
        <p:nvSpPr>
          <p:cNvPr id="19" name="TextBox 18"/>
          <p:cNvSpPr txBox="1"/>
          <p:nvPr/>
        </p:nvSpPr>
        <p:spPr>
          <a:xfrm>
            <a:off x="9233874" y="5764872"/>
            <a:ext cx="2656703" cy="400110"/>
          </a:xfrm>
          <a:prstGeom prst="rect">
            <a:avLst/>
          </a:prstGeom>
          <a:noFill/>
        </p:spPr>
        <p:txBody>
          <a:bodyPr wrap="square" rtlCol="0">
            <a:spAutoFit/>
          </a:bodyPr>
          <a:lstStyle/>
          <a:p>
            <a:r>
              <a:rPr lang="en-CA" sz="2000" b="1" dirty="0">
                <a:latin typeface="Century Gothic" panose="020B0502020202020204" pitchFamily="34" charset="0"/>
              </a:rPr>
              <a:t>Sweating</a:t>
            </a:r>
          </a:p>
        </p:txBody>
      </p:sp>
      <p:sp>
        <p:nvSpPr>
          <p:cNvPr id="20" name="TextBox 19"/>
          <p:cNvSpPr txBox="1"/>
          <p:nvPr/>
        </p:nvSpPr>
        <p:spPr>
          <a:xfrm>
            <a:off x="9233874" y="3461761"/>
            <a:ext cx="2656703" cy="400110"/>
          </a:xfrm>
          <a:prstGeom prst="rect">
            <a:avLst/>
          </a:prstGeom>
          <a:noFill/>
        </p:spPr>
        <p:txBody>
          <a:bodyPr wrap="square" rtlCol="0">
            <a:spAutoFit/>
          </a:bodyPr>
          <a:lstStyle/>
          <a:p>
            <a:r>
              <a:rPr lang="en-CA" sz="2000" b="1" dirty="0">
                <a:latin typeface="Century Gothic" panose="020B0502020202020204" pitchFamily="34" charset="0"/>
              </a:rPr>
              <a:t>Not sweating</a:t>
            </a:r>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41294" y="0"/>
            <a:ext cx="2203704" cy="1469136"/>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61122" y="0"/>
            <a:ext cx="2162659" cy="1515000"/>
          </a:xfrm>
          <a:prstGeom prst="rect">
            <a:avLst/>
          </a:prstGeom>
        </p:spPr>
      </p:pic>
      <p:sp>
        <p:nvSpPr>
          <p:cNvPr id="21" name="Google Shape;248;p15"/>
          <p:cNvSpPr txBox="1"/>
          <p:nvPr/>
        </p:nvSpPr>
        <p:spPr>
          <a:xfrm>
            <a:off x="198051" y="919519"/>
            <a:ext cx="6739196" cy="571188"/>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70000"/>
              </a:lnSpc>
              <a:spcBef>
                <a:spcPts val="0"/>
              </a:spcBef>
              <a:spcAft>
                <a:spcPts val="0"/>
              </a:spcAft>
              <a:buClr>
                <a:schemeClr val="dk1"/>
              </a:buClr>
              <a:buSzPts val="3300"/>
              <a:buFont typeface="Century Gothic"/>
              <a:buNone/>
            </a:pPr>
            <a:r>
              <a:rPr lang="en-CA" sz="3300" dirty="0" smtClean="0">
                <a:solidFill>
                  <a:schemeClr val="dk1"/>
                </a:solidFill>
                <a:latin typeface="Century Gothic"/>
                <a:ea typeface="Century Gothic"/>
                <a:cs typeface="Century Gothic"/>
                <a:sym typeface="Century Gothic"/>
              </a:rPr>
              <a:t>Cardiovascular Fitness</a:t>
            </a:r>
            <a:r>
              <a:rPr lang="en-CA" sz="3300" dirty="0" smtClean="0">
                <a:solidFill>
                  <a:schemeClr val="dk1"/>
                </a:solidFill>
                <a:latin typeface="Century Gothic"/>
                <a:ea typeface="Century Gothic"/>
                <a:cs typeface="Century Gothic"/>
                <a:sym typeface="Century Gothic"/>
              </a:rPr>
              <a:t>. </a:t>
            </a:r>
            <a:r>
              <a:rPr lang="en-CA" sz="3300" dirty="0">
                <a:solidFill>
                  <a:schemeClr val="dk1"/>
                </a:solidFill>
                <a:latin typeface="Century Gothic"/>
                <a:ea typeface="Century Gothic"/>
                <a:cs typeface="Century Gothic"/>
                <a:sym typeface="Century Gothic"/>
              </a:rPr>
              <a:t>3</a:t>
            </a:r>
            <a:r>
              <a:rPr lang="en-CA" sz="3300" baseline="30000" dirty="0">
                <a:solidFill>
                  <a:schemeClr val="dk1"/>
                </a:solidFill>
                <a:latin typeface="Century Gothic"/>
                <a:ea typeface="Century Gothic"/>
                <a:cs typeface="Century Gothic"/>
                <a:sym typeface="Century Gothic"/>
              </a:rPr>
              <a:t>rd</a:t>
            </a:r>
            <a:r>
              <a:rPr lang="en-CA" sz="3300" dirty="0">
                <a:solidFill>
                  <a:schemeClr val="dk1"/>
                </a:solidFill>
                <a:latin typeface="Century Gothic"/>
                <a:ea typeface="Century Gothic"/>
                <a:cs typeface="Century Gothic"/>
                <a:sym typeface="Century Gothic"/>
              </a:rPr>
              <a:t> grade</a:t>
            </a:r>
            <a:endParaRPr sz="3300"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9094578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title"/>
          </p:nvPr>
        </p:nvSpPr>
        <p:spPr>
          <a:xfrm>
            <a:off x="0" y="1158239"/>
            <a:ext cx="12192000" cy="2419169"/>
          </a:xfrm>
          <a:prstGeom prst="rect">
            <a:avLst/>
          </a:prstGeom>
          <a:noFill/>
          <a:ln>
            <a:noFill/>
          </a:ln>
        </p:spPr>
        <p:txBody>
          <a:bodyPr spcFirstLastPara="1" wrap="square" lIns="91425" tIns="45700" rIns="91425" bIns="45700" anchor="t" anchorCtr="0">
            <a:normAutofit/>
          </a:bodyPr>
          <a:lstStyle/>
          <a:p>
            <a:pPr lvl="0" algn="ctr">
              <a:buClr>
                <a:srgbClr val="3F3F3F"/>
              </a:buClr>
              <a:buSzPts val="3959"/>
            </a:pPr>
            <a:r>
              <a:rPr lang="en-CA" sz="3959" dirty="0">
                <a:solidFill>
                  <a:srgbClr val="3F3F3F"/>
                </a:solidFill>
                <a:latin typeface="Century Gothic"/>
                <a:ea typeface="Century Gothic"/>
                <a:cs typeface="Century Gothic"/>
                <a:sym typeface="Century Gothic"/>
              </a:rPr>
              <a:t>	</a:t>
            </a:r>
            <a:r>
              <a:rPr lang="en-CA" sz="7919" b="1" dirty="0">
                <a:solidFill>
                  <a:srgbClr val="3F3F3F"/>
                </a:solidFill>
                <a:latin typeface="Century Gothic"/>
                <a:ea typeface="Century Gothic"/>
                <a:cs typeface="Century Gothic"/>
                <a:sym typeface="Century Gothic"/>
              </a:rPr>
              <a:t>Your Turn!!</a:t>
            </a:r>
            <a:br>
              <a:rPr lang="en-CA" sz="7919" b="1" dirty="0">
                <a:solidFill>
                  <a:srgbClr val="3F3F3F"/>
                </a:solidFill>
                <a:latin typeface="Century Gothic"/>
                <a:ea typeface="Century Gothic"/>
                <a:cs typeface="Century Gothic"/>
                <a:sym typeface="Century Gothic"/>
              </a:rPr>
            </a:br>
            <a:r>
              <a:rPr lang="en-CA" sz="2430" b="1" dirty="0">
                <a:solidFill>
                  <a:srgbClr val="3F3F3F"/>
                </a:solidFill>
                <a:latin typeface="Century Gothic"/>
                <a:ea typeface="Century Gothic"/>
                <a:cs typeface="Century Gothic"/>
                <a:sym typeface="Century Gothic"/>
              </a:rPr>
              <a:t>The next few slides will cover your </a:t>
            </a:r>
            <a:r>
              <a:rPr lang="en-CA" sz="2430" b="1" dirty="0">
                <a:solidFill>
                  <a:srgbClr val="3F3F3F"/>
                </a:solidFill>
                <a:latin typeface="Century Gothic"/>
                <a:ea typeface="Century Gothic"/>
                <a:cs typeface="Century Gothic"/>
                <a:sym typeface="Century Gothic"/>
              </a:rPr>
              <a:t>2.02 Cardiovascular Fitness. </a:t>
            </a:r>
            <a:r>
              <a:rPr lang="en-CA" sz="2430" b="1" dirty="0">
                <a:solidFill>
                  <a:srgbClr val="3F3F3F"/>
                </a:solidFill>
                <a:latin typeface="Century Gothic"/>
                <a:ea typeface="Century Gothic"/>
                <a:cs typeface="Century Gothic"/>
                <a:sym typeface="Century Gothic"/>
              </a:rPr>
              <a:t>You will NEED To turn in YOUR ASSIGNMENT IN TODAY for a GRADE!!!  YAY….</a:t>
            </a:r>
            <a:r>
              <a:rPr lang="en-CA" sz="3240" b="1" dirty="0">
                <a:solidFill>
                  <a:srgbClr val="3F3F3F"/>
                </a:solidFill>
                <a:latin typeface="Century Gothic"/>
                <a:ea typeface="Century Gothic"/>
                <a:cs typeface="Century Gothic"/>
                <a:sym typeface="Century Gothic"/>
              </a:rPr>
              <a:t/>
            </a:r>
            <a:br>
              <a:rPr lang="en-CA" sz="3240" b="1" dirty="0">
                <a:solidFill>
                  <a:srgbClr val="3F3F3F"/>
                </a:solidFill>
                <a:latin typeface="Century Gothic"/>
                <a:ea typeface="Century Gothic"/>
                <a:cs typeface="Century Gothic"/>
                <a:sym typeface="Century Gothic"/>
              </a:rPr>
            </a:br>
            <a:r>
              <a:rPr lang="en-CA" sz="3240" b="1" dirty="0">
                <a:solidFill>
                  <a:srgbClr val="3F3F3F"/>
                </a:solidFill>
                <a:latin typeface="Century Gothic"/>
                <a:ea typeface="Century Gothic"/>
                <a:cs typeface="Century Gothic"/>
                <a:sym typeface="Century Gothic"/>
              </a:rPr>
              <a:t>But first…. </a:t>
            </a:r>
            <a:r>
              <a:rPr lang="en-CA" sz="3240" b="1" u="sng" dirty="0">
                <a:solidFill>
                  <a:srgbClr val="3F3F3F"/>
                </a:solid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Let’s stretch</a:t>
            </a:r>
            <a:r>
              <a:rPr lang="en-CA" sz="3240" b="1" dirty="0">
                <a:solidFill>
                  <a:srgbClr val="3F3F3F"/>
                </a:solidFill>
                <a:latin typeface="Century Gothic"/>
                <a:ea typeface="Century Gothic"/>
                <a:cs typeface="Century Gothic"/>
                <a:sym typeface="Century Gothic"/>
              </a:rPr>
              <a:t>!!</a:t>
            </a:r>
            <a:endParaRPr sz="3240" b="1" dirty="0">
              <a:solidFill>
                <a:srgbClr val="3F3F3F"/>
              </a:solidFill>
              <a:latin typeface="Century Gothic"/>
              <a:ea typeface="Century Gothic"/>
              <a:cs typeface="Century Gothic"/>
              <a:sym typeface="Century Gothic"/>
            </a:endParaRPr>
          </a:p>
        </p:txBody>
      </p:sp>
      <p:sp>
        <p:nvSpPr>
          <p:cNvPr id="255" name="Google Shape;255;p16"/>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56" name="Google Shape;256;p16"/>
          <p:cNvPicPr preferRelativeResize="0"/>
          <p:nvPr/>
        </p:nvPicPr>
        <p:blipFill rotWithShape="1">
          <a:blip r:embed="rId4">
            <a:alphaModFix/>
          </a:blip>
          <a:srcRect l="5062" t="45660" r="11727" b="48896"/>
          <a:stretch/>
        </p:blipFill>
        <p:spPr>
          <a:xfrm>
            <a:off x="-1" y="19349"/>
            <a:ext cx="12327105" cy="623023"/>
          </a:xfrm>
          <a:prstGeom prst="rect">
            <a:avLst/>
          </a:prstGeom>
          <a:solidFill>
            <a:srgbClr val="548135"/>
          </a:solidFill>
          <a:ln>
            <a:noFill/>
          </a:ln>
        </p:spPr>
      </p:pic>
      <p:sp>
        <p:nvSpPr>
          <p:cNvPr id="257" name="Google Shape;257;p16"/>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258" name="Google Shape;258;p16" descr="Сведочанства на мој начин | Физика у Бранку"/>
          <p:cNvPicPr preferRelativeResize="0"/>
          <p:nvPr/>
        </p:nvPicPr>
        <p:blipFill rotWithShape="1">
          <a:blip r:embed="rId5">
            <a:alphaModFix/>
          </a:blip>
          <a:srcRect/>
          <a:stretch/>
        </p:blipFill>
        <p:spPr>
          <a:xfrm>
            <a:off x="507582" y="3861903"/>
            <a:ext cx="2503842" cy="2152222"/>
          </a:xfrm>
          <a:prstGeom prst="rect">
            <a:avLst/>
          </a:prstGeom>
          <a:noFill/>
          <a:ln>
            <a:noFill/>
          </a:ln>
        </p:spPr>
      </p:pic>
      <p:sp>
        <p:nvSpPr>
          <p:cNvPr id="259" name="Google Shape;259;p16"/>
          <p:cNvSpPr txBox="1"/>
          <p:nvPr/>
        </p:nvSpPr>
        <p:spPr>
          <a:xfrm>
            <a:off x="3185619" y="3445329"/>
            <a:ext cx="8505952" cy="299204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F3F3F"/>
              </a:buClr>
              <a:buSzPts val="4290"/>
              <a:buFont typeface="Century Gothic"/>
              <a:buNone/>
            </a:pPr>
            <a:r>
              <a:rPr lang="en-CA" sz="4290" dirty="0">
                <a:solidFill>
                  <a:srgbClr val="3F3F3F"/>
                </a:solidFill>
                <a:latin typeface="Century Gothic"/>
                <a:ea typeface="Century Gothic"/>
                <a:cs typeface="Century Gothic"/>
                <a:sym typeface="Century Gothic"/>
              </a:rPr>
              <a:t>	</a:t>
            </a:r>
            <a:r>
              <a:rPr lang="en-CA" sz="3217" b="1" dirty="0">
                <a:solidFill>
                  <a:srgbClr val="3F3F3F"/>
                </a:solidFill>
                <a:latin typeface="Century Gothic"/>
                <a:ea typeface="Century Gothic"/>
                <a:cs typeface="Century Gothic"/>
                <a:sym typeface="Century Gothic"/>
              </a:rPr>
              <a:t>While we are stretching….</a:t>
            </a:r>
            <a:endParaRPr dirty="0"/>
          </a:p>
          <a:p>
            <a:pPr marL="0" marR="0" lvl="0" indent="0" algn="ctr" rtl="0">
              <a:lnSpc>
                <a:spcPct val="90000"/>
              </a:lnSpc>
              <a:spcBef>
                <a:spcPts val="0"/>
              </a:spcBef>
              <a:spcAft>
                <a:spcPts val="0"/>
              </a:spcAft>
              <a:buClr>
                <a:srgbClr val="3F3F3F"/>
              </a:buClr>
              <a:buSzPts val="3217"/>
              <a:buFont typeface="Century Gothic"/>
              <a:buNone/>
            </a:pPr>
            <a:r>
              <a:rPr lang="en-CA" sz="3217" b="1" dirty="0" smtClean="0">
                <a:solidFill>
                  <a:srgbClr val="3F3F3F"/>
                </a:solidFill>
                <a:latin typeface="Century Gothic"/>
                <a:ea typeface="Century Gothic"/>
                <a:cs typeface="Century Gothic"/>
                <a:sym typeface="Century Gothic"/>
              </a:rPr>
              <a:t>Make sure mom/or dad has downloaded the Ultimate Activity of Slide 24 OR Have A Sheet Of Paper and A Pencil Ready!</a:t>
            </a:r>
            <a:endParaRPr sz="3217" b="1" dirty="0">
              <a:solidFill>
                <a:srgbClr val="3F3F3F"/>
              </a:solidFill>
              <a:latin typeface="Century Gothic"/>
              <a:ea typeface="Century Gothic"/>
              <a:cs typeface="Century Gothic"/>
              <a:sym typeface="Century Gothic"/>
            </a:endParaRPr>
          </a:p>
        </p:txBody>
      </p:sp>
      <p:sp>
        <p:nvSpPr>
          <p:cNvPr id="260" name="Google Shape;260;p16"/>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Cardiovascular Fitness…. </a:t>
            </a:r>
            <a:r>
              <a:rPr lang="en-CA" sz="3959" dirty="0">
                <a:solidFill>
                  <a:schemeClr val="dk1"/>
                </a:solidFill>
                <a:latin typeface="Century Gothic"/>
                <a:ea typeface="Century Gothic"/>
                <a:cs typeface="Century Gothic"/>
                <a:sym typeface="Century Gothic"/>
              </a:rPr>
              <a:t>3</a:t>
            </a:r>
            <a:r>
              <a:rPr lang="en-CA" sz="3959" baseline="30000" dirty="0">
                <a:solidFill>
                  <a:schemeClr val="dk1"/>
                </a:solidFill>
                <a:latin typeface="Century Gothic"/>
                <a:ea typeface="Century Gothic"/>
                <a:cs typeface="Century Gothic"/>
                <a:sym typeface="Century Gothic"/>
              </a:rPr>
              <a:t>rd</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5"/>
        <p:cNvGrpSpPr/>
        <p:nvPr/>
      </p:nvGrpSpPr>
      <p:grpSpPr>
        <a:xfrm>
          <a:off x="0" y="0"/>
          <a:ext cx="0" cy="0"/>
          <a:chOff x="0" y="0"/>
          <a:chExt cx="0" cy="0"/>
        </a:xfrm>
      </p:grpSpPr>
      <p:sp>
        <p:nvSpPr>
          <p:cNvPr id="266" name="Google Shape;266;p17"/>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67" name="Google Shape;267;p17"/>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268" name="Google Shape;268;p17"/>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269" name="Google Shape;269;p17"/>
          <p:cNvSpPr txBox="1">
            <a:spLocks noGrp="1"/>
          </p:cNvSpPr>
          <p:nvPr>
            <p:ph type="title"/>
          </p:nvPr>
        </p:nvSpPr>
        <p:spPr>
          <a:xfrm>
            <a:off x="168441" y="785666"/>
            <a:ext cx="9402279" cy="57118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959"/>
              <a:buFont typeface="Century Gothic"/>
              <a:buNone/>
            </a:pPr>
            <a:r>
              <a:rPr lang="en-CA" sz="3959" dirty="0" smtClean="0">
                <a:latin typeface="Century Gothic"/>
                <a:ea typeface="Century Gothic"/>
                <a:cs typeface="Century Gothic"/>
                <a:sym typeface="Century Gothic"/>
              </a:rPr>
              <a:t>Cardiovascular Fitness</a:t>
            </a:r>
            <a:r>
              <a:rPr lang="en-CA" sz="3959" dirty="0" smtClean="0">
                <a:latin typeface="Century Gothic"/>
                <a:ea typeface="Century Gothic"/>
                <a:cs typeface="Century Gothic"/>
                <a:sym typeface="Century Gothic"/>
              </a:rPr>
              <a:t>…. </a:t>
            </a:r>
            <a:r>
              <a:rPr lang="en-CA" sz="3959" dirty="0">
                <a:latin typeface="Century Gothic"/>
                <a:ea typeface="Century Gothic"/>
                <a:cs typeface="Century Gothic"/>
                <a:sym typeface="Century Gothic"/>
              </a:rPr>
              <a:t>3</a:t>
            </a:r>
            <a:r>
              <a:rPr lang="en-CA" sz="3959" baseline="30000" dirty="0">
                <a:latin typeface="Century Gothic"/>
                <a:ea typeface="Century Gothic"/>
                <a:cs typeface="Century Gothic"/>
                <a:sym typeface="Century Gothic"/>
              </a:rPr>
              <a:t>rd</a:t>
            </a:r>
            <a:r>
              <a:rPr lang="en-CA" sz="3959" dirty="0">
                <a:latin typeface="Century Gothic"/>
                <a:ea typeface="Century Gothic"/>
                <a:cs typeface="Century Gothic"/>
                <a:sym typeface="Century Gothic"/>
              </a:rPr>
              <a:t> grade...</a:t>
            </a:r>
            <a:endParaRPr sz="3959" dirty="0">
              <a:latin typeface="Century Gothic"/>
              <a:ea typeface="Century Gothic"/>
              <a:cs typeface="Century Gothic"/>
              <a:sym typeface="Century Gothic"/>
            </a:endParaRPr>
          </a:p>
        </p:txBody>
      </p:sp>
      <p:sp>
        <p:nvSpPr>
          <p:cNvPr id="270" name="Google Shape;270;p17"/>
          <p:cNvSpPr/>
          <p:nvPr/>
        </p:nvSpPr>
        <p:spPr>
          <a:xfrm>
            <a:off x="168441" y="1235603"/>
            <a:ext cx="117797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dirty="0">
                <a:solidFill>
                  <a:srgbClr val="FF0000"/>
                </a:solidFill>
                <a:latin typeface="Arial"/>
                <a:ea typeface="Arial"/>
                <a:cs typeface="Arial"/>
                <a:sym typeface="Arial"/>
              </a:rPr>
              <a:t>Let’s </a:t>
            </a:r>
            <a:r>
              <a:rPr lang="en-CA" sz="3200" dirty="0" smtClean="0">
                <a:solidFill>
                  <a:srgbClr val="FF0000"/>
                </a:solidFill>
                <a:latin typeface="Arial"/>
                <a:ea typeface="Arial"/>
                <a:cs typeface="Arial"/>
                <a:sym typeface="Arial"/>
              </a:rPr>
              <a:t>Workout..</a:t>
            </a:r>
            <a:endParaRPr sz="3200" b="0" cap="none" dirty="0">
              <a:solidFill>
                <a:srgbClr val="FF0000"/>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1604962" y="1797194"/>
            <a:ext cx="8982075" cy="46767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6"/>
        <p:cNvGrpSpPr/>
        <p:nvPr/>
      </p:nvGrpSpPr>
      <p:grpSpPr>
        <a:xfrm>
          <a:off x="0" y="0"/>
          <a:ext cx="0" cy="0"/>
          <a:chOff x="0" y="0"/>
          <a:chExt cx="0" cy="0"/>
        </a:xfrm>
      </p:grpSpPr>
      <p:sp>
        <p:nvSpPr>
          <p:cNvPr id="327" name="Google Shape;327;p22"/>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28" name="Google Shape;328;p22"/>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329" name="Google Shape;329;p22"/>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331" name="Google Shape;331;p22" descr="https://public.adobecc.com/libraries/1UPXQ4ZWU2JOBJ3H1V03YI215CAFFF/a12e8442-b20c-4c04-aed3-b6d634d6e5f9/:rendition;size=1200;version=0?accept=image/png&amp;api_key=CreativeCloudWeb1"/>
          <p:cNvPicPr preferRelativeResize="0"/>
          <p:nvPr/>
        </p:nvPicPr>
        <p:blipFill rotWithShape="1">
          <a:blip r:embed="rId4">
            <a:alphaModFix/>
          </a:blip>
          <a:srcRect/>
          <a:stretch/>
        </p:blipFill>
        <p:spPr>
          <a:xfrm>
            <a:off x="10472639" y="3476350"/>
            <a:ext cx="1353525" cy="3030278"/>
          </a:xfrm>
          <a:prstGeom prst="rect">
            <a:avLst/>
          </a:prstGeom>
          <a:noFill/>
          <a:ln>
            <a:noFill/>
          </a:ln>
        </p:spPr>
      </p:pic>
      <p:pic>
        <p:nvPicPr>
          <p:cNvPr id="3" name="Picture 2"/>
          <p:cNvPicPr>
            <a:picLocks noChangeAspect="1"/>
          </p:cNvPicPr>
          <p:nvPr/>
        </p:nvPicPr>
        <p:blipFill>
          <a:blip r:embed="rId5"/>
          <a:stretch>
            <a:fillRect/>
          </a:stretch>
        </p:blipFill>
        <p:spPr>
          <a:xfrm>
            <a:off x="540328" y="991899"/>
            <a:ext cx="9753600" cy="5400675"/>
          </a:xfrm>
          <a:prstGeom prst="rect">
            <a:avLst/>
          </a:prstGeom>
        </p:spPr>
      </p:pic>
    </p:spTree>
    <p:extLst>
      <p:ext uri="{BB962C8B-B14F-4D97-AF65-F5344CB8AC3E}">
        <p14:creationId xmlns:p14="http://schemas.microsoft.com/office/powerpoint/2010/main" val="34767162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39" name="Google Shape;339;p23"/>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340" name="Google Shape;340;p2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342" name="Google Shape;342;p23" descr="https://public.adobecc.com/libraries/1UPXQ4ZWU2JOBJ3H1V03YI215CAFFF/a12e8442-b20c-4c04-aed3-b6d634d6e5f9/:rendition;size=1200;version=0?accept=image/png&amp;api_key=CreativeCloudWeb1"/>
          <p:cNvPicPr preferRelativeResize="0"/>
          <p:nvPr/>
        </p:nvPicPr>
        <p:blipFill rotWithShape="1">
          <a:blip r:embed="rId4">
            <a:alphaModFix/>
          </a:blip>
          <a:srcRect/>
          <a:stretch/>
        </p:blipFill>
        <p:spPr>
          <a:xfrm>
            <a:off x="10472639" y="3476350"/>
            <a:ext cx="1353525" cy="3030278"/>
          </a:xfrm>
          <a:prstGeom prst="rect">
            <a:avLst/>
          </a:prstGeom>
          <a:noFill/>
          <a:ln>
            <a:noFill/>
          </a:ln>
        </p:spPr>
      </p:pic>
      <p:pic>
        <p:nvPicPr>
          <p:cNvPr id="3" name="Picture 2"/>
          <p:cNvPicPr>
            <a:picLocks noChangeAspect="1"/>
          </p:cNvPicPr>
          <p:nvPr/>
        </p:nvPicPr>
        <p:blipFill>
          <a:blip r:embed="rId5"/>
          <a:stretch>
            <a:fillRect/>
          </a:stretch>
        </p:blipFill>
        <p:spPr>
          <a:xfrm>
            <a:off x="452437" y="1248828"/>
            <a:ext cx="9458325" cy="5257800"/>
          </a:xfrm>
          <a:prstGeom prst="rect">
            <a:avLst/>
          </a:prstGeom>
        </p:spPr>
      </p:pic>
    </p:spTree>
    <p:extLst>
      <p:ext uri="{BB962C8B-B14F-4D97-AF65-F5344CB8AC3E}">
        <p14:creationId xmlns:p14="http://schemas.microsoft.com/office/powerpoint/2010/main" val="30713465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54"/>
        <p:cNvGrpSpPr/>
        <p:nvPr/>
      </p:nvGrpSpPr>
      <p:grpSpPr>
        <a:xfrm>
          <a:off x="0" y="0"/>
          <a:ext cx="0" cy="0"/>
          <a:chOff x="0" y="0"/>
          <a:chExt cx="0" cy="0"/>
        </a:xfrm>
      </p:grpSpPr>
      <p:sp>
        <p:nvSpPr>
          <p:cNvPr id="55" name="Google Shape;55;p2"/>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56" name="Google Shape;56;p2"/>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385623"/>
          </a:solidFill>
          <a:ln>
            <a:noFill/>
          </a:ln>
        </p:spPr>
      </p:pic>
      <p:sp>
        <p:nvSpPr>
          <p:cNvPr id="57" name="Google Shape;57;p2"/>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58" name="Google Shape;58;p2"/>
          <p:cNvSpPr txBox="1">
            <a:spLocks noGrp="1"/>
          </p:cNvSpPr>
          <p:nvPr>
            <p:ph type="title"/>
          </p:nvPr>
        </p:nvSpPr>
        <p:spPr>
          <a:xfrm>
            <a:off x="-29679" y="853440"/>
            <a:ext cx="12023559" cy="59066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entury Gothic"/>
              <a:buNone/>
            </a:pPr>
            <a:r>
              <a:rPr lang="en-CA" dirty="0" smtClean="0">
                <a:latin typeface="Century Gothic"/>
                <a:ea typeface="Century Gothic"/>
                <a:cs typeface="Century Gothic"/>
                <a:sym typeface="Century Gothic"/>
              </a:rPr>
              <a:t>What Does Your Heart Do?</a:t>
            </a:r>
            <a:r>
              <a:rPr lang="en-CA" dirty="0" smtClean="0">
                <a:latin typeface="Century Gothic"/>
                <a:ea typeface="Century Gothic"/>
                <a:cs typeface="Century Gothic"/>
                <a:sym typeface="Century Gothic"/>
              </a:rPr>
              <a:t>……</a:t>
            </a:r>
            <a:endParaRPr dirty="0">
              <a:latin typeface="Century Gothic"/>
              <a:ea typeface="Century Gothic"/>
              <a:cs typeface="Century Gothic"/>
              <a:sym typeface="Century Gothic"/>
            </a:endParaRPr>
          </a:p>
        </p:txBody>
      </p:sp>
      <p:sp>
        <p:nvSpPr>
          <p:cNvPr id="59" name="Google Shape;59;p2"/>
          <p:cNvSpPr txBox="1"/>
          <p:nvPr/>
        </p:nvSpPr>
        <p:spPr>
          <a:xfrm>
            <a:off x="259308" y="1794627"/>
            <a:ext cx="7741692" cy="3887715"/>
          </a:xfrm>
          <a:prstGeom prst="rect">
            <a:avLst/>
          </a:prstGeom>
          <a:noFill/>
          <a:ln>
            <a:noFill/>
          </a:ln>
        </p:spPr>
        <p:txBody>
          <a:bodyPr spcFirstLastPara="1" wrap="square" lIns="91425" tIns="45700" rIns="91425" bIns="45700" anchor="ctr" anchorCtr="0">
            <a:normAutofit/>
          </a:bodyPr>
          <a:lstStyle/>
          <a:p>
            <a:pPr marL="0" marR="0" lvl="0" indent="0" algn="ctr" rtl="0">
              <a:lnSpc>
                <a:spcPct val="70000"/>
              </a:lnSpc>
              <a:spcBef>
                <a:spcPts val="0"/>
              </a:spcBef>
              <a:spcAft>
                <a:spcPts val="0"/>
              </a:spcAft>
              <a:buClr>
                <a:schemeClr val="dk1"/>
              </a:buClr>
              <a:buSzPts val="2800"/>
              <a:buFont typeface="Century Gothic"/>
              <a:buNone/>
            </a:pPr>
            <a:r>
              <a:rPr lang="en-CA" sz="2800" b="1" dirty="0" smtClean="0">
                <a:solidFill>
                  <a:schemeClr val="dk1"/>
                </a:solidFill>
                <a:latin typeface="Century Gothic"/>
                <a:ea typeface="Century Gothic"/>
                <a:cs typeface="Century Gothic"/>
                <a:sym typeface="Century Gothic"/>
              </a:rPr>
              <a:t>Pump It Up!!</a:t>
            </a:r>
          </a:p>
          <a:p>
            <a:pPr marL="0" marR="0" lvl="0" indent="0" algn="ctr" rtl="0">
              <a:lnSpc>
                <a:spcPct val="70000"/>
              </a:lnSpc>
              <a:spcBef>
                <a:spcPts val="0"/>
              </a:spcBef>
              <a:spcAft>
                <a:spcPts val="0"/>
              </a:spcAft>
              <a:buClr>
                <a:schemeClr val="dk1"/>
              </a:buClr>
              <a:buSzPts val="2800"/>
              <a:buFont typeface="Century Gothic"/>
              <a:buNone/>
            </a:pPr>
            <a:endParaRPr lang="en-CA" sz="2800" b="1" dirty="0">
              <a:solidFill>
                <a:schemeClr val="dk1"/>
              </a:solidFill>
              <a:latin typeface="Century Gothic"/>
              <a:sym typeface="Century Gothic"/>
            </a:endParaRPr>
          </a:p>
          <a:p>
            <a:pPr marL="0" marR="0" lvl="0" indent="0" rtl="0">
              <a:lnSpc>
                <a:spcPct val="70000"/>
              </a:lnSpc>
              <a:spcBef>
                <a:spcPts val="0"/>
              </a:spcBef>
              <a:spcAft>
                <a:spcPts val="0"/>
              </a:spcAft>
              <a:buClr>
                <a:schemeClr val="dk1"/>
              </a:buClr>
              <a:buSzPts val="2800"/>
              <a:buFont typeface="Century Gothic"/>
              <a:buNone/>
            </a:pPr>
            <a:endParaRPr lang="en-CA" sz="2400" b="1" dirty="0" smtClean="0">
              <a:solidFill>
                <a:schemeClr val="dk1"/>
              </a:solidFill>
              <a:latin typeface="Century Gothic" panose="020B0502020202020204" pitchFamily="34" charset="0"/>
              <a:cs typeface="Arial" panose="020B0604020202020204" pitchFamily="34" charset="0"/>
              <a:sym typeface="Century Gothic"/>
            </a:endParaRPr>
          </a:p>
          <a:p>
            <a:pPr lvl="0">
              <a:lnSpc>
                <a:spcPct val="70000"/>
              </a:lnSpc>
              <a:buClr>
                <a:schemeClr val="dk1"/>
              </a:buClr>
              <a:buSzPts val="2800"/>
            </a:pPr>
            <a:r>
              <a:rPr lang="en-US" sz="2400" dirty="0">
                <a:latin typeface="Century Gothic" panose="020B0502020202020204" pitchFamily="34" charset="0"/>
                <a:cs typeface="Arial" panose="020B0604020202020204" pitchFamily="34" charset="0"/>
              </a:rPr>
              <a:t>Is your heart beating fast or is it beating slow? Do a number of different activities and soon you will know. Feel how many times it beats in a row and then see if you can make it go. Your heart and lungs are two of the most important organs that you have. These organs rely on each other and work together to make sure your body is working to its full potential when doing moderate and vigorous activities.</a:t>
            </a:r>
            <a:endParaRPr sz="2400" dirty="0">
              <a:latin typeface="Century Gothic" panose="020B0502020202020204" pitchFamily="34" charset="0"/>
              <a:cs typeface="Arial" panose="020B0604020202020204" pitchFamily="34" charset="0"/>
            </a:endParaRPr>
          </a:p>
        </p:txBody>
      </p:sp>
      <p:pic>
        <p:nvPicPr>
          <p:cNvPr id="60" name="Google Shape;60;p2" descr="https://public.adobecc.com/libraries/1UPXQ4ZWU2JOBJ3H1V03YI215CAFFF/a12e8442-b20c-4c04-aed3-b6d634d6e5f9/:rendition;size=1200;version=0?accept=image/png&amp;api_key=CreativeCloudWeb1"/>
          <p:cNvPicPr preferRelativeResize="0"/>
          <p:nvPr/>
        </p:nvPicPr>
        <p:blipFill rotWithShape="1">
          <a:blip r:embed="rId4">
            <a:alphaModFix/>
          </a:blip>
          <a:srcRect/>
          <a:stretch/>
        </p:blipFill>
        <p:spPr>
          <a:xfrm>
            <a:off x="9002575" y="3476350"/>
            <a:ext cx="1353525" cy="303027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02</a:t>
            </a:r>
          </a:p>
        </p:txBody>
      </p:sp>
      <p:sp>
        <p:nvSpPr>
          <p:cNvPr id="4" name="Text Placeholder 3"/>
          <p:cNvSpPr>
            <a:spLocks noGrp="1"/>
          </p:cNvSpPr>
          <p:nvPr>
            <p:ph type="body" sz="quarter" idx="15"/>
          </p:nvPr>
        </p:nvSpPr>
        <p:spPr>
          <a:xfrm>
            <a:off x="4160521" y="659556"/>
            <a:ext cx="4538500" cy="914400"/>
          </a:xfrm>
        </p:spPr>
        <p:txBody>
          <a:bodyPr/>
          <a:lstStyle/>
          <a:p>
            <a:r>
              <a:rPr lang="en-CA" dirty="0"/>
              <a:t>Find your Pulse</a:t>
            </a:r>
          </a:p>
        </p:txBody>
      </p:sp>
      <p:sp>
        <p:nvSpPr>
          <p:cNvPr id="25" name="Text Placeholder 3"/>
          <p:cNvSpPr txBox="1">
            <a:spLocks/>
          </p:cNvSpPr>
          <p:nvPr/>
        </p:nvSpPr>
        <p:spPr>
          <a:xfrm>
            <a:off x="386366" y="1681499"/>
            <a:ext cx="7013893"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CA" dirty="0"/>
              <a:t>How do you check your pulse? </a:t>
            </a:r>
          </a:p>
        </p:txBody>
      </p:sp>
      <p:sp>
        <p:nvSpPr>
          <p:cNvPr id="17" name="Text Placeholder 3"/>
          <p:cNvSpPr txBox="1">
            <a:spLocks/>
          </p:cNvSpPr>
          <p:nvPr/>
        </p:nvSpPr>
        <p:spPr>
          <a:xfrm>
            <a:off x="460192" y="3552829"/>
            <a:ext cx="3774155" cy="165203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Place two fingers on the side of your throat.</a:t>
            </a:r>
          </a:p>
        </p:txBody>
      </p:sp>
      <p:sp>
        <p:nvSpPr>
          <p:cNvPr id="18" name="Text Placeholder 3"/>
          <p:cNvSpPr txBox="1">
            <a:spLocks/>
          </p:cNvSpPr>
          <p:nvPr/>
        </p:nvSpPr>
        <p:spPr>
          <a:xfrm>
            <a:off x="4234347" y="4639785"/>
            <a:ext cx="3774155" cy="165203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Place your thumb on the side of your throat.</a:t>
            </a:r>
          </a:p>
        </p:txBody>
      </p:sp>
      <p:sp>
        <p:nvSpPr>
          <p:cNvPr id="19" name="Text Placeholder 3"/>
          <p:cNvSpPr txBox="1">
            <a:spLocks/>
          </p:cNvSpPr>
          <p:nvPr/>
        </p:nvSpPr>
        <p:spPr>
          <a:xfrm>
            <a:off x="4234347" y="2585266"/>
            <a:ext cx="3774155" cy="1652036"/>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Place your palm on your wrist.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541931" y="1681499"/>
            <a:ext cx="2955407" cy="2216555"/>
          </a:xfrm>
          <a:prstGeom prst="rect">
            <a:avLst/>
          </a:prstGeom>
        </p:spPr>
      </p:pic>
      <p:sp>
        <p:nvSpPr>
          <p:cNvPr id="10" name="Google Shape;280;p18"/>
          <p:cNvSpPr txBox="1">
            <a:spLocks/>
          </p:cNvSpPr>
          <p:nvPr/>
        </p:nvSpPr>
        <p:spPr>
          <a:xfrm>
            <a:off x="3950729" y="19349"/>
            <a:ext cx="9402279" cy="571188"/>
          </a:xfrm>
          <a:prstGeom prst="rect">
            <a:avLst/>
          </a:prstGeom>
          <a:noFill/>
          <a:ln>
            <a:noFill/>
          </a:ln>
        </p:spPr>
        <p:txBody>
          <a:bodyPr spcFirstLastPara="1" wrap="square" lIns="91425" tIns="45700" rIns="91425" bIns="457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3959"/>
              <a:buFont typeface="Century Gothic"/>
              <a:buNone/>
            </a:pPr>
            <a:r>
              <a:rPr lang="en-CA" sz="3959" dirty="0" smtClean="0">
                <a:latin typeface="Century Gothic"/>
                <a:ea typeface="Century Gothic"/>
                <a:cs typeface="Century Gothic"/>
                <a:sym typeface="Century Gothic"/>
              </a:rPr>
              <a:t>Cardiovascular Fitness…. 4th grade...</a:t>
            </a:r>
            <a:endParaRPr lang="en-CA" sz="3959" dirty="0">
              <a:latin typeface="Century Gothic"/>
              <a:ea typeface="Century Gothic"/>
              <a:cs typeface="Century Gothic"/>
              <a:sym typeface="Century Gothic"/>
            </a:endParaRPr>
          </a:p>
        </p:txBody>
      </p:sp>
    </p:spTree>
    <p:extLst>
      <p:ext uri="{BB962C8B-B14F-4D97-AF65-F5344CB8AC3E}">
        <p14:creationId xmlns:p14="http://schemas.microsoft.com/office/powerpoint/2010/main" val="4714599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4" name="Text Placeholder 3"/>
          <p:cNvSpPr>
            <a:spLocks noGrp="1"/>
          </p:cNvSpPr>
          <p:nvPr>
            <p:ph type="body" sz="quarter" idx="15"/>
          </p:nvPr>
        </p:nvSpPr>
        <p:spPr/>
        <p:txBody>
          <a:bodyPr/>
          <a:lstStyle/>
          <a:p>
            <a:r>
              <a:rPr lang="en-CA" dirty="0"/>
              <a:t>What zone is Gene in?</a:t>
            </a:r>
          </a:p>
        </p:txBody>
      </p:sp>
      <p:sp>
        <p:nvSpPr>
          <p:cNvPr id="6" name="Text Placeholder 2"/>
          <p:cNvSpPr>
            <a:spLocks noGrp="1"/>
          </p:cNvSpPr>
          <p:nvPr>
            <p:ph type="body" sz="quarter" idx="11"/>
          </p:nvPr>
        </p:nvSpPr>
        <p:spPr/>
        <p:txBody>
          <a:bodyPr/>
          <a:lstStyle/>
          <a:p>
            <a:r>
              <a:rPr lang="en-CA" dirty="0"/>
              <a:t>Module 02: Lesson 02</a:t>
            </a:r>
          </a:p>
        </p:txBody>
      </p:sp>
      <p:pic>
        <p:nvPicPr>
          <p:cNvPr id="1026" name="Picture 2" descr="https://trackcit.s3-us-west-2.amazonaws.com/resources/3529/versions/3529-2017-10-1-17-53.pn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6824597" y="1238857"/>
            <a:ext cx="4969799" cy="4969799"/>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4"/>
          <a:stretch>
            <a:fillRect/>
          </a:stretch>
        </p:blipFill>
        <p:spPr>
          <a:xfrm>
            <a:off x="-469572" y="2204993"/>
            <a:ext cx="2663190" cy="4003663"/>
          </a:xfrm>
          <a:prstGeom prst="rect">
            <a:avLst/>
          </a:prstGeom>
        </p:spPr>
      </p:pic>
      <p:sp>
        <p:nvSpPr>
          <p:cNvPr id="9" name="Rounded Rectangle 8"/>
          <p:cNvSpPr/>
          <p:nvPr/>
        </p:nvSpPr>
        <p:spPr>
          <a:xfrm>
            <a:off x="1896438" y="2325867"/>
            <a:ext cx="4469130" cy="2236599"/>
          </a:xfrm>
          <a:prstGeom prst="roundRect">
            <a:avLst/>
          </a:prstGeom>
          <a:noFill/>
          <a:ln w="3810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Text Placeholder 3"/>
          <p:cNvSpPr txBox="1">
            <a:spLocks/>
          </p:cNvSpPr>
          <p:nvPr/>
        </p:nvSpPr>
        <p:spPr>
          <a:xfrm>
            <a:off x="2047623" y="2437433"/>
            <a:ext cx="4317945" cy="2988698"/>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CA" dirty="0"/>
              <a:t>You’re right! My heart rate is 144 bpm! What heart rate zone does that mean I was working in?</a:t>
            </a:r>
          </a:p>
        </p:txBody>
      </p:sp>
      <p:sp>
        <p:nvSpPr>
          <p:cNvPr id="11" name="Google Shape;280;p18"/>
          <p:cNvSpPr txBox="1">
            <a:spLocks/>
          </p:cNvSpPr>
          <p:nvPr/>
        </p:nvSpPr>
        <p:spPr>
          <a:xfrm>
            <a:off x="3950729" y="19349"/>
            <a:ext cx="9402279" cy="571188"/>
          </a:xfrm>
          <a:prstGeom prst="rect">
            <a:avLst/>
          </a:prstGeom>
          <a:noFill/>
          <a:ln>
            <a:noFill/>
          </a:ln>
        </p:spPr>
        <p:txBody>
          <a:bodyPr spcFirstLastPara="1" wrap="square" lIns="91425" tIns="45700" rIns="91425" bIns="457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3959"/>
              <a:buFont typeface="Century Gothic"/>
              <a:buNone/>
            </a:pPr>
            <a:r>
              <a:rPr lang="en-CA" sz="3959" dirty="0" smtClean="0">
                <a:latin typeface="Century Gothic"/>
                <a:ea typeface="Century Gothic"/>
                <a:cs typeface="Century Gothic"/>
                <a:sym typeface="Century Gothic"/>
              </a:rPr>
              <a:t>Cardiovascular Fitness…. 4th grade...</a:t>
            </a:r>
            <a:endParaRPr lang="en-CA" sz="3959" dirty="0">
              <a:latin typeface="Century Gothic"/>
              <a:ea typeface="Century Gothic"/>
              <a:cs typeface="Century Gothic"/>
              <a:sym typeface="Century Gothic"/>
            </a:endParaRPr>
          </a:p>
        </p:txBody>
      </p:sp>
    </p:spTree>
    <p:extLst>
      <p:ext uri="{BB962C8B-B14F-4D97-AF65-F5344CB8AC3E}">
        <p14:creationId xmlns:p14="http://schemas.microsoft.com/office/powerpoint/2010/main" val="2397177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02</a:t>
            </a:r>
          </a:p>
        </p:txBody>
      </p:sp>
      <p:sp>
        <p:nvSpPr>
          <p:cNvPr id="4" name="Text Placeholder 3"/>
          <p:cNvSpPr>
            <a:spLocks noGrp="1"/>
          </p:cNvSpPr>
          <p:nvPr>
            <p:ph type="body" sz="quarter" idx="15"/>
          </p:nvPr>
        </p:nvSpPr>
        <p:spPr>
          <a:xfrm>
            <a:off x="4096713" y="682416"/>
            <a:ext cx="4658667" cy="914400"/>
          </a:xfrm>
        </p:spPr>
        <p:txBody>
          <a:bodyPr/>
          <a:lstStyle/>
          <a:p>
            <a:r>
              <a:rPr lang="en-CA" dirty="0"/>
              <a:t>What’s my max?</a:t>
            </a:r>
          </a:p>
        </p:txBody>
      </p:sp>
      <p:sp>
        <p:nvSpPr>
          <p:cNvPr id="5" name="Text Placeholder 3"/>
          <p:cNvSpPr txBox="1">
            <a:spLocks/>
          </p:cNvSpPr>
          <p:nvPr/>
        </p:nvSpPr>
        <p:spPr>
          <a:xfrm>
            <a:off x="2021226" y="1909236"/>
            <a:ext cx="3001317"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sz="2400" dirty="0"/>
              <a:t>I want to find out what my maximum heart rate is so I can stay within it. I just turned eight! </a:t>
            </a:r>
          </a:p>
          <a:p>
            <a:r>
              <a:rPr lang="en-CA" sz="2400" dirty="0"/>
              <a:t>Can you help me figure it out?</a:t>
            </a:r>
          </a:p>
        </p:txBody>
      </p:sp>
      <p:pic>
        <p:nvPicPr>
          <p:cNvPr id="6" name="Picture 2" descr="https://trackcit.s3-us-west-2.amazonaws.com/resources/59574/versions/59574-2017-9-0-18-6-thumb.png?stopcache=151241711098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9207" y="2241722"/>
            <a:ext cx="1631307" cy="4200614"/>
          </a:xfrm>
          <a:prstGeom prst="rect">
            <a:avLst/>
          </a:prstGeom>
          <a:noFill/>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2021225" y="1723836"/>
            <a:ext cx="3001317" cy="3293934"/>
          </a:xfrm>
          <a:prstGeom prst="roundRect">
            <a:avLst/>
          </a:prstGeom>
          <a:noFill/>
          <a:ln w="57150">
            <a:solidFill>
              <a:srgbClr val="3366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8" name="Straight Connector 17"/>
          <p:cNvCxnSpPr/>
          <p:nvPr/>
        </p:nvCxnSpPr>
        <p:spPr>
          <a:xfrm>
            <a:off x="5662945" y="4696524"/>
            <a:ext cx="1855116" cy="0"/>
          </a:xfrm>
          <a:prstGeom prst="line">
            <a:avLst/>
          </a:prstGeom>
          <a:ln w="28575">
            <a:solidFill>
              <a:srgbClr val="336633"/>
            </a:solidFill>
          </a:ln>
        </p:spPr>
        <p:style>
          <a:lnRef idx="1">
            <a:schemeClr val="accent1"/>
          </a:lnRef>
          <a:fillRef idx="0">
            <a:schemeClr val="accent1"/>
          </a:fillRef>
          <a:effectRef idx="0">
            <a:schemeClr val="accent1"/>
          </a:effectRef>
          <a:fontRef idx="minor">
            <a:schemeClr val="tx1"/>
          </a:fontRef>
        </p:style>
      </p:cxnSp>
      <p:sp>
        <p:nvSpPr>
          <p:cNvPr id="19" name="Text Placeholder 3"/>
          <p:cNvSpPr txBox="1">
            <a:spLocks/>
          </p:cNvSpPr>
          <p:nvPr/>
        </p:nvSpPr>
        <p:spPr>
          <a:xfrm>
            <a:off x="7906859" y="4359170"/>
            <a:ext cx="302063" cy="51597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CA" dirty="0"/>
              <a:t>-</a:t>
            </a:r>
          </a:p>
        </p:txBody>
      </p:sp>
      <p:sp>
        <p:nvSpPr>
          <p:cNvPr id="20" name="Text Placeholder 3"/>
          <p:cNvSpPr txBox="1">
            <a:spLocks/>
          </p:cNvSpPr>
          <p:nvPr/>
        </p:nvSpPr>
        <p:spPr>
          <a:xfrm>
            <a:off x="6697545" y="5166857"/>
            <a:ext cx="417302" cy="515972"/>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l"/>
            <a:r>
              <a:rPr lang="en-CA" dirty="0"/>
              <a:t>=</a:t>
            </a:r>
          </a:p>
        </p:txBody>
      </p:sp>
      <p:cxnSp>
        <p:nvCxnSpPr>
          <p:cNvPr id="21" name="Straight Connector 20"/>
          <p:cNvCxnSpPr/>
          <p:nvPr/>
        </p:nvCxnSpPr>
        <p:spPr>
          <a:xfrm>
            <a:off x="8496963" y="4685637"/>
            <a:ext cx="1855116" cy="0"/>
          </a:xfrm>
          <a:prstGeom prst="line">
            <a:avLst/>
          </a:prstGeom>
          <a:ln w="28575">
            <a:solidFill>
              <a:srgbClr val="336633"/>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7385619" y="5620079"/>
            <a:ext cx="1855116" cy="0"/>
          </a:xfrm>
          <a:prstGeom prst="line">
            <a:avLst/>
          </a:prstGeom>
          <a:ln w="28575">
            <a:solidFill>
              <a:srgbClr val="336633"/>
            </a:solidFill>
          </a:ln>
        </p:spPr>
        <p:style>
          <a:lnRef idx="1">
            <a:schemeClr val="accent1"/>
          </a:lnRef>
          <a:fillRef idx="0">
            <a:schemeClr val="accent1"/>
          </a:fillRef>
          <a:effectRef idx="0">
            <a:schemeClr val="accent1"/>
          </a:effectRef>
          <a:fontRef idx="minor">
            <a:schemeClr val="tx1"/>
          </a:fontRef>
        </p:style>
      </p:cxnSp>
      <p:sp>
        <p:nvSpPr>
          <p:cNvPr id="13" name="Text Placeholder 3"/>
          <p:cNvSpPr txBox="1">
            <a:spLocks/>
          </p:cNvSpPr>
          <p:nvPr/>
        </p:nvSpPr>
        <p:spPr>
          <a:xfrm>
            <a:off x="5094021" y="1266636"/>
            <a:ext cx="4658667"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u="sng" dirty="0"/>
              <a:t>220</a:t>
            </a:r>
          </a:p>
        </p:txBody>
      </p:sp>
      <p:sp>
        <p:nvSpPr>
          <p:cNvPr id="14" name="Text Placeholder 3"/>
          <p:cNvSpPr txBox="1">
            <a:spLocks/>
          </p:cNvSpPr>
          <p:nvPr/>
        </p:nvSpPr>
        <p:spPr>
          <a:xfrm>
            <a:off x="6195276" y="1266636"/>
            <a:ext cx="4658667"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a:t>
            </a:r>
          </a:p>
        </p:txBody>
      </p:sp>
      <p:sp>
        <p:nvSpPr>
          <p:cNvPr id="15" name="Text Placeholder 3"/>
          <p:cNvSpPr txBox="1">
            <a:spLocks/>
          </p:cNvSpPr>
          <p:nvPr/>
        </p:nvSpPr>
        <p:spPr>
          <a:xfrm>
            <a:off x="5399313" y="1962497"/>
            <a:ext cx="3323409"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dirty="0"/>
              <a:t>=</a:t>
            </a:r>
          </a:p>
        </p:txBody>
      </p:sp>
      <p:sp>
        <p:nvSpPr>
          <p:cNvPr id="16" name="Text Placeholder 3"/>
          <p:cNvSpPr txBox="1">
            <a:spLocks/>
          </p:cNvSpPr>
          <p:nvPr/>
        </p:nvSpPr>
        <p:spPr>
          <a:xfrm>
            <a:off x="7655760" y="1301526"/>
            <a:ext cx="4658667"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u="sng" dirty="0"/>
              <a:t>Age</a:t>
            </a:r>
          </a:p>
        </p:txBody>
      </p:sp>
      <p:sp>
        <p:nvSpPr>
          <p:cNvPr id="17" name="Text Placeholder 3"/>
          <p:cNvSpPr txBox="1">
            <a:spLocks/>
          </p:cNvSpPr>
          <p:nvPr/>
        </p:nvSpPr>
        <p:spPr>
          <a:xfrm>
            <a:off x="6181666" y="2017986"/>
            <a:ext cx="4658667" cy="914400"/>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800" kern="1200">
                <a:solidFill>
                  <a:srgbClr val="336633"/>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CA" u="sng" dirty="0"/>
              <a:t>Max. HR</a:t>
            </a:r>
          </a:p>
        </p:txBody>
      </p:sp>
      <p:sp>
        <p:nvSpPr>
          <p:cNvPr id="23" name="Google Shape;280;p18"/>
          <p:cNvSpPr txBox="1">
            <a:spLocks/>
          </p:cNvSpPr>
          <p:nvPr/>
        </p:nvSpPr>
        <p:spPr>
          <a:xfrm>
            <a:off x="3950729" y="19349"/>
            <a:ext cx="9402279" cy="571188"/>
          </a:xfrm>
          <a:prstGeom prst="rect">
            <a:avLst/>
          </a:prstGeom>
          <a:noFill/>
          <a:ln>
            <a:noFill/>
          </a:ln>
        </p:spPr>
        <p:txBody>
          <a:bodyPr spcFirstLastPara="1" wrap="square" lIns="91425" tIns="45700" rIns="91425" bIns="45700" anchor="t" anchorCtr="0">
            <a:normAutofit fontScale="90000" lnSpcReduction="10000"/>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nSpc>
                <a:spcPct val="90000"/>
              </a:lnSpc>
              <a:buClr>
                <a:schemeClr val="dk1"/>
              </a:buClr>
              <a:buSzPts val="3959"/>
              <a:buFont typeface="Century Gothic"/>
              <a:buNone/>
            </a:pPr>
            <a:r>
              <a:rPr lang="en-CA" sz="3959" dirty="0" smtClean="0">
                <a:latin typeface="Century Gothic"/>
                <a:ea typeface="Century Gothic"/>
                <a:cs typeface="Century Gothic"/>
                <a:sym typeface="Century Gothic"/>
              </a:rPr>
              <a:t>Cardiovascular Fitness…. 4th grade...</a:t>
            </a:r>
            <a:endParaRPr lang="en-CA" sz="3959" dirty="0">
              <a:latin typeface="Century Gothic"/>
              <a:ea typeface="Century Gothic"/>
              <a:cs typeface="Century Gothic"/>
              <a:sym typeface="Century Gothic"/>
            </a:endParaRPr>
          </a:p>
        </p:txBody>
      </p:sp>
    </p:spTree>
    <p:extLst>
      <p:ext uri="{BB962C8B-B14F-4D97-AF65-F5344CB8AC3E}">
        <p14:creationId xmlns:p14="http://schemas.microsoft.com/office/powerpoint/2010/main" val="18223836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16"/>
          <p:cNvSpPr txBox="1">
            <a:spLocks noGrp="1"/>
          </p:cNvSpPr>
          <p:nvPr>
            <p:ph type="title"/>
          </p:nvPr>
        </p:nvSpPr>
        <p:spPr>
          <a:xfrm>
            <a:off x="0" y="1158239"/>
            <a:ext cx="12192000" cy="2419169"/>
          </a:xfrm>
          <a:prstGeom prst="rect">
            <a:avLst/>
          </a:prstGeom>
          <a:noFill/>
          <a:ln>
            <a:noFill/>
          </a:ln>
        </p:spPr>
        <p:txBody>
          <a:bodyPr spcFirstLastPara="1" wrap="square" lIns="91425" tIns="45700" rIns="91425" bIns="45700" anchor="t" anchorCtr="0">
            <a:normAutofit/>
          </a:bodyPr>
          <a:lstStyle/>
          <a:p>
            <a:pPr lvl="0" algn="ctr">
              <a:buClr>
                <a:srgbClr val="3F3F3F"/>
              </a:buClr>
              <a:buSzPts val="3959"/>
            </a:pPr>
            <a:r>
              <a:rPr lang="en-CA" sz="3959" dirty="0">
                <a:solidFill>
                  <a:srgbClr val="3F3F3F"/>
                </a:solidFill>
                <a:latin typeface="Century Gothic"/>
                <a:ea typeface="Century Gothic"/>
                <a:cs typeface="Century Gothic"/>
                <a:sym typeface="Century Gothic"/>
              </a:rPr>
              <a:t>	</a:t>
            </a:r>
            <a:r>
              <a:rPr lang="en-CA" sz="7919" b="1" dirty="0">
                <a:solidFill>
                  <a:srgbClr val="3F3F3F"/>
                </a:solidFill>
                <a:latin typeface="Century Gothic"/>
                <a:ea typeface="Century Gothic"/>
                <a:cs typeface="Century Gothic"/>
                <a:sym typeface="Century Gothic"/>
              </a:rPr>
              <a:t>Your Turn!!</a:t>
            </a:r>
            <a:br>
              <a:rPr lang="en-CA" sz="7919" b="1" dirty="0">
                <a:solidFill>
                  <a:srgbClr val="3F3F3F"/>
                </a:solidFill>
                <a:latin typeface="Century Gothic"/>
                <a:ea typeface="Century Gothic"/>
                <a:cs typeface="Century Gothic"/>
                <a:sym typeface="Century Gothic"/>
              </a:rPr>
            </a:br>
            <a:r>
              <a:rPr lang="en-CA" sz="2430" b="1" dirty="0">
                <a:solidFill>
                  <a:srgbClr val="3F3F3F"/>
                </a:solidFill>
                <a:latin typeface="Century Gothic"/>
                <a:ea typeface="Century Gothic"/>
                <a:cs typeface="Century Gothic"/>
                <a:sym typeface="Century Gothic"/>
              </a:rPr>
              <a:t>The next few slides will cover your </a:t>
            </a:r>
            <a:r>
              <a:rPr lang="en-CA" sz="2430" b="1" dirty="0">
                <a:solidFill>
                  <a:srgbClr val="3F3F3F"/>
                </a:solidFill>
                <a:latin typeface="Century Gothic"/>
                <a:ea typeface="Century Gothic"/>
                <a:cs typeface="Century Gothic"/>
                <a:sym typeface="Century Gothic"/>
              </a:rPr>
              <a:t>2.02 Cardiovascular Fitness. </a:t>
            </a:r>
            <a:r>
              <a:rPr lang="en-CA" sz="2430" b="1" dirty="0">
                <a:solidFill>
                  <a:srgbClr val="3F3F3F"/>
                </a:solidFill>
                <a:latin typeface="Century Gothic"/>
                <a:ea typeface="Century Gothic"/>
                <a:cs typeface="Century Gothic"/>
                <a:sym typeface="Century Gothic"/>
              </a:rPr>
              <a:t>You will NEED To turn in YOUR ASSIGNMENT IN TODAY for a GRADE!!!  YAY….</a:t>
            </a:r>
            <a:r>
              <a:rPr lang="en-CA" sz="3240" b="1" dirty="0">
                <a:solidFill>
                  <a:srgbClr val="3F3F3F"/>
                </a:solidFill>
                <a:latin typeface="Century Gothic"/>
                <a:ea typeface="Century Gothic"/>
                <a:cs typeface="Century Gothic"/>
                <a:sym typeface="Century Gothic"/>
              </a:rPr>
              <a:t/>
            </a:r>
            <a:br>
              <a:rPr lang="en-CA" sz="3240" b="1" dirty="0">
                <a:solidFill>
                  <a:srgbClr val="3F3F3F"/>
                </a:solidFill>
                <a:latin typeface="Century Gothic"/>
                <a:ea typeface="Century Gothic"/>
                <a:cs typeface="Century Gothic"/>
                <a:sym typeface="Century Gothic"/>
              </a:rPr>
            </a:br>
            <a:r>
              <a:rPr lang="en-CA" sz="3240" b="1" dirty="0">
                <a:solidFill>
                  <a:srgbClr val="3F3F3F"/>
                </a:solidFill>
                <a:latin typeface="Century Gothic"/>
                <a:ea typeface="Century Gothic"/>
                <a:cs typeface="Century Gothic"/>
                <a:sym typeface="Century Gothic"/>
              </a:rPr>
              <a:t>But first…. </a:t>
            </a:r>
            <a:r>
              <a:rPr lang="en-CA" sz="3240" b="1" u="sng" dirty="0">
                <a:solidFill>
                  <a:srgbClr val="3F3F3F"/>
                </a:solid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Let’s stretch</a:t>
            </a:r>
            <a:r>
              <a:rPr lang="en-CA" sz="3240" b="1" dirty="0">
                <a:solidFill>
                  <a:srgbClr val="3F3F3F"/>
                </a:solidFill>
                <a:latin typeface="Century Gothic"/>
                <a:ea typeface="Century Gothic"/>
                <a:cs typeface="Century Gothic"/>
                <a:sym typeface="Century Gothic"/>
              </a:rPr>
              <a:t>!!</a:t>
            </a:r>
            <a:endParaRPr sz="3240" b="1" dirty="0">
              <a:solidFill>
                <a:srgbClr val="3F3F3F"/>
              </a:solidFill>
              <a:latin typeface="Century Gothic"/>
              <a:ea typeface="Century Gothic"/>
              <a:cs typeface="Century Gothic"/>
              <a:sym typeface="Century Gothic"/>
            </a:endParaRPr>
          </a:p>
        </p:txBody>
      </p:sp>
      <p:sp>
        <p:nvSpPr>
          <p:cNvPr id="255" name="Google Shape;255;p16"/>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256" name="Google Shape;256;p16"/>
          <p:cNvPicPr preferRelativeResize="0"/>
          <p:nvPr/>
        </p:nvPicPr>
        <p:blipFill rotWithShape="1">
          <a:blip r:embed="rId4">
            <a:alphaModFix/>
          </a:blip>
          <a:srcRect l="5062" t="45660" r="11727" b="48896"/>
          <a:stretch/>
        </p:blipFill>
        <p:spPr>
          <a:xfrm>
            <a:off x="-1" y="19349"/>
            <a:ext cx="12327105" cy="623023"/>
          </a:xfrm>
          <a:prstGeom prst="rect">
            <a:avLst/>
          </a:prstGeom>
          <a:solidFill>
            <a:srgbClr val="548135"/>
          </a:solidFill>
          <a:ln>
            <a:noFill/>
          </a:ln>
        </p:spPr>
      </p:pic>
      <p:sp>
        <p:nvSpPr>
          <p:cNvPr id="257" name="Google Shape;257;p16"/>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258" name="Google Shape;258;p16" descr="Сведочанства на мој начин | Физика у Бранку"/>
          <p:cNvPicPr preferRelativeResize="0"/>
          <p:nvPr/>
        </p:nvPicPr>
        <p:blipFill rotWithShape="1">
          <a:blip r:embed="rId5">
            <a:alphaModFix/>
          </a:blip>
          <a:srcRect/>
          <a:stretch/>
        </p:blipFill>
        <p:spPr>
          <a:xfrm>
            <a:off x="507582" y="3861903"/>
            <a:ext cx="2503842" cy="2152222"/>
          </a:xfrm>
          <a:prstGeom prst="rect">
            <a:avLst/>
          </a:prstGeom>
          <a:noFill/>
          <a:ln>
            <a:noFill/>
          </a:ln>
        </p:spPr>
      </p:pic>
      <p:sp>
        <p:nvSpPr>
          <p:cNvPr id="259" name="Google Shape;259;p16"/>
          <p:cNvSpPr txBox="1"/>
          <p:nvPr/>
        </p:nvSpPr>
        <p:spPr>
          <a:xfrm>
            <a:off x="3185619" y="3445329"/>
            <a:ext cx="8505952" cy="2992047"/>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F3F3F"/>
              </a:buClr>
              <a:buSzPts val="4290"/>
              <a:buFont typeface="Century Gothic"/>
              <a:buNone/>
            </a:pPr>
            <a:r>
              <a:rPr lang="en-CA" sz="4290" dirty="0">
                <a:solidFill>
                  <a:srgbClr val="3F3F3F"/>
                </a:solidFill>
                <a:latin typeface="Century Gothic"/>
                <a:ea typeface="Century Gothic"/>
                <a:cs typeface="Century Gothic"/>
                <a:sym typeface="Century Gothic"/>
              </a:rPr>
              <a:t>	</a:t>
            </a:r>
            <a:r>
              <a:rPr lang="en-CA" sz="3217" b="1" dirty="0">
                <a:solidFill>
                  <a:srgbClr val="3F3F3F"/>
                </a:solidFill>
                <a:latin typeface="Century Gothic"/>
                <a:ea typeface="Century Gothic"/>
                <a:cs typeface="Century Gothic"/>
                <a:sym typeface="Century Gothic"/>
              </a:rPr>
              <a:t>While we are stretching….</a:t>
            </a:r>
            <a:endParaRPr dirty="0"/>
          </a:p>
          <a:p>
            <a:pPr marL="0" marR="0" lvl="0" indent="0" algn="ctr" rtl="0">
              <a:lnSpc>
                <a:spcPct val="90000"/>
              </a:lnSpc>
              <a:spcBef>
                <a:spcPts val="0"/>
              </a:spcBef>
              <a:spcAft>
                <a:spcPts val="0"/>
              </a:spcAft>
              <a:buClr>
                <a:srgbClr val="3F3F3F"/>
              </a:buClr>
              <a:buSzPts val="3217"/>
              <a:buFont typeface="Century Gothic"/>
              <a:buNone/>
            </a:pPr>
            <a:r>
              <a:rPr lang="en-CA" sz="3217" b="1" dirty="0" smtClean="0">
                <a:solidFill>
                  <a:srgbClr val="3F3F3F"/>
                </a:solidFill>
                <a:latin typeface="Century Gothic"/>
                <a:ea typeface="Century Gothic"/>
                <a:cs typeface="Century Gothic"/>
                <a:sym typeface="Century Gothic"/>
              </a:rPr>
              <a:t>Make sure mom/or dad has downloaded the Ultimate Activity of Slide 30 OR Have A Sheet Of Paper and A Pencil Ready!</a:t>
            </a:r>
            <a:endParaRPr sz="3217" b="1" dirty="0">
              <a:solidFill>
                <a:srgbClr val="3F3F3F"/>
              </a:solidFill>
              <a:latin typeface="Century Gothic"/>
              <a:ea typeface="Century Gothic"/>
              <a:cs typeface="Century Gothic"/>
              <a:sym typeface="Century Gothic"/>
            </a:endParaRPr>
          </a:p>
        </p:txBody>
      </p:sp>
      <p:sp>
        <p:nvSpPr>
          <p:cNvPr id="260" name="Google Shape;260;p16"/>
          <p:cNvSpPr txBox="1"/>
          <p:nvPr/>
        </p:nvSpPr>
        <p:spPr>
          <a:xfrm>
            <a:off x="168441" y="785666"/>
            <a:ext cx="9402279" cy="571188"/>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Cardiovascular Fitness…. </a:t>
            </a:r>
            <a:r>
              <a:rPr lang="en-CA" sz="3959" dirty="0" smtClean="0">
                <a:solidFill>
                  <a:schemeClr val="dk1"/>
                </a:solidFill>
                <a:latin typeface="Century Gothic"/>
                <a:ea typeface="Century Gothic"/>
                <a:cs typeface="Century Gothic"/>
                <a:sym typeface="Century Gothic"/>
              </a:rPr>
              <a:t>4th</a:t>
            </a:r>
            <a:r>
              <a:rPr lang="en-CA" sz="3959" dirty="0" smtClean="0">
                <a:solidFill>
                  <a:schemeClr val="dk1"/>
                </a:solidFill>
                <a:latin typeface="Century Gothic"/>
                <a:ea typeface="Century Gothic"/>
                <a:cs typeface="Century Gothic"/>
                <a:sym typeface="Century Gothic"/>
              </a:rPr>
              <a:t> </a:t>
            </a:r>
            <a:r>
              <a:rPr lang="en-CA" sz="3959" dirty="0">
                <a:solidFill>
                  <a:schemeClr val="dk1"/>
                </a:solidFill>
                <a:latin typeface="Century Gothic"/>
                <a:ea typeface="Century Gothic"/>
                <a:cs typeface="Century Gothic"/>
                <a:sym typeface="Century Gothic"/>
              </a:rPr>
              <a:t>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42284060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sp>
        <p:nvSpPr>
          <p:cNvPr id="316" name="Google Shape;316;p21"/>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17" name="Google Shape;317;p21"/>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318" name="Google Shape;318;p21"/>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319" name="Google Shape;319;p21"/>
          <p:cNvSpPr txBox="1">
            <a:spLocks noGrp="1"/>
          </p:cNvSpPr>
          <p:nvPr>
            <p:ph type="title"/>
          </p:nvPr>
        </p:nvSpPr>
        <p:spPr>
          <a:xfrm>
            <a:off x="168441" y="785666"/>
            <a:ext cx="9402279" cy="571188"/>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chemeClr val="dk1"/>
              </a:buClr>
              <a:buSzPts val="3959"/>
              <a:buFont typeface="Century Gothic"/>
              <a:buNone/>
            </a:pPr>
            <a:r>
              <a:rPr lang="en-CA" sz="3959" dirty="0" smtClean="0">
                <a:latin typeface="Century Gothic"/>
                <a:ea typeface="Century Gothic"/>
                <a:cs typeface="Century Gothic"/>
                <a:sym typeface="Century Gothic"/>
              </a:rPr>
              <a:t>Cardiovascular Fitness</a:t>
            </a:r>
            <a:r>
              <a:rPr lang="en-CA" sz="3959" dirty="0" smtClean="0">
                <a:latin typeface="Century Gothic"/>
                <a:ea typeface="Century Gothic"/>
                <a:cs typeface="Century Gothic"/>
                <a:sym typeface="Century Gothic"/>
              </a:rPr>
              <a:t>…. </a:t>
            </a:r>
            <a:r>
              <a:rPr lang="en-CA" sz="3959" dirty="0">
                <a:latin typeface="Century Gothic"/>
                <a:ea typeface="Century Gothic"/>
                <a:cs typeface="Century Gothic"/>
                <a:sym typeface="Century Gothic"/>
              </a:rPr>
              <a:t>4</a:t>
            </a:r>
            <a:r>
              <a:rPr lang="en-CA" sz="3959" baseline="30000" dirty="0">
                <a:latin typeface="Century Gothic"/>
                <a:ea typeface="Century Gothic"/>
                <a:cs typeface="Century Gothic"/>
                <a:sym typeface="Century Gothic"/>
              </a:rPr>
              <a:t>th</a:t>
            </a:r>
            <a:r>
              <a:rPr lang="en-CA" sz="3959" dirty="0">
                <a:latin typeface="Century Gothic"/>
                <a:ea typeface="Century Gothic"/>
                <a:cs typeface="Century Gothic"/>
                <a:sym typeface="Century Gothic"/>
              </a:rPr>
              <a:t> grade...</a:t>
            </a:r>
            <a:endParaRPr sz="3959" dirty="0">
              <a:latin typeface="Century Gothic"/>
              <a:ea typeface="Century Gothic"/>
              <a:cs typeface="Century Gothic"/>
              <a:sym typeface="Century Gothic"/>
            </a:endParaRPr>
          </a:p>
        </p:txBody>
      </p:sp>
      <p:sp>
        <p:nvSpPr>
          <p:cNvPr id="320" name="Google Shape;320;p21"/>
          <p:cNvSpPr/>
          <p:nvPr/>
        </p:nvSpPr>
        <p:spPr>
          <a:xfrm>
            <a:off x="168441" y="1235603"/>
            <a:ext cx="11779719"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CA" sz="3200">
                <a:solidFill>
                  <a:srgbClr val="FF0000"/>
                </a:solidFill>
                <a:latin typeface="Arial"/>
                <a:ea typeface="Arial"/>
                <a:cs typeface="Arial"/>
                <a:sym typeface="Arial"/>
              </a:rPr>
              <a:t>Ready…Set GO.. Let’s Get This Done….</a:t>
            </a:r>
            <a:endParaRPr sz="3200" b="0" cap="none">
              <a:solidFill>
                <a:srgbClr val="FF0000"/>
              </a:solidFill>
              <a:latin typeface="Arial"/>
              <a:ea typeface="Arial"/>
              <a:cs typeface="Arial"/>
              <a:sym typeface="Arial"/>
            </a:endParaRPr>
          </a:p>
        </p:txBody>
      </p:sp>
      <p:pic>
        <p:nvPicPr>
          <p:cNvPr id="2" name="Picture 1"/>
          <p:cNvPicPr>
            <a:picLocks noChangeAspect="1"/>
          </p:cNvPicPr>
          <p:nvPr/>
        </p:nvPicPr>
        <p:blipFill>
          <a:blip r:embed="rId4"/>
          <a:stretch>
            <a:fillRect/>
          </a:stretch>
        </p:blipFill>
        <p:spPr>
          <a:xfrm>
            <a:off x="1083252" y="2166071"/>
            <a:ext cx="8972550" cy="3800475"/>
          </a:xfrm>
          <a:prstGeom prst="rect">
            <a:avLst/>
          </a:prstGeo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23"/>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39" name="Google Shape;339;p23"/>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340" name="Google Shape;340;p2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342" name="Google Shape;342;p23" descr="https://public.adobecc.com/libraries/1UPXQ4ZWU2JOBJ3H1V03YI215CAFFF/a12e8442-b20c-4c04-aed3-b6d634d6e5f9/:rendition;size=1200;version=0?accept=image/png&amp;api_key=CreativeCloudWeb1"/>
          <p:cNvPicPr preferRelativeResize="0"/>
          <p:nvPr/>
        </p:nvPicPr>
        <p:blipFill rotWithShape="1">
          <a:blip r:embed="rId4">
            <a:alphaModFix/>
          </a:blip>
          <a:srcRect/>
          <a:stretch/>
        </p:blipFill>
        <p:spPr>
          <a:xfrm>
            <a:off x="10472639" y="3476350"/>
            <a:ext cx="1353525" cy="3030278"/>
          </a:xfrm>
          <a:prstGeom prst="rect">
            <a:avLst/>
          </a:prstGeom>
          <a:noFill/>
          <a:ln>
            <a:noFill/>
          </a:ln>
        </p:spPr>
      </p:pic>
      <p:pic>
        <p:nvPicPr>
          <p:cNvPr id="4" name="Picture 3"/>
          <p:cNvPicPr>
            <a:picLocks noChangeAspect="1"/>
          </p:cNvPicPr>
          <p:nvPr/>
        </p:nvPicPr>
        <p:blipFill>
          <a:blip r:embed="rId5"/>
          <a:stretch>
            <a:fillRect/>
          </a:stretch>
        </p:blipFill>
        <p:spPr>
          <a:xfrm>
            <a:off x="407951" y="828893"/>
            <a:ext cx="6796413" cy="6018885"/>
          </a:xfrm>
          <a:prstGeom prst="rect">
            <a:avLst/>
          </a:prstGeom>
        </p:spPr>
      </p:pic>
      <p:pic>
        <p:nvPicPr>
          <p:cNvPr id="5" name="Picture 4"/>
          <p:cNvPicPr>
            <a:picLocks noChangeAspect="1"/>
          </p:cNvPicPr>
          <p:nvPr/>
        </p:nvPicPr>
        <p:blipFill>
          <a:blip r:embed="rId6"/>
          <a:stretch>
            <a:fillRect/>
          </a:stretch>
        </p:blipFill>
        <p:spPr>
          <a:xfrm>
            <a:off x="6979848" y="1256159"/>
            <a:ext cx="4846316" cy="1874968"/>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48"/>
        <p:cNvGrpSpPr/>
        <p:nvPr/>
      </p:nvGrpSpPr>
      <p:grpSpPr>
        <a:xfrm>
          <a:off x="0" y="0"/>
          <a:ext cx="0" cy="0"/>
          <a:chOff x="0" y="0"/>
          <a:chExt cx="0" cy="0"/>
        </a:xfrm>
      </p:grpSpPr>
      <p:sp>
        <p:nvSpPr>
          <p:cNvPr id="349" name="Google Shape;349;p24"/>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rgbClr val="3F3F3F"/>
              </a:buClr>
              <a:buSzPts val="4400"/>
              <a:buFont typeface="Century Gothic"/>
              <a:buNone/>
            </a:pPr>
            <a:r>
              <a:rPr lang="en-CA">
                <a:solidFill>
                  <a:srgbClr val="3F3F3F"/>
                </a:solidFill>
                <a:latin typeface="Century Gothic"/>
                <a:ea typeface="Century Gothic"/>
                <a:cs typeface="Century Gothic"/>
                <a:sym typeface="Century Gothic"/>
              </a:rPr>
              <a:t>	Assignment…..</a:t>
            </a:r>
            <a:endParaRPr>
              <a:solidFill>
                <a:srgbClr val="3F3F3F"/>
              </a:solidFill>
              <a:latin typeface="Century Gothic"/>
              <a:ea typeface="Century Gothic"/>
              <a:cs typeface="Century Gothic"/>
              <a:sym typeface="Century Gothic"/>
            </a:endParaRPr>
          </a:p>
        </p:txBody>
      </p:sp>
      <p:sp>
        <p:nvSpPr>
          <p:cNvPr id="350" name="Google Shape;350;p24"/>
          <p:cNvSpPr txBox="1">
            <a:spLocks noGrp="1"/>
          </p:cNvSpPr>
          <p:nvPr>
            <p:ph type="body" idx="1"/>
          </p:nvPr>
        </p:nvSpPr>
        <p:spPr>
          <a:xfrm>
            <a:off x="621792" y="1624906"/>
            <a:ext cx="11192256" cy="5105078"/>
          </a:xfrm>
          <a:prstGeom prst="rect">
            <a:avLst/>
          </a:prstGeom>
          <a:noFill/>
          <a:ln>
            <a:noFill/>
          </a:ln>
        </p:spPr>
        <p:txBody>
          <a:bodyPr spcFirstLastPara="1" wrap="square" lIns="91425" tIns="45700" rIns="91425" bIns="45700" anchor="t" anchorCtr="0">
            <a:normAutofit lnSpcReduction="10000"/>
          </a:bodyPr>
          <a:lstStyle/>
          <a:p>
            <a:pPr marL="0" lvl="0" indent="0" algn="ctr" rtl="0">
              <a:lnSpc>
                <a:spcPct val="70000"/>
              </a:lnSpc>
              <a:spcBef>
                <a:spcPts val="0"/>
              </a:spcBef>
              <a:spcAft>
                <a:spcPts val="0"/>
              </a:spcAft>
              <a:buClr>
                <a:srgbClr val="3F3F3F"/>
              </a:buClr>
              <a:buSzPts val="2945"/>
              <a:buNone/>
            </a:pPr>
            <a:r>
              <a:rPr lang="en-CA" sz="2945" b="1" dirty="0">
                <a:solidFill>
                  <a:srgbClr val="3F3F3F"/>
                </a:solidFill>
                <a:latin typeface="Century Gothic"/>
                <a:ea typeface="Century Gothic"/>
                <a:cs typeface="Century Gothic"/>
                <a:sym typeface="Century Gothic"/>
              </a:rPr>
              <a:t>Let’s turn in our assignment together!</a:t>
            </a:r>
            <a:endParaRPr dirty="0"/>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Go to </a:t>
            </a:r>
            <a:r>
              <a:rPr lang="en-CA" sz="2092" b="1" u="sng" dirty="0">
                <a:solidFill>
                  <a:srgbClr val="3F3F3F"/>
                </a:solidFill>
                <a:latin typeface="Century Gothic"/>
                <a:ea typeface="Century Gothic"/>
                <a:cs typeface="Century Gothic"/>
                <a:sym typeface="Century Gothic"/>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www.flvs.net</a:t>
            </a:r>
            <a:r>
              <a:rPr lang="en-CA" sz="2092" b="1" dirty="0">
                <a:solidFill>
                  <a:srgbClr val="3F3F3F"/>
                </a:solidFill>
                <a:latin typeface="Century Gothic"/>
                <a:ea typeface="Century Gothic"/>
                <a:cs typeface="Century Gothic"/>
                <a:sym typeface="Century Gothic"/>
              </a:rPr>
              <a:t> and log in (use student credentials to log in) on the device you recorded the video on (phone or computer)</a:t>
            </a:r>
            <a:endParaRPr dirty="0"/>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Go to gradebook</a:t>
            </a:r>
            <a:endParaRPr dirty="0"/>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Click </a:t>
            </a:r>
            <a:r>
              <a:rPr lang="en-CA" sz="2092" b="1" dirty="0" smtClean="0">
                <a:solidFill>
                  <a:srgbClr val="3F3F3F"/>
                </a:solidFill>
                <a:latin typeface="Century Gothic"/>
                <a:ea typeface="Century Gothic"/>
                <a:cs typeface="Century Gothic"/>
                <a:sym typeface="Century Gothic"/>
              </a:rPr>
              <a:t>2.02 cardiovascular fitness and </a:t>
            </a:r>
            <a:r>
              <a:rPr lang="en-CA" sz="2092" b="1" dirty="0">
                <a:solidFill>
                  <a:srgbClr val="3F3F3F"/>
                </a:solidFill>
                <a:latin typeface="Century Gothic"/>
                <a:ea typeface="Century Gothic"/>
                <a:cs typeface="Century Gothic"/>
                <a:sym typeface="Century Gothic"/>
              </a:rPr>
              <a:t>click add files OR IF YOU TURNED ON YOUR CAMERA…IN STUDENT COMMENTS TYPE:  DID IN LIVE WITH COACH </a:t>
            </a:r>
            <a:r>
              <a:rPr lang="en-CA" sz="2092" b="1" dirty="0" smtClean="0">
                <a:solidFill>
                  <a:srgbClr val="3F3F3F"/>
                </a:solidFill>
                <a:latin typeface="Century Gothic"/>
                <a:ea typeface="Century Gothic"/>
                <a:cs typeface="Century Gothic"/>
                <a:sym typeface="Century Gothic"/>
              </a:rPr>
              <a:t>JONES </a:t>
            </a:r>
            <a:r>
              <a:rPr lang="en-CA" sz="2092" b="1" dirty="0">
                <a:solidFill>
                  <a:srgbClr val="3F3F3F"/>
                </a:solidFill>
                <a:latin typeface="Century Gothic"/>
                <a:ea typeface="Century Gothic"/>
                <a:cs typeface="Century Gothic"/>
                <a:sym typeface="Century Gothic"/>
              </a:rPr>
              <a:t>AND PARTNER-1</a:t>
            </a:r>
            <a:r>
              <a:rPr lang="en-CA" sz="2092" b="1" baseline="30000" dirty="0">
                <a:solidFill>
                  <a:srgbClr val="3F3F3F"/>
                </a:solidFill>
                <a:latin typeface="Century Gothic"/>
                <a:ea typeface="Century Gothic"/>
                <a:cs typeface="Century Gothic"/>
                <a:sym typeface="Century Gothic"/>
              </a:rPr>
              <a:t>st</a:t>
            </a:r>
            <a:r>
              <a:rPr lang="en-CA" sz="2092" b="1" dirty="0">
                <a:solidFill>
                  <a:srgbClr val="3F3F3F"/>
                </a:solidFill>
                <a:latin typeface="Century Gothic"/>
                <a:ea typeface="Century Gothic"/>
                <a:cs typeface="Century Gothic"/>
                <a:sym typeface="Century Gothic"/>
              </a:rPr>
              <a:t> grade!</a:t>
            </a:r>
            <a:endParaRPr sz="2092" b="1" dirty="0">
              <a:solidFill>
                <a:srgbClr val="3F3F3F"/>
              </a:solidFill>
              <a:latin typeface="Century Gothic"/>
              <a:ea typeface="Century Gothic"/>
              <a:cs typeface="Century Gothic"/>
              <a:sym typeface="Century Gothic"/>
            </a:endParaRPr>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When the dialog box opens go to your photo library if on your phone, or </a:t>
            </a:r>
            <a:r>
              <a:rPr lang="en-CA" sz="2092" b="1" dirty="0" smtClean="0">
                <a:solidFill>
                  <a:srgbClr val="3F3F3F"/>
                </a:solidFill>
                <a:latin typeface="Century Gothic"/>
                <a:ea typeface="Century Gothic"/>
                <a:cs typeface="Century Gothic"/>
                <a:sym typeface="Century Gothic"/>
              </a:rPr>
              <a:t>video/pic </a:t>
            </a:r>
            <a:r>
              <a:rPr lang="en-CA" sz="2092" b="1" dirty="0">
                <a:solidFill>
                  <a:srgbClr val="3F3F3F"/>
                </a:solidFill>
                <a:latin typeface="Century Gothic"/>
                <a:ea typeface="Century Gothic"/>
                <a:cs typeface="Century Gothic"/>
                <a:sym typeface="Century Gothic"/>
              </a:rPr>
              <a:t>on computer and, click on the file/video, click open, 1 </a:t>
            </a:r>
            <a:r>
              <a:rPr lang="en-CA" sz="2092" b="1" dirty="0" smtClean="0">
                <a:solidFill>
                  <a:srgbClr val="3F3F3F"/>
                </a:solidFill>
                <a:latin typeface="Century Gothic"/>
                <a:ea typeface="Century Gothic"/>
                <a:cs typeface="Century Gothic"/>
                <a:sym typeface="Century Gothic"/>
              </a:rPr>
              <a:t>video/pic/pdf </a:t>
            </a:r>
            <a:r>
              <a:rPr lang="en-CA" sz="2092" b="1" dirty="0">
                <a:solidFill>
                  <a:srgbClr val="3F3F3F"/>
                </a:solidFill>
                <a:latin typeface="Century Gothic"/>
                <a:ea typeface="Century Gothic"/>
                <a:cs typeface="Century Gothic"/>
                <a:sym typeface="Century Gothic"/>
              </a:rPr>
              <a:t>should be </a:t>
            </a:r>
            <a:r>
              <a:rPr lang="en-CA" sz="2092" b="1" dirty="0" err="1">
                <a:solidFill>
                  <a:srgbClr val="3F3F3F"/>
                </a:solidFill>
                <a:latin typeface="Century Gothic"/>
                <a:ea typeface="Century Gothic"/>
                <a:cs typeface="Century Gothic"/>
                <a:sym typeface="Century Gothic"/>
              </a:rPr>
              <a:t>qued</a:t>
            </a:r>
            <a:endParaRPr sz="2092" b="1" dirty="0">
              <a:solidFill>
                <a:srgbClr val="3F3F3F"/>
              </a:solidFill>
              <a:latin typeface="Century Gothic"/>
              <a:ea typeface="Century Gothic"/>
              <a:cs typeface="Century Gothic"/>
              <a:sym typeface="Century Gothic"/>
            </a:endParaRPr>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Put the checkmark in the box above the “Save for Later” blue button</a:t>
            </a:r>
            <a:endParaRPr dirty="0"/>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Click the blue “Submit for Grading” Button </a:t>
            </a:r>
            <a:endParaRPr dirty="0"/>
          </a:p>
          <a:p>
            <a:pPr marL="514350" lvl="0" indent="-514350" algn="l" rtl="0">
              <a:lnSpc>
                <a:spcPct val="70000"/>
              </a:lnSpc>
              <a:spcBef>
                <a:spcPts val="2200"/>
              </a:spcBef>
              <a:spcAft>
                <a:spcPts val="0"/>
              </a:spcAft>
              <a:buClr>
                <a:srgbClr val="3F3F3F"/>
              </a:buClr>
              <a:buSzPts val="2092"/>
              <a:buFont typeface="Arial"/>
              <a:buAutoNum type="arabicPeriod"/>
            </a:pPr>
            <a:r>
              <a:rPr lang="en-CA" sz="2092" b="1" dirty="0">
                <a:solidFill>
                  <a:srgbClr val="3F3F3F"/>
                </a:solidFill>
                <a:latin typeface="Century Gothic"/>
                <a:ea typeface="Century Gothic"/>
                <a:cs typeface="Century Gothic"/>
                <a:sym typeface="Century Gothic"/>
              </a:rPr>
              <a:t>You should get a thank you for submitting message and the assignment should show blue in the gradebook</a:t>
            </a:r>
            <a:endParaRPr sz="2402" dirty="0">
              <a:solidFill>
                <a:srgbClr val="3F3F3F"/>
              </a:solidFill>
              <a:latin typeface="Century Gothic"/>
              <a:ea typeface="Century Gothic"/>
              <a:cs typeface="Century Gothic"/>
              <a:sym typeface="Century Gothic"/>
            </a:endParaRPr>
          </a:p>
        </p:txBody>
      </p:sp>
      <p:sp>
        <p:nvSpPr>
          <p:cNvPr id="351" name="Google Shape;351;p24"/>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52" name="Google Shape;352;p24"/>
          <p:cNvPicPr preferRelativeResize="0"/>
          <p:nvPr/>
        </p:nvPicPr>
        <p:blipFill rotWithShape="1">
          <a:blip r:embed="rId4">
            <a:alphaModFix/>
          </a:blip>
          <a:srcRect l="5062" t="45660" r="11727" b="48896"/>
          <a:stretch/>
        </p:blipFill>
        <p:spPr>
          <a:xfrm>
            <a:off x="-1" y="19349"/>
            <a:ext cx="12327105" cy="623023"/>
          </a:xfrm>
          <a:prstGeom prst="rect">
            <a:avLst/>
          </a:prstGeom>
          <a:solidFill>
            <a:srgbClr val="548135"/>
          </a:solidFill>
          <a:ln>
            <a:noFill/>
          </a:ln>
        </p:spPr>
      </p:pic>
      <p:sp>
        <p:nvSpPr>
          <p:cNvPr id="353" name="Google Shape;353;p24"/>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25"/>
          <p:cNvSpPr txBox="1">
            <a:spLocks noGrp="1"/>
          </p:cNvSpPr>
          <p:nvPr>
            <p:ph type="title"/>
          </p:nvPr>
        </p:nvSpPr>
        <p:spPr>
          <a:xfrm>
            <a:off x="0" y="804051"/>
            <a:ext cx="12192000" cy="264127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F3F3F"/>
              </a:buClr>
              <a:buSzPts val="4400"/>
              <a:buFont typeface="Century Gothic"/>
              <a:buNone/>
            </a:pPr>
            <a:r>
              <a:rPr lang="en-CA">
                <a:solidFill>
                  <a:srgbClr val="3F3F3F"/>
                </a:solidFill>
                <a:latin typeface="Century Gothic"/>
                <a:ea typeface="Century Gothic"/>
                <a:cs typeface="Century Gothic"/>
                <a:sym typeface="Century Gothic"/>
              </a:rPr>
              <a:t>	</a:t>
            </a:r>
            <a:r>
              <a:rPr lang="en-CA" sz="8800" b="1">
                <a:solidFill>
                  <a:srgbClr val="3F3F3F"/>
                </a:solidFill>
                <a:latin typeface="Century Gothic"/>
                <a:ea typeface="Century Gothic"/>
                <a:cs typeface="Century Gothic"/>
                <a:sym typeface="Century Gothic"/>
              </a:rPr>
              <a:t>All Done!!!</a:t>
            </a:r>
            <a:br>
              <a:rPr lang="en-CA" sz="8800" b="1">
                <a:solidFill>
                  <a:srgbClr val="3F3F3F"/>
                </a:solidFill>
                <a:latin typeface="Century Gothic"/>
                <a:ea typeface="Century Gothic"/>
                <a:cs typeface="Century Gothic"/>
                <a:sym typeface="Century Gothic"/>
              </a:rPr>
            </a:br>
            <a:r>
              <a:rPr lang="en-CA" sz="8800" b="1">
                <a:solidFill>
                  <a:srgbClr val="3F3F3F"/>
                </a:solidFill>
                <a:latin typeface="Century Gothic"/>
                <a:ea typeface="Century Gothic"/>
                <a:cs typeface="Century Gothic"/>
                <a:sym typeface="Century Gothic"/>
              </a:rPr>
              <a:t>Together We Can!</a:t>
            </a:r>
            <a:endParaRPr sz="8800" b="1">
              <a:solidFill>
                <a:srgbClr val="3F3F3F"/>
              </a:solidFill>
              <a:latin typeface="Century Gothic"/>
              <a:ea typeface="Century Gothic"/>
              <a:cs typeface="Century Gothic"/>
              <a:sym typeface="Century Gothic"/>
            </a:endParaRPr>
          </a:p>
        </p:txBody>
      </p:sp>
      <p:sp>
        <p:nvSpPr>
          <p:cNvPr id="360" name="Google Shape;360;p25"/>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361" name="Google Shape;361;p25"/>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362" name="Google Shape;362;p25"/>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363" name="Google Shape;363;p25" descr="Сведочанства на мој начин | Физика у Бранку"/>
          <p:cNvPicPr preferRelativeResize="0"/>
          <p:nvPr/>
        </p:nvPicPr>
        <p:blipFill rotWithShape="1">
          <a:blip r:embed="rId4">
            <a:alphaModFix/>
          </a:blip>
          <a:srcRect/>
          <a:stretch/>
        </p:blipFill>
        <p:spPr>
          <a:xfrm>
            <a:off x="4616286" y="3569294"/>
            <a:ext cx="2959428" cy="2543829"/>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3959"/>
              <a:buFont typeface="Century Gothic"/>
              <a:buNone/>
            </a:pPr>
            <a:r>
              <a:rPr lang="en-CA" sz="3959">
                <a:solidFill>
                  <a:srgbClr val="3F3F3F"/>
                </a:solidFill>
                <a:latin typeface="Century Gothic"/>
                <a:ea typeface="Century Gothic"/>
                <a:cs typeface="Century Gothic"/>
                <a:sym typeface="Century Gothic"/>
              </a:rPr>
              <a:t>	Today we will learn/review: 1</a:t>
            </a:r>
            <a:r>
              <a:rPr lang="en-CA" sz="3959" baseline="30000">
                <a:solidFill>
                  <a:srgbClr val="3F3F3F"/>
                </a:solidFill>
                <a:latin typeface="Century Gothic"/>
                <a:ea typeface="Century Gothic"/>
                <a:cs typeface="Century Gothic"/>
                <a:sym typeface="Century Gothic"/>
              </a:rPr>
              <a:t>st</a:t>
            </a:r>
            <a:r>
              <a:rPr lang="en-CA" sz="3959">
                <a:solidFill>
                  <a:srgbClr val="3F3F3F"/>
                </a:solidFill>
                <a:latin typeface="Century Gothic"/>
                <a:ea typeface="Century Gothic"/>
                <a:cs typeface="Century Gothic"/>
                <a:sym typeface="Century Gothic"/>
              </a:rPr>
              <a:t>, 3</a:t>
            </a:r>
            <a:r>
              <a:rPr lang="en-CA" sz="3959" baseline="30000">
                <a:solidFill>
                  <a:srgbClr val="3F3F3F"/>
                </a:solidFill>
                <a:latin typeface="Century Gothic"/>
                <a:ea typeface="Century Gothic"/>
                <a:cs typeface="Century Gothic"/>
                <a:sym typeface="Century Gothic"/>
              </a:rPr>
              <a:t>rd</a:t>
            </a:r>
            <a:r>
              <a:rPr lang="en-CA" sz="3959">
                <a:solidFill>
                  <a:srgbClr val="3F3F3F"/>
                </a:solidFill>
                <a:latin typeface="Century Gothic"/>
                <a:ea typeface="Century Gothic"/>
                <a:cs typeface="Century Gothic"/>
                <a:sym typeface="Century Gothic"/>
              </a:rPr>
              <a:t>, and 4</a:t>
            </a:r>
            <a:r>
              <a:rPr lang="en-CA" sz="3959" baseline="30000">
                <a:solidFill>
                  <a:srgbClr val="3F3F3F"/>
                </a:solidFill>
                <a:latin typeface="Century Gothic"/>
                <a:ea typeface="Century Gothic"/>
                <a:cs typeface="Century Gothic"/>
                <a:sym typeface="Century Gothic"/>
              </a:rPr>
              <a:t>th</a:t>
            </a:r>
            <a:r>
              <a:rPr lang="en-CA" sz="3959">
                <a:solidFill>
                  <a:srgbClr val="3F3F3F"/>
                </a:solidFill>
                <a:latin typeface="Century Gothic"/>
                <a:ea typeface="Century Gothic"/>
                <a:cs typeface="Century Gothic"/>
                <a:sym typeface="Century Gothic"/>
              </a:rPr>
              <a:t> </a:t>
            </a:r>
            <a:endParaRPr sz="3959">
              <a:solidFill>
                <a:srgbClr val="3F3F3F"/>
              </a:solidFill>
              <a:latin typeface="Century Gothic"/>
              <a:ea typeface="Century Gothic"/>
              <a:cs typeface="Century Gothic"/>
              <a:sym typeface="Century Gothic"/>
            </a:endParaRPr>
          </a:p>
        </p:txBody>
      </p:sp>
      <p:sp>
        <p:nvSpPr>
          <p:cNvPr id="67" name="Google Shape;67;p3"/>
          <p:cNvSpPr txBox="1">
            <a:spLocks noGrp="1"/>
          </p:cNvSpPr>
          <p:nvPr>
            <p:ph type="body" idx="1"/>
          </p:nvPr>
        </p:nvSpPr>
        <p:spPr>
          <a:xfrm>
            <a:off x="406400" y="1624907"/>
            <a:ext cx="11110097" cy="4725094"/>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3F3F3F"/>
              </a:buClr>
              <a:buSzPts val="3150"/>
              <a:buNone/>
            </a:pPr>
            <a:r>
              <a:rPr lang="en-CA" sz="3150" b="1" dirty="0">
                <a:solidFill>
                  <a:srgbClr val="3F3F3F"/>
                </a:solidFill>
                <a:latin typeface="Century Gothic"/>
                <a:ea typeface="Century Gothic"/>
                <a:cs typeface="Century Gothic"/>
                <a:sym typeface="Century Gothic"/>
              </a:rPr>
              <a:t>I can 1</a:t>
            </a:r>
            <a:r>
              <a:rPr lang="en-CA" sz="3150" b="1" baseline="30000" dirty="0">
                <a:solidFill>
                  <a:srgbClr val="3F3F3F"/>
                </a:solidFill>
                <a:latin typeface="Century Gothic"/>
                <a:ea typeface="Century Gothic"/>
                <a:cs typeface="Century Gothic"/>
                <a:sym typeface="Century Gothic"/>
              </a:rPr>
              <a:t>st</a:t>
            </a:r>
            <a:r>
              <a:rPr lang="en-CA" sz="3150" b="1" dirty="0">
                <a:solidFill>
                  <a:srgbClr val="3F3F3F"/>
                </a:solidFill>
                <a:latin typeface="Century Gothic"/>
                <a:ea typeface="Century Gothic"/>
                <a:cs typeface="Century Gothic"/>
                <a:sym typeface="Century Gothic"/>
              </a:rPr>
              <a:t> grade:</a:t>
            </a:r>
            <a:endParaRPr sz="3150" b="1" dirty="0">
              <a:solidFill>
                <a:srgbClr val="3F3F3F"/>
              </a:solidFill>
              <a:latin typeface="Century Gothic"/>
              <a:ea typeface="Century Gothic"/>
              <a:cs typeface="Century Gothic"/>
              <a:sym typeface="Century Gothic"/>
            </a:endParaRPr>
          </a:p>
          <a:p>
            <a:r>
              <a:rPr lang="en-US" sz="1900" dirty="0"/>
              <a:t>notice that my heart rate is different before, during, and after physical activity </a:t>
            </a:r>
          </a:p>
          <a:p>
            <a:r>
              <a:rPr lang="en-US" sz="1900" dirty="0"/>
              <a:t>name a moderate and a vigorous physical activity </a:t>
            </a:r>
          </a:p>
          <a:p>
            <a:r>
              <a:rPr lang="en-US" sz="1900" dirty="0"/>
              <a:t>name warm-up and cool-down activities that help warm up different parts of my body </a:t>
            </a:r>
          </a:p>
          <a:p>
            <a:r>
              <a:rPr lang="en-US" sz="1900" dirty="0"/>
              <a:t>recognize the health benefits of being physically active </a:t>
            </a:r>
          </a:p>
          <a:p>
            <a:pPr marL="0" lvl="0" indent="0" algn="l" rtl="0">
              <a:lnSpc>
                <a:spcPct val="70000"/>
              </a:lnSpc>
              <a:spcBef>
                <a:spcPts val="1000"/>
              </a:spcBef>
              <a:spcAft>
                <a:spcPts val="0"/>
              </a:spcAft>
              <a:buClr>
                <a:schemeClr val="dk1"/>
              </a:buClr>
              <a:buSzPts val="1890"/>
              <a:buNone/>
            </a:pPr>
            <a:endParaRPr sz="1890" dirty="0">
              <a:solidFill>
                <a:srgbClr val="3F3F3F"/>
              </a:solidFill>
              <a:latin typeface="Century Gothic"/>
              <a:ea typeface="Century Gothic"/>
              <a:cs typeface="Century Gothic"/>
              <a:sym typeface="Century Gothic"/>
            </a:endParaRPr>
          </a:p>
          <a:p>
            <a:pPr marL="0" lvl="0" indent="0" algn="l" rtl="0">
              <a:lnSpc>
                <a:spcPct val="70000"/>
              </a:lnSpc>
              <a:spcBef>
                <a:spcPts val="600"/>
              </a:spcBef>
              <a:spcAft>
                <a:spcPts val="0"/>
              </a:spcAft>
              <a:buClr>
                <a:srgbClr val="3F3F3F"/>
              </a:buClr>
              <a:buSzPts val="3150"/>
              <a:buNone/>
            </a:pPr>
            <a:r>
              <a:rPr lang="en-CA" sz="3150" b="1" dirty="0">
                <a:solidFill>
                  <a:srgbClr val="3F3F3F"/>
                </a:solidFill>
                <a:latin typeface="Century Gothic"/>
                <a:ea typeface="Century Gothic"/>
                <a:cs typeface="Century Gothic"/>
                <a:sym typeface="Century Gothic"/>
              </a:rPr>
              <a:t>I can 3</a:t>
            </a:r>
            <a:r>
              <a:rPr lang="en-CA" sz="3150" b="1" baseline="30000" dirty="0">
                <a:solidFill>
                  <a:srgbClr val="3F3F3F"/>
                </a:solidFill>
                <a:latin typeface="Century Gothic"/>
                <a:ea typeface="Century Gothic"/>
                <a:cs typeface="Century Gothic"/>
                <a:sym typeface="Century Gothic"/>
              </a:rPr>
              <a:t>rd</a:t>
            </a:r>
            <a:r>
              <a:rPr lang="en-CA" sz="3150" b="1" dirty="0">
                <a:solidFill>
                  <a:srgbClr val="3F3F3F"/>
                </a:solidFill>
                <a:latin typeface="Century Gothic"/>
                <a:ea typeface="Century Gothic"/>
                <a:cs typeface="Century Gothic"/>
                <a:sym typeface="Century Gothic"/>
              </a:rPr>
              <a:t> grade:</a:t>
            </a:r>
            <a:endParaRPr sz="3150" b="1" dirty="0">
              <a:solidFill>
                <a:srgbClr val="3F3F3F"/>
              </a:solidFill>
              <a:latin typeface="Century Gothic"/>
              <a:ea typeface="Century Gothic"/>
              <a:cs typeface="Century Gothic"/>
              <a:sym typeface="Century Gothic"/>
            </a:endParaRPr>
          </a:p>
          <a:p>
            <a:r>
              <a:rPr lang="en-US" sz="1700" dirty="0"/>
              <a:t>describe the role of my heart and lungs while I am active, and how they rely on each other</a:t>
            </a:r>
          </a:p>
          <a:p>
            <a:r>
              <a:rPr lang="en-US" sz="1700" dirty="0"/>
              <a:t>use various activities to work and improve my cardiovascular endurance</a:t>
            </a:r>
          </a:p>
          <a:p>
            <a:r>
              <a:rPr lang="en-US" sz="1700" dirty="0"/>
              <a:t>identify the difference between moderate and vigorous physical activity</a:t>
            </a:r>
          </a:p>
          <a:p>
            <a:r>
              <a:rPr lang="en-US" sz="1700" dirty="0"/>
              <a:t>recognize how different activities impact different aspects of my fitness</a:t>
            </a:r>
          </a:p>
          <a:p>
            <a:pPr marL="228600" lvl="0" indent="-108585" algn="l" rtl="0">
              <a:lnSpc>
                <a:spcPct val="70000"/>
              </a:lnSpc>
              <a:spcBef>
                <a:spcPts val="600"/>
              </a:spcBef>
              <a:spcAft>
                <a:spcPts val="0"/>
              </a:spcAft>
              <a:buClr>
                <a:schemeClr val="dk1"/>
              </a:buClr>
              <a:buSzPts val="1890"/>
              <a:buNone/>
            </a:pPr>
            <a:endParaRPr sz="1890" dirty="0">
              <a:solidFill>
                <a:srgbClr val="3F3F3F"/>
              </a:solidFill>
              <a:latin typeface="Century Gothic"/>
              <a:ea typeface="Century Gothic"/>
              <a:cs typeface="Century Gothic"/>
              <a:sym typeface="Century Gothic"/>
            </a:endParaRPr>
          </a:p>
        </p:txBody>
      </p:sp>
      <p:sp>
        <p:nvSpPr>
          <p:cNvPr id="68" name="Google Shape;68;p3"/>
          <p:cNvSpPr/>
          <p:nvPr/>
        </p:nvSpPr>
        <p:spPr>
          <a:xfrm>
            <a:off x="-62450" y="-21628"/>
            <a:ext cx="12452004" cy="701714"/>
          </a:xfrm>
          <a:prstGeom prst="rect">
            <a:avLst/>
          </a:prstGeom>
          <a:solidFill>
            <a:srgbClr val="548135"/>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69" name="Google Shape;69;p3"/>
          <p:cNvPicPr preferRelativeResize="0"/>
          <p:nvPr/>
        </p:nvPicPr>
        <p:blipFill rotWithShape="1">
          <a:blip r:embed="rId3">
            <a:alphaModFix/>
          </a:blip>
          <a:srcRect l="5062" t="45660" r="11727" b="48896"/>
          <a:stretch/>
        </p:blipFill>
        <p:spPr>
          <a:xfrm>
            <a:off x="-1" y="19349"/>
            <a:ext cx="12327105" cy="623023"/>
          </a:xfrm>
          <a:prstGeom prst="rect">
            <a:avLst/>
          </a:prstGeom>
          <a:noFill/>
          <a:ln>
            <a:noFill/>
          </a:ln>
        </p:spPr>
      </p:pic>
      <p:sp>
        <p:nvSpPr>
          <p:cNvPr id="70" name="Google Shape;70;p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Tree>
    <p:extLst>
      <p:ext uri="{BB962C8B-B14F-4D97-AF65-F5344CB8AC3E}">
        <p14:creationId xmlns:p14="http://schemas.microsoft.com/office/powerpoint/2010/main" val="20453957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3959"/>
              <a:buFont typeface="Century Gothic"/>
              <a:buNone/>
            </a:pPr>
            <a:r>
              <a:rPr lang="en-CA" sz="3959">
                <a:solidFill>
                  <a:srgbClr val="3F3F3F"/>
                </a:solidFill>
                <a:latin typeface="Century Gothic"/>
                <a:ea typeface="Century Gothic"/>
                <a:cs typeface="Century Gothic"/>
                <a:sym typeface="Century Gothic"/>
              </a:rPr>
              <a:t>	 Today we will learn/review: 1</a:t>
            </a:r>
            <a:r>
              <a:rPr lang="en-CA" sz="3959" baseline="30000">
                <a:solidFill>
                  <a:srgbClr val="3F3F3F"/>
                </a:solidFill>
                <a:latin typeface="Century Gothic"/>
                <a:ea typeface="Century Gothic"/>
                <a:cs typeface="Century Gothic"/>
                <a:sym typeface="Century Gothic"/>
              </a:rPr>
              <a:t>st</a:t>
            </a:r>
            <a:r>
              <a:rPr lang="en-CA" sz="3959">
                <a:solidFill>
                  <a:srgbClr val="3F3F3F"/>
                </a:solidFill>
                <a:latin typeface="Century Gothic"/>
                <a:ea typeface="Century Gothic"/>
                <a:cs typeface="Century Gothic"/>
                <a:sym typeface="Century Gothic"/>
              </a:rPr>
              <a:t>, 3</a:t>
            </a:r>
            <a:r>
              <a:rPr lang="en-CA" sz="3959" baseline="30000">
                <a:solidFill>
                  <a:srgbClr val="3F3F3F"/>
                </a:solidFill>
                <a:latin typeface="Century Gothic"/>
                <a:ea typeface="Century Gothic"/>
                <a:cs typeface="Century Gothic"/>
                <a:sym typeface="Century Gothic"/>
              </a:rPr>
              <a:t>rd</a:t>
            </a:r>
            <a:r>
              <a:rPr lang="en-CA" sz="3959">
                <a:solidFill>
                  <a:srgbClr val="3F3F3F"/>
                </a:solidFill>
                <a:latin typeface="Century Gothic"/>
                <a:ea typeface="Century Gothic"/>
                <a:cs typeface="Century Gothic"/>
                <a:sym typeface="Century Gothic"/>
              </a:rPr>
              <a:t>, and 4</a:t>
            </a:r>
            <a:r>
              <a:rPr lang="en-CA" sz="3959" baseline="30000">
                <a:solidFill>
                  <a:srgbClr val="3F3F3F"/>
                </a:solidFill>
                <a:latin typeface="Century Gothic"/>
                <a:ea typeface="Century Gothic"/>
                <a:cs typeface="Century Gothic"/>
                <a:sym typeface="Century Gothic"/>
              </a:rPr>
              <a:t>th</a:t>
            </a:r>
            <a:r>
              <a:rPr lang="en-CA" sz="3959">
                <a:solidFill>
                  <a:srgbClr val="3F3F3F"/>
                </a:solidFill>
                <a:latin typeface="Century Gothic"/>
                <a:ea typeface="Century Gothic"/>
                <a:cs typeface="Century Gothic"/>
                <a:sym typeface="Century Gothic"/>
              </a:rPr>
              <a:t> </a:t>
            </a:r>
            <a:endParaRPr sz="3959">
              <a:solidFill>
                <a:srgbClr val="3F3F3F"/>
              </a:solidFill>
              <a:latin typeface="Century Gothic"/>
              <a:ea typeface="Century Gothic"/>
              <a:cs typeface="Century Gothic"/>
              <a:sym typeface="Century Gothic"/>
            </a:endParaRPr>
          </a:p>
        </p:txBody>
      </p:sp>
      <p:sp>
        <p:nvSpPr>
          <p:cNvPr id="77" name="Google Shape;77;p4"/>
          <p:cNvSpPr txBox="1">
            <a:spLocks noGrp="1"/>
          </p:cNvSpPr>
          <p:nvPr>
            <p:ph type="body" idx="1"/>
          </p:nvPr>
        </p:nvSpPr>
        <p:spPr>
          <a:xfrm>
            <a:off x="838200" y="1624907"/>
            <a:ext cx="10678297" cy="472509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3F3F3F"/>
              </a:buClr>
              <a:buSzPts val="3100"/>
              <a:buNone/>
            </a:pPr>
            <a:r>
              <a:rPr lang="en-CA" sz="3100" b="1" dirty="0">
                <a:solidFill>
                  <a:srgbClr val="3F3F3F"/>
                </a:solidFill>
                <a:latin typeface="Century Gothic"/>
                <a:ea typeface="Century Gothic"/>
                <a:cs typeface="Century Gothic"/>
                <a:sym typeface="Century Gothic"/>
              </a:rPr>
              <a:t>I can 4th grade:</a:t>
            </a:r>
            <a:endParaRPr sz="3100" b="1" dirty="0">
              <a:solidFill>
                <a:srgbClr val="3F3F3F"/>
              </a:solidFill>
              <a:latin typeface="Century Gothic"/>
              <a:ea typeface="Century Gothic"/>
              <a:cs typeface="Century Gothic"/>
              <a:sym typeface="Century Gothic"/>
            </a:endParaRPr>
          </a:p>
          <a:p>
            <a:r>
              <a:rPr lang="en-US" sz="2300" dirty="0"/>
              <a:t>increase my heart rate to a target range and maintain that rate during activity</a:t>
            </a:r>
          </a:p>
          <a:p>
            <a:r>
              <a:rPr lang="en-US" sz="2300" dirty="0"/>
              <a:t>jog using an effective pattern for an extended period of time</a:t>
            </a:r>
          </a:p>
          <a:p>
            <a:r>
              <a:rPr lang="en-US" sz="2300" dirty="0"/>
              <a:t>calculate in beats per minute my heart rate and maximum heart rate</a:t>
            </a:r>
          </a:p>
          <a:p>
            <a:r>
              <a:rPr lang="en-US" sz="2300" dirty="0"/>
              <a:t>identify at least one moderately intense physical activity, and at least one vigorously intense physical activity</a:t>
            </a:r>
          </a:p>
          <a:p>
            <a:r>
              <a:rPr lang="en-US" sz="2300" dirty="0"/>
              <a:t>listen to the messages my body sends so that I can plan my movements</a:t>
            </a:r>
          </a:p>
          <a:p>
            <a:r>
              <a:rPr lang="en-US" sz="2300" dirty="0"/>
              <a:t>reasonably estimate and calculate a target heart rate zone before and during moderately and vigorously intense activities</a:t>
            </a:r>
          </a:p>
          <a:p>
            <a:r>
              <a:rPr lang="en-US" sz="2300" dirty="0"/>
              <a:t>match important principles of fitness to their correct meaning</a:t>
            </a:r>
          </a:p>
          <a:p>
            <a:r>
              <a:rPr lang="en-US" sz="2300" dirty="0"/>
              <a:t>connect the number of reps and sets needed to meet my fitness principles while working toward fitness goals</a:t>
            </a:r>
          </a:p>
          <a:p>
            <a:r>
              <a:rPr lang="en-US" sz="2300" dirty="0"/>
              <a:t>show how different principles of fitness are part of my workout</a:t>
            </a:r>
          </a:p>
          <a:p>
            <a:r>
              <a:rPr lang="en-US" sz="2300" dirty="0"/>
              <a:t>use my heart rate measurements to make personal connections to the fitness principles</a:t>
            </a:r>
          </a:p>
          <a:p>
            <a:pPr marL="0" lvl="0" indent="0" algn="l" rtl="0">
              <a:lnSpc>
                <a:spcPct val="90000"/>
              </a:lnSpc>
              <a:spcBef>
                <a:spcPts val="600"/>
              </a:spcBef>
              <a:spcAft>
                <a:spcPts val="0"/>
              </a:spcAft>
              <a:buClr>
                <a:schemeClr val="dk1"/>
              </a:buClr>
              <a:buSzPts val="2700"/>
              <a:buNone/>
            </a:pPr>
            <a:endParaRPr sz="2700" dirty="0">
              <a:solidFill>
                <a:srgbClr val="3F3F3F"/>
              </a:solidFill>
              <a:latin typeface="Century Gothic"/>
              <a:ea typeface="Century Gothic"/>
              <a:cs typeface="Century Gothic"/>
              <a:sym typeface="Century Gothic"/>
            </a:endParaRPr>
          </a:p>
          <a:p>
            <a:pPr marL="228600" lvl="0" indent="-57150" algn="l" rtl="0">
              <a:lnSpc>
                <a:spcPct val="90000"/>
              </a:lnSpc>
              <a:spcBef>
                <a:spcPts val="1200"/>
              </a:spcBef>
              <a:spcAft>
                <a:spcPts val="0"/>
              </a:spcAft>
              <a:buClr>
                <a:schemeClr val="dk1"/>
              </a:buClr>
              <a:buSzPts val="2700"/>
              <a:buNone/>
            </a:pPr>
            <a:endParaRPr sz="2700" dirty="0">
              <a:solidFill>
                <a:srgbClr val="3F3F3F"/>
              </a:solidFill>
              <a:latin typeface="Century Gothic"/>
              <a:ea typeface="Century Gothic"/>
              <a:cs typeface="Century Gothic"/>
              <a:sym typeface="Century Gothic"/>
            </a:endParaRPr>
          </a:p>
        </p:txBody>
      </p:sp>
      <p:sp>
        <p:nvSpPr>
          <p:cNvPr id="78" name="Google Shape;78;p4"/>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79" name="Google Shape;79;p4"/>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80" name="Google Shape;80;p4"/>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Tree>
    <p:extLst>
      <p:ext uri="{BB962C8B-B14F-4D97-AF65-F5344CB8AC3E}">
        <p14:creationId xmlns:p14="http://schemas.microsoft.com/office/powerpoint/2010/main" val="22226631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5"/>
        <p:cNvGrpSpPr/>
        <p:nvPr/>
      </p:nvGrpSpPr>
      <p:grpSpPr>
        <a:xfrm>
          <a:off x="0" y="0"/>
          <a:ext cx="0" cy="0"/>
          <a:chOff x="0" y="0"/>
          <a:chExt cx="0" cy="0"/>
        </a:xfrm>
      </p:grpSpPr>
      <p:sp>
        <p:nvSpPr>
          <p:cNvPr id="66" name="Google Shape;66;p3"/>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3959"/>
              <a:buFont typeface="Century Gothic"/>
              <a:buNone/>
            </a:pPr>
            <a:r>
              <a:rPr lang="en-CA" sz="3959">
                <a:solidFill>
                  <a:srgbClr val="3F3F3F"/>
                </a:solidFill>
                <a:latin typeface="Century Gothic"/>
                <a:ea typeface="Century Gothic"/>
                <a:cs typeface="Century Gothic"/>
                <a:sym typeface="Century Gothic"/>
              </a:rPr>
              <a:t>	Today we will learn/review: 1</a:t>
            </a:r>
            <a:r>
              <a:rPr lang="en-CA" sz="3959" baseline="30000">
                <a:solidFill>
                  <a:srgbClr val="3F3F3F"/>
                </a:solidFill>
                <a:latin typeface="Century Gothic"/>
                <a:ea typeface="Century Gothic"/>
                <a:cs typeface="Century Gothic"/>
                <a:sym typeface="Century Gothic"/>
              </a:rPr>
              <a:t>st</a:t>
            </a:r>
            <a:r>
              <a:rPr lang="en-CA" sz="3959">
                <a:solidFill>
                  <a:srgbClr val="3F3F3F"/>
                </a:solidFill>
                <a:latin typeface="Century Gothic"/>
                <a:ea typeface="Century Gothic"/>
                <a:cs typeface="Century Gothic"/>
                <a:sym typeface="Century Gothic"/>
              </a:rPr>
              <a:t>, 3</a:t>
            </a:r>
            <a:r>
              <a:rPr lang="en-CA" sz="3959" baseline="30000">
                <a:solidFill>
                  <a:srgbClr val="3F3F3F"/>
                </a:solidFill>
                <a:latin typeface="Century Gothic"/>
                <a:ea typeface="Century Gothic"/>
                <a:cs typeface="Century Gothic"/>
                <a:sym typeface="Century Gothic"/>
              </a:rPr>
              <a:t>rd</a:t>
            </a:r>
            <a:r>
              <a:rPr lang="en-CA" sz="3959">
                <a:solidFill>
                  <a:srgbClr val="3F3F3F"/>
                </a:solidFill>
                <a:latin typeface="Century Gothic"/>
                <a:ea typeface="Century Gothic"/>
                <a:cs typeface="Century Gothic"/>
                <a:sym typeface="Century Gothic"/>
              </a:rPr>
              <a:t>, and 4</a:t>
            </a:r>
            <a:r>
              <a:rPr lang="en-CA" sz="3959" baseline="30000">
                <a:solidFill>
                  <a:srgbClr val="3F3F3F"/>
                </a:solidFill>
                <a:latin typeface="Century Gothic"/>
                <a:ea typeface="Century Gothic"/>
                <a:cs typeface="Century Gothic"/>
                <a:sym typeface="Century Gothic"/>
              </a:rPr>
              <a:t>th</a:t>
            </a:r>
            <a:r>
              <a:rPr lang="en-CA" sz="3959">
                <a:solidFill>
                  <a:srgbClr val="3F3F3F"/>
                </a:solidFill>
                <a:latin typeface="Century Gothic"/>
                <a:ea typeface="Century Gothic"/>
                <a:cs typeface="Century Gothic"/>
                <a:sym typeface="Century Gothic"/>
              </a:rPr>
              <a:t> </a:t>
            </a:r>
            <a:endParaRPr sz="3959">
              <a:solidFill>
                <a:srgbClr val="3F3F3F"/>
              </a:solidFill>
              <a:latin typeface="Century Gothic"/>
              <a:ea typeface="Century Gothic"/>
              <a:cs typeface="Century Gothic"/>
              <a:sym typeface="Century Gothic"/>
            </a:endParaRPr>
          </a:p>
        </p:txBody>
      </p:sp>
      <p:sp>
        <p:nvSpPr>
          <p:cNvPr id="67" name="Google Shape;67;p3"/>
          <p:cNvSpPr txBox="1">
            <a:spLocks noGrp="1"/>
          </p:cNvSpPr>
          <p:nvPr>
            <p:ph type="body" idx="1"/>
          </p:nvPr>
        </p:nvSpPr>
        <p:spPr>
          <a:xfrm>
            <a:off x="406400" y="1624907"/>
            <a:ext cx="11110097" cy="4725094"/>
          </a:xfrm>
          <a:prstGeom prst="rect">
            <a:avLst/>
          </a:prstGeom>
          <a:noFill/>
          <a:ln>
            <a:noFill/>
          </a:ln>
        </p:spPr>
        <p:txBody>
          <a:bodyPr spcFirstLastPara="1" wrap="square" lIns="91425" tIns="45700" rIns="91425" bIns="45700" anchor="t" anchorCtr="0">
            <a:normAutofit/>
          </a:bodyPr>
          <a:lstStyle/>
          <a:p>
            <a:pPr marL="0" lvl="0" indent="0" algn="l" rtl="0">
              <a:lnSpc>
                <a:spcPct val="70000"/>
              </a:lnSpc>
              <a:spcBef>
                <a:spcPts val="0"/>
              </a:spcBef>
              <a:spcAft>
                <a:spcPts val="0"/>
              </a:spcAft>
              <a:buClr>
                <a:srgbClr val="3F3F3F"/>
              </a:buClr>
              <a:buSzPts val="3150"/>
              <a:buNone/>
            </a:pPr>
            <a:r>
              <a:rPr lang="en-CA" sz="3150" b="1" dirty="0">
                <a:solidFill>
                  <a:srgbClr val="3F3F3F"/>
                </a:solidFill>
                <a:latin typeface="Century Gothic"/>
                <a:ea typeface="Century Gothic"/>
                <a:cs typeface="Century Gothic"/>
                <a:sym typeface="Century Gothic"/>
              </a:rPr>
              <a:t>I can 1</a:t>
            </a:r>
            <a:r>
              <a:rPr lang="en-CA" sz="3150" b="1" baseline="30000" dirty="0">
                <a:solidFill>
                  <a:srgbClr val="3F3F3F"/>
                </a:solidFill>
                <a:latin typeface="Century Gothic"/>
                <a:ea typeface="Century Gothic"/>
                <a:cs typeface="Century Gothic"/>
                <a:sym typeface="Century Gothic"/>
              </a:rPr>
              <a:t>st</a:t>
            </a:r>
            <a:r>
              <a:rPr lang="en-CA" sz="3150" b="1" dirty="0">
                <a:solidFill>
                  <a:srgbClr val="3F3F3F"/>
                </a:solidFill>
                <a:latin typeface="Century Gothic"/>
                <a:ea typeface="Century Gothic"/>
                <a:cs typeface="Century Gothic"/>
                <a:sym typeface="Century Gothic"/>
              </a:rPr>
              <a:t> grade:</a:t>
            </a:r>
            <a:endParaRPr sz="3150" b="1" dirty="0">
              <a:solidFill>
                <a:srgbClr val="3F3F3F"/>
              </a:solidFill>
              <a:latin typeface="Century Gothic"/>
              <a:ea typeface="Century Gothic"/>
              <a:cs typeface="Century Gothic"/>
              <a:sym typeface="Century Gothic"/>
            </a:endParaRPr>
          </a:p>
          <a:p>
            <a:r>
              <a:rPr lang="en-US" sz="1900" dirty="0"/>
              <a:t>notice that my heart rate is different before, during, and after physical activity </a:t>
            </a:r>
          </a:p>
          <a:p>
            <a:r>
              <a:rPr lang="en-US" sz="1900" dirty="0"/>
              <a:t>name a moderate and a vigorous physical activity </a:t>
            </a:r>
          </a:p>
          <a:p>
            <a:r>
              <a:rPr lang="en-US" sz="1900" dirty="0"/>
              <a:t>name warm-up and cool-down activities that help warm up different parts of my body </a:t>
            </a:r>
          </a:p>
          <a:p>
            <a:r>
              <a:rPr lang="en-US" sz="1900" dirty="0"/>
              <a:t>recognize the health benefits of being physically active </a:t>
            </a:r>
          </a:p>
          <a:p>
            <a:pPr marL="0" lvl="0" indent="0" algn="l" rtl="0">
              <a:lnSpc>
                <a:spcPct val="70000"/>
              </a:lnSpc>
              <a:spcBef>
                <a:spcPts val="1000"/>
              </a:spcBef>
              <a:spcAft>
                <a:spcPts val="0"/>
              </a:spcAft>
              <a:buClr>
                <a:schemeClr val="dk1"/>
              </a:buClr>
              <a:buSzPts val="1890"/>
              <a:buNone/>
            </a:pPr>
            <a:endParaRPr sz="1890" dirty="0">
              <a:solidFill>
                <a:srgbClr val="3F3F3F"/>
              </a:solidFill>
              <a:latin typeface="Century Gothic"/>
              <a:ea typeface="Century Gothic"/>
              <a:cs typeface="Century Gothic"/>
              <a:sym typeface="Century Gothic"/>
            </a:endParaRPr>
          </a:p>
          <a:p>
            <a:pPr marL="0" lvl="0" indent="0" algn="l" rtl="0">
              <a:lnSpc>
                <a:spcPct val="70000"/>
              </a:lnSpc>
              <a:spcBef>
                <a:spcPts val="600"/>
              </a:spcBef>
              <a:spcAft>
                <a:spcPts val="0"/>
              </a:spcAft>
              <a:buClr>
                <a:srgbClr val="3F3F3F"/>
              </a:buClr>
              <a:buSzPts val="3150"/>
              <a:buNone/>
            </a:pPr>
            <a:r>
              <a:rPr lang="en-CA" sz="3150" b="1" dirty="0">
                <a:solidFill>
                  <a:srgbClr val="3F3F3F"/>
                </a:solidFill>
                <a:latin typeface="Century Gothic"/>
                <a:ea typeface="Century Gothic"/>
                <a:cs typeface="Century Gothic"/>
                <a:sym typeface="Century Gothic"/>
              </a:rPr>
              <a:t>I can 3</a:t>
            </a:r>
            <a:r>
              <a:rPr lang="en-CA" sz="3150" b="1" baseline="30000" dirty="0">
                <a:solidFill>
                  <a:srgbClr val="3F3F3F"/>
                </a:solidFill>
                <a:latin typeface="Century Gothic"/>
                <a:ea typeface="Century Gothic"/>
                <a:cs typeface="Century Gothic"/>
                <a:sym typeface="Century Gothic"/>
              </a:rPr>
              <a:t>rd</a:t>
            </a:r>
            <a:r>
              <a:rPr lang="en-CA" sz="3150" b="1" dirty="0">
                <a:solidFill>
                  <a:srgbClr val="3F3F3F"/>
                </a:solidFill>
                <a:latin typeface="Century Gothic"/>
                <a:ea typeface="Century Gothic"/>
                <a:cs typeface="Century Gothic"/>
                <a:sym typeface="Century Gothic"/>
              </a:rPr>
              <a:t> grade:</a:t>
            </a:r>
            <a:endParaRPr sz="3150" b="1" dirty="0">
              <a:solidFill>
                <a:srgbClr val="3F3F3F"/>
              </a:solidFill>
              <a:latin typeface="Century Gothic"/>
              <a:ea typeface="Century Gothic"/>
              <a:cs typeface="Century Gothic"/>
              <a:sym typeface="Century Gothic"/>
            </a:endParaRPr>
          </a:p>
          <a:p>
            <a:r>
              <a:rPr lang="en-US" sz="1700" dirty="0"/>
              <a:t>describe the role of my heart and lungs while I am active, and how they rely on each other</a:t>
            </a:r>
          </a:p>
          <a:p>
            <a:r>
              <a:rPr lang="en-US" sz="1700" dirty="0"/>
              <a:t>use various activities to work and improve my cardiovascular endurance</a:t>
            </a:r>
          </a:p>
          <a:p>
            <a:r>
              <a:rPr lang="en-US" sz="1700" dirty="0"/>
              <a:t>identify the difference between moderate and vigorous physical activity</a:t>
            </a:r>
          </a:p>
          <a:p>
            <a:r>
              <a:rPr lang="en-US" sz="1700" dirty="0"/>
              <a:t>recognize how different activities impact different aspects of my fitness</a:t>
            </a:r>
          </a:p>
          <a:p>
            <a:pPr marL="228600" lvl="0" indent="-108585" algn="l" rtl="0">
              <a:lnSpc>
                <a:spcPct val="70000"/>
              </a:lnSpc>
              <a:spcBef>
                <a:spcPts val="600"/>
              </a:spcBef>
              <a:spcAft>
                <a:spcPts val="0"/>
              </a:spcAft>
              <a:buClr>
                <a:schemeClr val="dk1"/>
              </a:buClr>
              <a:buSzPts val="1890"/>
              <a:buNone/>
            </a:pPr>
            <a:endParaRPr sz="1890" dirty="0">
              <a:solidFill>
                <a:srgbClr val="3F3F3F"/>
              </a:solidFill>
              <a:latin typeface="Century Gothic"/>
              <a:ea typeface="Century Gothic"/>
              <a:cs typeface="Century Gothic"/>
              <a:sym typeface="Century Gothic"/>
            </a:endParaRPr>
          </a:p>
        </p:txBody>
      </p:sp>
      <p:sp>
        <p:nvSpPr>
          <p:cNvPr id="68" name="Google Shape;68;p3"/>
          <p:cNvSpPr/>
          <p:nvPr/>
        </p:nvSpPr>
        <p:spPr>
          <a:xfrm>
            <a:off x="-62450" y="-21628"/>
            <a:ext cx="12452004" cy="701714"/>
          </a:xfrm>
          <a:prstGeom prst="rect">
            <a:avLst/>
          </a:prstGeom>
          <a:solidFill>
            <a:srgbClr val="548135"/>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69" name="Google Shape;69;p3"/>
          <p:cNvPicPr preferRelativeResize="0"/>
          <p:nvPr/>
        </p:nvPicPr>
        <p:blipFill rotWithShape="1">
          <a:blip r:embed="rId3">
            <a:alphaModFix/>
          </a:blip>
          <a:srcRect l="5062" t="45660" r="11727" b="48896"/>
          <a:stretch/>
        </p:blipFill>
        <p:spPr>
          <a:xfrm>
            <a:off x="-1" y="19349"/>
            <a:ext cx="12327105" cy="623023"/>
          </a:xfrm>
          <a:prstGeom prst="rect">
            <a:avLst/>
          </a:prstGeom>
          <a:noFill/>
          <a:ln>
            <a:noFill/>
          </a:ln>
        </p:spPr>
      </p:pic>
      <p:sp>
        <p:nvSpPr>
          <p:cNvPr id="70" name="Google Shape;70;p3"/>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F3F3F"/>
              </a:buClr>
              <a:buSzPts val="4400"/>
              <a:buFont typeface="Century Gothic"/>
              <a:buNone/>
            </a:pPr>
            <a:r>
              <a:rPr lang="en-CA">
                <a:solidFill>
                  <a:srgbClr val="3F3F3F"/>
                </a:solidFill>
                <a:latin typeface="Century Gothic"/>
                <a:ea typeface="Century Gothic"/>
                <a:cs typeface="Century Gothic"/>
                <a:sym typeface="Century Gothic"/>
              </a:rPr>
              <a:t>	</a:t>
            </a:r>
            <a:r>
              <a:rPr lang="en-CA" b="1">
                <a:solidFill>
                  <a:srgbClr val="3F3F3F"/>
                </a:solidFill>
                <a:latin typeface="Century Gothic"/>
                <a:ea typeface="Century Gothic"/>
                <a:cs typeface="Century Gothic"/>
                <a:sym typeface="Century Gothic"/>
              </a:rPr>
              <a:t>Rate My Self Lesson Check In</a:t>
            </a:r>
            <a:endParaRPr b="1">
              <a:solidFill>
                <a:srgbClr val="3F3F3F"/>
              </a:solidFill>
              <a:latin typeface="Century Gothic"/>
              <a:ea typeface="Century Gothic"/>
              <a:cs typeface="Century Gothic"/>
              <a:sym typeface="Century Gothic"/>
            </a:endParaRPr>
          </a:p>
        </p:txBody>
      </p:sp>
      <p:sp>
        <p:nvSpPr>
          <p:cNvPr id="102" name="Google Shape;102;p6"/>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03" name="Google Shape;103;p6"/>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04" name="Google Shape;104;p6"/>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graphicFrame>
        <p:nvGraphicFramePr>
          <p:cNvPr id="105" name="Google Shape;105;p6"/>
          <p:cNvGraphicFramePr/>
          <p:nvPr>
            <p:extLst>
              <p:ext uri="{D42A27DB-BD31-4B8C-83A1-F6EECF244321}">
                <p14:modId xmlns:p14="http://schemas.microsoft.com/office/powerpoint/2010/main" val="3030581263"/>
              </p:ext>
            </p:extLst>
          </p:nvPr>
        </p:nvGraphicFramePr>
        <p:xfrm>
          <a:off x="651164" y="2338241"/>
          <a:ext cx="10702636" cy="4173394"/>
        </p:xfrm>
        <a:graphic>
          <a:graphicData uri="http://schemas.openxmlformats.org/drawingml/2006/table">
            <a:tbl>
              <a:tblPr firstRow="1" bandRow="1">
                <a:noFill/>
                <a:tableStyleId>{F522C749-A483-4E39-9965-501708AE137D}</a:tableStyleId>
              </a:tblPr>
              <a:tblGrid>
                <a:gridCol w="2675659">
                  <a:extLst>
                    <a:ext uri="{9D8B030D-6E8A-4147-A177-3AD203B41FA5}">
                      <a16:colId xmlns:a16="http://schemas.microsoft.com/office/drawing/2014/main" val="20000"/>
                    </a:ext>
                  </a:extLst>
                </a:gridCol>
                <a:gridCol w="2675659">
                  <a:extLst>
                    <a:ext uri="{9D8B030D-6E8A-4147-A177-3AD203B41FA5}">
                      <a16:colId xmlns:a16="http://schemas.microsoft.com/office/drawing/2014/main" val="20001"/>
                    </a:ext>
                  </a:extLst>
                </a:gridCol>
                <a:gridCol w="2675659">
                  <a:extLst>
                    <a:ext uri="{9D8B030D-6E8A-4147-A177-3AD203B41FA5}">
                      <a16:colId xmlns:a16="http://schemas.microsoft.com/office/drawing/2014/main" val="20002"/>
                    </a:ext>
                  </a:extLst>
                </a:gridCol>
                <a:gridCol w="2675659">
                  <a:extLst>
                    <a:ext uri="{9D8B030D-6E8A-4147-A177-3AD203B41FA5}">
                      <a16:colId xmlns:a16="http://schemas.microsoft.com/office/drawing/2014/main" val="20003"/>
                    </a:ext>
                  </a:extLst>
                </a:gridCol>
              </a:tblGrid>
              <a:tr h="402462">
                <a:tc>
                  <a:txBody>
                    <a:bodyPr/>
                    <a:lstStyle/>
                    <a:p>
                      <a:pPr marL="0" marR="0" lvl="0" indent="0" algn="ctr" rtl="0">
                        <a:spcBef>
                          <a:spcPts val="0"/>
                        </a:spcBef>
                        <a:spcAft>
                          <a:spcPts val="0"/>
                        </a:spcAft>
                        <a:buNone/>
                      </a:pPr>
                      <a:r>
                        <a:rPr lang="en-CA" sz="1800" b="1" u="none" strike="noStrike" cap="none"/>
                        <a:t> I AM A 1</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2</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3</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4</a:t>
                      </a:r>
                      <a:endParaRPr sz="1800" b="1" u="none" strike="noStrike" cap="none"/>
                    </a:p>
                  </a:txBody>
                  <a:tcPr marL="91450" marR="91450" marT="45725" marB="45725"/>
                </a:tc>
                <a:extLst>
                  <a:ext uri="{0D108BD9-81ED-4DB2-BD59-A6C34878D82A}">
                    <a16:rowId xmlns:a16="http://schemas.microsoft.com/office/drawing/2014/main" val="10000"/>
                  </a:ext>
                </a:extLst>
              </a:tr>
              <a:tr h="1885466">
                <a:tc>
                  <a:txBody>
                    <a:bodyPr/>
                    <a:lstStyle/>
                    <a:p>
                      <a:pPr marL="0" marR="0" lvl="0" indent="0" algn="ctr" rtl="0">
                        <a:spcBef>
                          <a:spcPts val="0"/>
                        </a:spcBef>
                        <a:spcAft>
                          <a:spcPts val="0"/>
                        </a:spcAft>
                        <a:buNone/>
                      </a:pPr>
                      <a:r>
                        <a:rPr lang="en-CA" sz="1800" b="1" u="none" strike="noStrike" cap="none" dirty="0"/>
                        <a:t>I don’t understand much about </a:t>
                      </a:r>
                      <a:r>
                        <a:rPr lang="en-CA" sz="1800" b="1" u="none" strike="noStrike" cap="none" dirty="0" smtClean="0"/>
                        <a:t>cardiovascular</a:t>
                      </a:r>
                      <a:r>
                        <a:rPr lang="en-CA" sz="1800" b="1" u="none" strike="noStrike" cap="none" baseline="0" dirty="0" smtClean="0"/>
                        <a:t> fitness</a:t>
                      </a:r>
                      <a:r>
                        <a:rPr lang="en-CA" sz="1800" b="1" u="none" strike="noStrike" cap="none" dirty="0" smtClean="0"/>
                        <a:t>!</a:t>
                      </a:r>
                      <a:endParaRPr sz="1800" b="1" u="none" strike="noStrike" cap="none" dirty="0"/>
                    </a:p>
                  </a:txBody>
                  <a:tcPr marL="91450" marR="91450" marT="45725" marB="45725"/>
                </a:tc>
                <a:tc>
                  <a:txBody>
                    <a:bodyPr/>
                    <a:lstStyle/>
                    <a:p>
                      <a:pPr marL="0" marR="0" lvl="0" indent="0" algn="ctr" rtl="0">
                        <a:spcBef>
                          <a:spcPts val="0"/>
                        </a:spcBef>
                        <a:spcAft>
                          <a:spcPts val="0"/>
                        </a:spcAft>
                        <a:buNone/>
                      </a:pPr>
                      <a:r>
                        <a:rPr lang="en-CA" sz="1800" b="1" u="none" strike="noStrike" cap="none" dirty="0"/>
                        <a:t>I understand the concept </a:t>
                      </a:r>
                      <a:r>
                        <a:rPr lang="en-CA" sz="1800" b="1" u="none" strike="noStrike" cap="none" dirty="0" smtClean="0"/>
                        <a:t>of</a:t>
                      </a:r>
                      <a:r>
                        <a:rPr lang="en-CA" sz="1800" b="1" u="none" strike="noStrike" cap="none" baseline="0" dirty="0" smtClean="0"/>
                        <a:t> cardiovascular fitness</a:t>
                      </a:r>
                      <a:r>
                        <a:rPr lang="en-CA" sz="1800" b="1" u="none" strike="noStrike" cap="none" dirty="0" smtClean="0"/>
                        <a:t>, </a:t>
                      </a:r>
                      <a:r>
                        <a:rPr lang="en-CA" sz="1800" b="1" u="none" strike="noStrike" cap="none" dirty="0"/>
                        <a:t>but I need more help!</a:t>
                      </a:r>
                      <a:endParaRPr sz="1800" b="1" u="none" strike="noStrike" cap="none" dirty="0"/>
                    </a:p>
                  </a:txBody>
                  <a:tcPr marL="91450" marR="91450" marT="45725" marB="45725"/>
                </a:tc>
                <a:tc>
                  <a:txBody>
                    <a:bodyPr/>
                    <a:lstStyle/>
                    <a:p>
                      <a:pPr marL="0" marR="0" lvl="0" indent="0" algn="ctr" rtl="0">
                        <a:spcBef>
                          <a:spcPts val="0"/>
                        </a:spcBef>
                        <a:spcAft>
                          <a:spcPts val="0"/>
                        </a:spcAft>
                        <a:buNone/>
                      </a:pPr>
                      <a:r>
                        <a:rPr lang="en-CA" sz="1800" b="1" u="none" strike="noStrike" cap="none" dirty="0"/>
                        <a:t>I </a:t>
                      </a:r>
                      <a:r>
                        <a:rPr lang="en-CA" sz="1800" b="1" u="none" strike="noStrike" cap="none" dirty="0" smtClean="0"/>
                        <a:t>understand</a:t>
                      </a:r>
                      <a:r>
                        <a:rPr lang="en-CA" sz="1800" b="1" u="none" strike="noStrike" cap="none" baseline="0" dirty="0" smtClean="0"/>
                        <a:t> my heart and </a:t>
                      </a:r>
                      <a:r>
                        <a:rPr lang="en-CA" sz="1800" b="1" u="none" strike="noStrike" cap="none" dirty="0" smtClean="0"/>
                        <a:t>can </a:t>
                      </a:r>
                      <a:r>
                        <a:rPr lang="en-CA" sz="1800" b="1" u="none" strike="noStrike" cap="none" dirty="0"/>
                        <a:t>practice </a:t>
                      </a:r>
                      <a:r>
                        <a:rPr lang="en-CA" sz="1800" b="1" u="none" strike="noStrike" cap="none" dirty="0" smtClean="0"/>
                        <a:t>cardiovascular fitness</a:t>
                      </a:r>
                      <a:r>
                        <a:rPr lang="en-CA" sz="1800" b="1" u="none" strike="noStrike" cap="none" baseline="0" dirty="0" smtClean="0"/>
                        <a:t> exercises</a:t>
                      </a:r>
                      <a:r>
                        <a:rPr lang="en-CA" sz="1800" b="1" u="none" strike="noStrike" cap="none" dirty="0" smtClean="0"/>
                        <a:t>!</a:t>
                      </a:r>
                      <a:endParaRPr sz="1800" b="1" u="none" strike="noStrike" cap="none" dirty="0"/>
                    </a:p>
                  </a:txBody>
                  <a:tcPr marL="91450" marR="91450" marT="45725" marB="45725"/>
                </a:tc>
                <a:tc>
                  <a:txBody>
                    <a:bodyPr/>
                    <a:lstStyle/>
                    <a:p>
                      <a:pPr marL="0" marR="0" lvl="0" indent="0" algn="ctr" rtl="0">
                        <a:spcBef>
                          <a:spcPts val="0"/>
                        </a:spcBef>
                        <a:spcAft>
                          <a:spcPts val="0"/>
                        </a:spcAft>
                        <a:buNone/>
                      </a:pPr>
                      <a:r>
                        <a:rPr lang="en-CA" sz="1800" b="1" u="none" strike="noStrike" cap="none" dirty="0"/>
                        <a:t>I understand why we should </a:t>
                      </a:r>
                      <a:r>
                        <a:rPr lang="en-CA" sz="1800" b="1" u="none" strike="noStrike" cap="none" dirty="0" smtClean="0"/>
                        <a:t>exercise</a:t>
                      </a:r>
                      <a:r>
                        <a:rPr lang="en-CA" sz="1800" b="1" u="none" strike="noStrike" cap="none" baseline="0" dirty="0" smtClean="0"/>
                        <a:t>, how this effects my heart, and can get a </a:t>
                      </a:r>
                      <a:r>
                        <a:rPr lang="en-CA" sz="1800" b="1" u="none" strike="noStrike" cap="none" dirty="0" smtClean="0"/>
                        <a:t>friend/partner</a:t>
                      </a:r>
                      <a:r>
                        <a:rPr lang="en-CA" sz="1800" b="1" u="none" strike="noStrike" cap="none" baseline="0" dirty="0"/>
                        <a:t> </a:t>
                      </a:r>
                      <a:r>
                        <a:rPr lang="en-CA" sz="1800" b="1" u="none" strike="noStrike" cap="none" baseline="0" dirty="0" smtClean="0"/>
                        <a:t>to do it with me!</a:t>
                      </a:r>
                      <a:endParaRPr sz="1800" b="1" u="none" strike="noStrike" cap="none" dirty="0"/>
                    </a:p>
                  </a:txBody>
                  <a:tcPr marL="91450" marR="91450" marT="45725" marB="45725"/>
                </a:tc>
                <a:extLst>
                  <a:ext uri="{0D108BD9-81ED-4DB2-BD59-A6C34878D82A}">
                    <a16:rowId xmlns:a16="http://schemas.microsoft.com/office/drawing/2014/main" val="10001"/>
                  </a:ext>
                </a:extLst>
              </a:tr>
              <a:tr h="1885466">
                <a:tc>
                  <a:txBody>
                    <a:bodyPr/>
                    <a:lstStyle/>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dirty="0"/>
                    </a:p>
                  </a:txBody>
                  <a:tcPr marL="91450" marR="91450" marT="45725" marB="45725"/>
                </a:tc>
                <a:extLst>
                  <a:ext uri="{0D108BD9-81ED-4DB2-BD59-A6C34878D82A}">
                    <a16:rowId xmlns:a16="http://schemas.microsoft.com/office/drawing/2014/main" val="10002"/>
                  </a:ext>
                </a:extLst>
              </a:tr>
            </a:tbl>
          </a:graphicData>
        </a:graphic>
      </p:graphicFrame>
      <p:pic>
        <p:nvPicPr>
          <p:cNvPr id="106" name="Google Shape;106;p6" descr="Herchel's Blog Spot: June 2012"/>
          <p:cNvPicPr preferRelativeResize="0"/>
          <p:nvPr/>
        </p:nvPicPr>
        <p:blipFill rotWithShape="1">
          <a:blip r:embed="rId4">
            <a:alphaModFix/>
          </a:blip>
          <a:srcRect/>
          <a:stretch/>
        </p:blipFill>
        <p:spPr>
          <a:xfrm>
            <a:off x="6821089" y="4774798"/>
            <a:ext cx="1364674" cy="1364674"/>
          </a:xfrm>
          <a:prstGeom prst="rect">
            <a:avLst/>
          </a:prstGeom>
          <a:noFill/>
          <a:ln>
            <a:noFill/>
          </a:ln>
        </p:spPr>
      </p:pic>
      <p:pic>
        <p:nvPicPr>
          <p:cNvPr id="107" name="Google Shape;107;p6" descr="Сведочанства на мој начин | Физика у Бранку"/>
          <p:cNvPicPr preferRelativeResize="0"/>
          <p:nvPr/>
        </p:nvPicPr>
        <p:blipFill rotWithShape="1">
          <a:blip r:embed="rId5">
            <a:alphaModFix/>
          </a:blip>
          <a:srcRect/>
          <a:stretch/>
        </p:blipFill>
        <p:spPr>
          <a:xfrm>
            <a:off x="9421827" y="4836221"/>
            <a:ext cx="1505944" cy="1294461"/>
          </a:xfrm>
          <a:prstGeom prst="rect">
            <a:avLst/>
          </a:prstGeom>
          <a:noFill/>
          <a:ln>
            <a:noFill/>
          </a:ln>
        </p:spPr>
      </p:pic>
      <p:pic>
        <p:nvPicPr>
          <p:cNvPr id="108" name="Google Shape;108;p6" descr="File:054-worried-face.svg - Wikimedia Commons"/>
          <p:cNvPicPr preferRelativeResize="0"/>
          <p:nvPr/>
        </p:nvPicPr>
        <p:blipFill rotWithShape="1">
          <a:blip r:embed="rId6">
            <a:alphaModFix/>
          </a:blip>
          <a:srcRect/>
          <a:stretch/>
        </p:blipFill>
        <p:spPr>
          <a:xfrm>
            <a:off x="1245063" y="4748880"/>
            <a:ext cx="1600726" cy="1600726"/>
          </a:xfrm>
          <a:prstGeom prst="rect">
            <a:avLst/>
          </a:prstGeom>
          <a:noFill/>
          <a:ln>
            <a:noFill/>
          </a:ln>
        </p:spPr>
      </p:pic>
      <p:pic>
        <p:nvPicPr>
          <p:cNvPr id="109" name="Google Shape;109;p6" descr="message in a bottle, missed connections | The Honking Goose"/>
          <p:cNvPicPr preferRelativeResize="0"/>
          <p:nvPr/>
        </p:nvPicPr>
        <p:blipFill rotWithShape="1">
          <a:blip r:embed="rId7">
            <a:alphaModFix/>
          </a:blip>
          <a:srcRect/>
          <a:stretch/>
        </p:blipFill>
        <p:spPr>
          <a:xfrm>
            <a:off x="4195201" y="4702058"/>
            <a:ext cx="1389824" cy="1573479"/>
          </a:xfrm>
          <a:prstGeom prst="rect">
            <a:avLst/>
          </a:prstGeom>
          <a:noFill/>
          <a:ln>
            <a:noFill/>
          </a:ln>
        </p:spPr>
      </p:pic>
      <p:sp>
        <p:nvSpPr>
          <p:cNvPr id="110" name="Google Shape;110;p6"/>
          <p:cNvSpPr txBox="1"/>
          <p:nvPr/>
        </p:nvSpPr>
        <p:spPr>
          <a:xfrm>
            <a:off x="-13854" y="1566053"/>
            <a:ext cx="12192000" cy="757118"/>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ctr" rtl="0">
              <a:lnSpc>
                <a:spcPct val="90000"/>
              </a:lnSpc>
              <a:spcBef>
                <a:spcPts val="0"/>
              </a:spcBef>
              <a:spcAft>
                <a:spcPts val="0"/>
              </a:spcAft>
              <a:buClr>
                <a:srgbClr val="3F3F3F"/>
              </a:buClr>
              <a:buSzPts val="4400"/>
              <a:buFont typeface="Century Gothic"/>
              <a:buNone/>
            </a:pPr>
            <a:r>
              <a:rPr lang="en-CA" sz="4400" dirty="0">
                <a:solidFill>
                  <a:srgbClr val="3F3F3F"/>
                </a:solidFill>
                <a:latin typeface="Century Gothic"/>
                <a:ea typeface="Century Gothic"/>
                <a:cs typeface="Century Gothic"/>
                <a:sym typeface="Century Gothic"/>
              </a:rPr>
              <a:t>	</a:t>
            </a:r>
            <a:r>
              <a:rPr lang="en-CA" sz="4400" b="1" dirty="0">
                <a:solidFill>
                  <a:srgbClr val="3F3F3F"/>
                </a:solidFill>
                <a:latin typeface="Century Gothic"/>
                <a:ea typeface="Century Gothic"/>
                <a:cs typeface="Century Gothic"/>
                <a:sym typeface="Century Gothic"/>
              </a:rPr>
              <a:t>What Do You Know About </a:t>
            </a:r>
            <a:r>
              <a:rPr lang="en-CA" sz="4400" b="1" dirty="0" smtClean="0">
                <a:solidFill>
                  <a:srgbClr val="3F3F3F"/>
                </a:solidFill>
                <a:latin typeface="Century Gothic"/>
                <a:ea typeface="Century Gothic"/>
                <a:cs typeface="Century Gothic"/>
                <a:sym typeface="Century Gothic"/>
              </a:rPr>
              <a:t>Cardiovascular Fitness</a:t>
            </a:r>
            <a:r>
              <a:rPr lang="en-CA" sz="4400" b="1" dirty="0" smtClean="0">
                <a:solidFill>
                  <a:srgbClr val="3F3F3F"/>
                </a:solidFill>
                <a:latin typeface="Century Gothic"/>
                <a:ea typeface="Century Gothic"/>
                <a:cs typeface="Century Gothic"/>
                <a:sym typeface="Century Gothic"/>
              </a:rPr>
              <a:t>?</a:t>
            </a:r>
            <a:endParaRPr sz="4400" b="1" dirty="0">
              <a:solidFill>
                <a:srgbClr val="3F3F3F"/>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193713099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p29"/>
          <p:cNvSpPr txBox="1">
            <a:spLocks noGrp="1"/>
          </p:cNvSpPr>
          <p:nvPr>
            <p:ph type="title"/>
          </p:nvPr>
        </p:nvSpPr>
        <p:spPr>
          <a:xfrm>
            <a:off x="0" y="873326"/>
            <a:ext cx="12192000" cy="757118"/>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90000"/>
              </a:lnSpc>
              <a:spcBef>
                <a:spcPts val="0"/>
              </a:spcBef>
              <a:spcAft>
                <a:spcPts val="0"/>
              </a:spcAft>
              <a:buClr>
                <a:srgbClr val="3F3F3F"/>
              </a:buClr>
              <a:buSzPts val="3959"/>
              <a:buFont typeface="Century Gothic"/>
              <a:buNone/>
            </a:pPr>
            <a:r>
              <a:rPr lang="en-CA" sz="3959">
                <a:solidFill>
                  <a:srgbClr val="3F3F3F"/>
                </a:solidFill>
                <a:latin typeface="Century Gothic"/>
                <a:ea typeface="Century Gothic"/>
                <a:cs typeface="Century Gothic"/>
                <a:sym typeface="Century Gothic"/>
              </a:rPr>
              <a:t>	</a:t>
            </a:r>
            <a:r>
              <a:rPr lang="en-CA" sz="3959" b="1">
                <a:solidFill>
                  <a:srgbClr val="0070C0"/>
                </a:solidFill>
                <a:latin typeface="Century Gothic"/>
                <a:ea typeface="Century Gothic"/>
                <a:cs typeface="Century Gothic"/>
                <a:sym typeface="Century Gothic"/>
              </a:rPr>
              <a:t>Bye See You Next Week Tuesday! Same Time, Same Place Time!</a:t>
            </a:r>
            <a:endParaRPr sz="3959" b="1">
              <a:solidFill>
                <a:srgbClr val="0070C0"/>
              </a:solidFill>
              <a:latin typeface="Century Gothic"/>
              <a:ea typeface="Century Gothic"/>
              <a:cs typeface="Century Gothic"/>
              <a:sym typeface="Century Gothic"/>
            </a:endParaRPr>
          </a:p>
        </p:txBody>
      </p:sp>
      <p:sp>
        <p:nvSpPr>
          <p:cNvPr id="405" name="Google Shape;405;p29"/>
          <p:cNvSpPr txBox="1">
            <a:spLocks noGrp="1"/>
          </p:cNvSpPr>
          <p:nvPr>
            <p:ph type="body" idx="1"/>
          </p:nvPr>
        </p:nvSpPr>
        <p:spPr>
          <a:xfrm>
            <a:off x="838200" y="1899637"/>
            <a:ext cx="10678297" cy="4900585"/>
          </a:xfrm>
          <a:prstGeom prst="rect">
            <a:avLst/>
          </a:prstGeom>
          <a:noFill/>
          <a:ln>
            <a:noFill/>
          </a:ln>
        </p:spPr>
        <p:txBody>
          <a:bodyPr spcFirstLastPara="1" wrap="square" lIns="91425" tIns="45700" rIns="91425" bIns="45700" anchor="t" anchorCtr="0">
            <a:normAutofit/>
          </a:bodyPr>
          <a:lstStyle/>
          <a:p>
            <a:pPr marL="0" lvl="0" indent="0" algn="ctr" rtl="0">
              <a:lnSpc>
                <a:spcPct val="80000"/>
              </a:lnSpc>
              <a:spcBef>
                <a:spcPts val="0"/>
              </a:spcBef>
              <a:spcAft>
                <a:spcPts val="0"/>
              </a:spcAft>
              <a:buClr>
                <a:srgbClr val="3F3F3F"/>
              </a:buClr>
              <a:buSzPts val="2497"/>
              <a:buNone/>
            </a:pPr>
            <a:r>
              <a:rPr lang="en-CA" sz="2497" b="1" dirty="0">
                <a:solidFill>
                  <a:srgbClr val="3F3F3F"/>
                </a:solidFill>
                <a:latin typeface="Century Gothic"/>
                <a:ea typeface="Century Gothic"/>
                <a:cs typeface="Century Gothic"/>
                <a:sym typeface="Century Gothic"/>
              </a:rPr>
              <a:t>Next week we will be doing the </a:t>
            </a:r>
            <a:r>
              <a:rPr lang="en-CA" sz="2497" b="1" dirty="0" smtClean="0">
                <a:solidFill>
                  <a:srgbClr val="3F3F3F"/>
                </a:solidFill>
                <a:latin typeface="Century Gothic"/>
                <a:ea typeface="Century Gothic"/>
                <a:cs typeface="Century Gothic"/>
                <a:sym typeface="Century Gothic"/>
              </a:rPr>
              <a:t>2.03 </a:t>
            </a:r>
            <a:r>
              <a:rPr lang="en-CA" sz="2497" b="1" dirty="0" smtClean="0">
                <a:solidFill>
                  <a:srgbClr val="3F3F3F"/>
                </a:solidFill>
                <a:latin typeface="Century Gothic"/>
                <a:ea typeface="Century Gothic"/>
                <a:cs typeface="Century Gothic"/>
                <a:sym typeface="Century Gothic"/>
              </a:rPr>
              <a:t>Strength mini lesson during class t</a:t>
            </a:r>
            <a:r>
              <a:rPr lang="en-CA" sz="2497" b="1" dirty="0" smtClean="0">
                <a:solidFill>
                  <a:srgbClr val="3F3F3F"/>
                </a:solidFill>
                <a:latin typeface="Century Gothic"/>
                <a:ea typeface="Century Gothic"/>
                <a:cs typeface="Century Gothic"/>
                <a:sym typeface="Century Gothic"/>
              </a:rPr>
              <a:t>ime</a:t>
            </a:r>
            <a:r>
              <a:rPr lang="en-CA" sz="2497" b="1" dirty="0">
                <a:solidFill>
                  <a:srgbClr val="3F3F3F"/>
                </a:solidFill>
                <a:latin typeface="Century Gothic"/>
                <a:ea typeface="Century Gothic"/>
                <a:cs typeface="Century Gothic"/>
                <a:sym typeface="Century Gothic"/>
              </a:rPr>
              <a:t>!!</a:t>
            </a:r>
            <a:endParaRPr dirty="0"/>
          </a:p>
          <a:p>
            <a:pPr marL="0" lvl="0" indent="0" algn="ctr" rtl="0">
              <a:lnSpc>
                <a:spcPct val="80000"/>
              </a:lnSpc>
              <a:spcBef>
                <a:spcPts val="2200"/>
              </a:spcBef>
              <a:spcAft>
                <a:spcPts val="0"/>
              </a:spcAft>
              <a:buClr>
                <a:srgbClr val="3F3F3F"/>
              </a:buClr>
              <a:buSzPts val="2497"/>
              <a:buNone/>
            </a:pPr>
            <a:r>
              <a:rPr lang="en-CA" sz="2497" b="1" dirty="0">
                <a:solidFill>
                  <a:srgbClr val="3F3F3F"/>
                </a:solidFill>
                <a:latin typeface="Century Gothic"/>
                <a:ea typeface="Century Gothic"/>
                <a:cs typeface="Century Gothic"/>
                <a:sym typeface="Century Gothic"/>
              </a:rPr>
              <a:t>Be Prepared To Get Ready To Let Me See What you have learned!!!</a:t>
            </a:r>
            <a:endParaRPr dirty="0"/>
          </a:p>
          <a:p>
            <a:pPr marL="0" lvl="0" indent="0" algn="l" rtl="0">
              <a:lnSpc>
                <a:spcPct val="80000"/>
              </a:lnSpc>
              <a:spcBef>
                <a:spcPts val="2200"/>
              </a:spcBef>
              <a:spcAft>
                <a:spcPts val="0"/>
              </a:spcAft>
              <a:buClr>
                <a:schemeClr val="dk1"/>
              </a:buClr>
              <a:buSzPts val="2497"/>
              <a:buNone/>
            </a:pPr>
            <a:r>
              <a:rPr lang="en-CA" sz="2497" dirty="0">
                <a:latin typeface="Century Gothic"/>
                <a:ea typeface="Century Gothic"/>
                <a:cs typeface="Century Gothic"/>
                <a:sym typeface="Century Gothic"/>
              </a:rPr>
              <a:t>K-   </a:t>
            </a:r>
            <a:r>
              <a:rPr lang="en-CA" sz="2590" dirty="0"/>
              <a:t>9:30-10:00 PE</a:t>
            </a:r>
            <a:endParaRPr dirty="0"/>
          </a:p>
          <a:p>
            <a:pPr marL="0" lvl="0" indent="0" algn="l" rtl="0">
              <a:lnSpc>
                <a:spcPct val="80000"/>
              </a:lnSpc>
              <a:spcBef>
                <a:spcPts val="2200"/>
              </a:spcBef>
              <a:spcAft>
                <a:spcPts val="0"/>
              </a:spcAft>
              <a:buClr>
                <a:schemeClr val="accent6"/>
              </a:buClr>
              <a:buSzPts val="2497"/>
              <a:buNone/>
            </a:pPr>
            <a:r>
              <a:rPr lang="en-CA" sz="2497" b="1" dirty="0">
                <a:solidFill>
                  <a:schemeClr val="accent6"/>
                </a:solidFill>
                <a:latin typeface="Century Gothic"/>
                <a:ea typeface="Century Gothic"/>
                <a:cs typeface="Century Gothic"/>
                <a:sym typeface="Century Gothic"/>
              </a:rPr>
              <a:t>1</a:t>
            </a:r>
            <a:r>
              <a:rPr lang="en-CA" sz="2497" b="1" baseline="30000" dirty="0">
                <a:solidFill>
                  <a:schemeClr val="accent6"/>
                </a:solidFill>
                <a:latin typeface="Century Gothic"/>
                <a:ea typeface="Century Gothic"/>
                <a:cs typeface="Century Gothic"/>
                <a:sym typeface="Century Gothic"/>
              </a:rPr>
              <a:t>st</a:t>
            </a:r>
            <a:r>
              <a:rPr lang="en-CA" sz="2497" b="1" dirty="0">
                <a:solidFill>
                  <a:schemeClr val="accent6"/>
                </a:solidFill>
                <a:latin typeface="Century Gothic"/>
                <a:ea typeface="Century Gothic"/>
                <a:cs typeface="Century Gothic"/>
                <a:sym typeface="Century Gothic"/>
              </a:rPr>
              <a:t>-  </a:t>
            </a:r>
            <a:r>
              <a:rPr lang="en-CA" sz="2590" b="1" dirty="0">
                <a:solidFill>
                  <a:schemeClr val="accent6"/>
                </a:solidFill>
              </a:rPr>
              <a:t>11:15-11:45 PE</a:t>
            </a:r>
            <a:endParaRPr sz="2497" b="1" dirty="0">
              <a:solidFill>
                <a:schemeClr val="accent6"/>
              </a:solidFill>
              <a:latin typeface="Century Gothic"/>
              <a:ea typeface="Century Gothic"/>
              <a:cs typeface="Century Gothic"/>
              <a:sym typeface="Century Gothic"/>
            </a:endParaRPr>
          </a:p>
          <a:p>
            <a:pPr marL="0" lvl="0" indent="0" algn="l" rtl="0">
              <a:lnSpc>
                <a:spcPct val="80000"/>
              </a:lnSpc>
              <a:spcBef>
                <a:spcPts val="2200"/>
              </a:spcBef>
              <a:spcAft>
                <a:spcPts val="0"/>
              </a:spcAft>
              <a:buClr>
                <a:schemeClr val="dk1"/>
              </a:buClr>
              <a:buSzPts val="2497"/>
              <a:buNone/>
            </a:pPr>
            <a:r>
              <a:rPr lang="en-CA" sz="2497" dirty="0">
                <a:latin typeface="Century Gothic"/>
                <a:ea typeface="Century Gothic"/>
                <a:cs typeface="Century Gothic"/>
                <a:sym typeface="Century Gothic"/>
              </a:rPr>
              <a:t>2</a:t>
            </a:r>
            <a:r>
              <a:rPr lang="en-CA" sz="2497" baseline="30000" dirty="0">
                <a:latin typeface="Century Gothic"/>
                <a:ea typeface="Century Gothic"/>
                <a:cs typeface="Century Gothic"/>
                <a:sym typeface="Century Gothic"/>
              </a:rPr>
              <a:t>nd</a:t>
            </a:r>
            <a:r>
              <a:rPr lang="en-CA" sz="2497" dirty="0">
                <a:latin typeface="Century Gothic"/>
                <a:ea typeface="Century Gothic"/>
                <a:cs typeface="Century Gothic"/>
                <a:sym typeface="Century Gothic"/>
              </a:rPr>
              <a:t>- </a:t>
            </a:r>
            <a:r>
              <a:rPr lang="en-CA" sz="2590" dirty="0"/>
              <a:t>10:15-10:45 PE</a:t>
            </a:r>
            <a:endParaRPr dirty="0"/>
          </a:p>
          <a:p>
            <a:pPr marL="0" lvl="0" indent="0" algn="l" rtl="0">
              <a:lnSpc>
                <a:spcPct val="80000"/>
              </a:lnSpc>
              <a:spcBef>
                <a:spcPts val="2200"/>
              </a:spcBef>
              <a:spcAft>
                <a:spcPts val="0"/>
              </a:spcAft>
              <a:buClr>
                <a:srgbClr val="00B0F0"/>
              </a:buClr>
              <a:buSzPts val="2497"/>
              <a:buNone/>
            </a:pPr>
            <a:r>
              <a:rPr lang="en-CA" sz="2497" b="1" dirty="0">
                <a:solidFill>
                  <a:srgbClr val="00B0F0"/>
                </a:solidFill>
                <a:latin typeface="Century Gothic"/>
                <a:ea typeface="Century Gothic"/>
                <a:cs typeface="Century Gothic"/>
                <a:sym typeface="Century Gothic"/>
              </a:rPr>
              <a:t>3</a:t>
            </a:r>
            <a:r>
              <a:rPr lang="en-CA" sz="2497" b="1" baseline="30000" dirty="0">
                <a:solidFill>
                  <a:srgbClr val="00B0F0"/>
                </a:solidFill>
                <a:latin typeface="Century Gothic"/>
                <a:ea typeface="Century Gothic"/>
                <a:cs typeface="Century Gothic"/>
                <a:sym typeface="Century Gothic"/>
              </a:rPr>
              <a:t>rd</a:t>
            </a:r>
            <a:r>
              <a:rPr lang="en-CA" sz="2497" b="1" dirty="0">
                <a:solidFill>
                  <a:srgbClr val="00B0F0"/>
                </a:solidFill>
                <a:latin typeface="Century Gothic"/>
                <a:ea typeface="Century Gothic"/>
                <a:cs typeface="Century Gothic"/>
                <a:sym typeface="Century Gothic"/>
              </a:rPr>
              <a:t>-  1</a:t>
            </a:r>
            <a:r>
              <a:rPr lang="en-CA" sz="2590" b="1" dirty="0">
                <a:solidFill>
                  <a:srgbClr val="00B0F0"/>
                </a:solidFill>
              </a:rPr>
              <a:t>:00-1:30 PE</a:t>
            </a:r>
            <a:endParaRPr sz="2497" b="1" dirty="0">
              <a:solidFill>
                <a:srgbClr val="00B0F0"/>
              </a:solidFill>
              <a:latin typeface="Century Gothic"/>
              <a:ea typeface="Century Gothic"/>
              <a:cs typeface="Century Gothic"/>
              <a:sym typeface="Century Gothic"/>
            </a:endParaRPr>
          </a:p>
          <a:p>
            <a:pPr marL="0" lvl="0" indent="0" algn="l" rtl="0">
              <a:lnSpc>
                <a:spcPct val="80000"/>
              </a:lnSpc>
              <a:spcBef>
                <a:spcPts val="2200"/>
              </a:spcBef>
              <a:spcAft>
                <a:spcPts val="0"/>
              </a:spcAft>
              <a:buClr>
                <a:srgbClr val="FF0000"/>
              </a:buClr>
              <a:buSzPts val="2497"/>
              <a:buNone/>
            </a:pPr>
            <a:r>
              <a:rPr lang="en-CA" sz="2497" b="1" dirty="0">
                <a:solidFill>
                  <a:srgbClr val="FF0000"/>
                </a:solidFill>
                <a:latin typeface="Century Gothic"/>
                <a:ea typeface="Century Gothic"/>
                <a:cs typeface="Century Gothic"/>
                <a:sym typeface="Century Gothic"/>
              </a:rPr>
              <a:t>4</a:t>
            </a:r>
            <a:r>
              <a:rPr lang="en-CA" sz="2497" b="1" baseline="30000" dirty="0">
                <a:solidFill>
                  <a:srgbClr val="FF0000"/>
                </a:solidFill>
                <a:latin typeface="Century Gothic"/>
                <a:ea typeface="Century Gothic"/>
                <a:cs typeface="Century Gothic"/>
                <a:sym typeface="Century Gothic"/>
              </a:rPr>
              <a:t>th</a:t>
            </a:r>
            <a:r>
              <a:rPr lang="en-CA" sz="2497" b="1" dirty="0">
                <a:solidFill>
                  <a:srgbClr val="FF0000"/>
                </a:solidFill>
                <a:latin typeface="Century Gothic"/>
                <a:ea typeface="Century Gothic"/>
                <a:cs typeface="Century Gothic"/>
                <a:sym typeface="Century Gothic"/>
              </a:rPr>
              <a:t>-  </a:t>
            </a:r>
            <a:r>
              <a:rPr lang="en-CA" sz="2590" b="1" dirty="0">
                <a:solidFill>
                  <a:srgbClr val="FF0000"/>
                </a:solidFill>
              </a:rPr>
              <a:t>1:45-2:15 PE</a:t>
            </a:r>
            <a:endParaRPr sz="2497" b="1" dirty="0">
              <a:solidFill>
                <a:srgbClr val="FF0000"/>
              </a:solidFill>
              <a:latin typeface="Century Gothic"/>
              <a:ea typeface="Century Gothic"/>
              <a:cs typeface="Century Gothic"/>
              <a:sym typeface="Century Gothic"/>
            </a:endParaRPr>
          </a:p>
          <a:p>
            <a:pPr marL="0" lvl="0" indent="0" algn="l" rtl="0">
              <a:lnSpc>
                <a:spcPct val="80000"/>
              </a:lnSpc>
              <a:spcBef>
                <a:spcPts val="2200"/>
              </a:spcBef>
              <a:spcAft>
                <a:spcPts val="0"/>
              </a:spcAft>
              <a:buClr>
                <a:srgbClr val="3F3F3F"/>
              </a:buClr>
              <a:buSzPts val="2497"/>
              <a:buNone/>
            </a:pPr>
            <a:r>
              <a:rPr lang="en-CA" sz="2497" dirty="0">
                <a:solidFill>
                  <a:srgbClr val="3F3F3F"/>
                </a:solidFill>
                <a:latin typeface="Century Gothic"/>
                <a:ea typeface="Century Gothic"/>
                <a:cs typeface="Century Gothic"/>
                <a:sym typeface="Century Gothic"/>
              </a:rPr>
              <a:t>5</a:t>
            </a:r>
            <a:r>
              <a:rPr lang="en-CA" sz="2497" baseline="30000" dirty="0">
                <a:solidFill>
                  <a:srgbClr val="3F3F3F"/>
                </a:solidFill>
                <a:latin typeface="Century Gothic"/>
                <a:ea typeface="Century Gothic"/>
                <a:cs typeface="Century Gothic"/>
                <a:sym typeface="Century Gothic"/>
              </a:rPr>
              <a:t>th</a:t>
            </a:r>
            <a:r>
              <a:rPr lang="en-CA" sz="2497" dirty="0">
                <a:solidFill>
                  <a:srgbClr val="3F3F3F"/>
                </a:solidFill>
                <a:latin typeface="Century Gothic"/>
                <a:ea typeface="Century Gothic"/>
                <a:cs typeface="Century Gothic"/>
                <a:sym typeface="Century Gothic"/>
              </a:rPr>
              <a:t>-  </a:t>
            </a:r>
            <a:r>
              <a:rPr lang="en-CA" sz="2590" dirty="0"/>
              <a:t>2:30-3:00 PE</a:t>
            </a:r>
            <a:endParaRPr sz="2497" dirty="0">
              <a:solidFill>
                <a:srgbClr val="3F3F3F"/>
              </a:solidFill>
              <a:latin typeface="Century Gothic"/>
              <a:ea typeface="Century Gothic"/>
              <a:cs typeface="Century Gothic"/>
              <a:sym typeface="Century Gothic"/>
            </a:endParaRPr>
          </a:p>
          <a:p>
            <a:pPr marL="228600" lvl="0" indent="-70040" algn="l" rtl="0">
              <a:lnSpc>
                <a:spcPct val="80000"/>
              </a:lnSpc>
              <a:spcBef>
                <a:spcPts val="1800"/>
              </a:spcBef>
              <a:spcAft>
                <a:spcPts val="0"/>
              </a:spcAft>
              <a:buClr>
                <a:schemeClr val="dk1"/>
              </a:buClr>
              <a:buSzPts val="2497"/>
              <a:buNone/>
            </a:pPr>
            <a:endParaRPr sz="2497" dirty="0">
              <a:solidFill>
                <a:srgbClr val="3F3F3F"/>
              </a:solidFill>
              <a:latin typeface="Century Gothic"/>
              <a:ea typeface="Century Gothic"/>
              <a:cs typeface="Century Gothic"/>
              <a:sym typeface="Century Gothic"/>
            </a:endParaRPr>
          </a:p>
        </p:txBody>
      </p:sp>
      <p:sp>
        <p:nvSpPr>
          <p:cNvPr id="406" name="Google Shape;406;p29"/>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407" name="Google Shape;407;p29"/>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408" name="Google Shape;408;p29"/>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pic>
        <p:nvPicPr>
          <p:cNvPr id="409" name="Google Shape;409;p29"/>
          <p:cNvPicPr preferRelativeResize="0"/>
          <p:nvPr/>
        </p:nvPicPr>
        <p:blipFill rotWithShape="1">
          <a:blip r:embed="rId4">
            <a:alphaModFix/>
          </a:blip>
          <a:srcRect/>
          <a:stretch/>
        </p:blipFill>
        <p:spPr>
          <a:xfrm>
            <a:off x="6376416" y="3896912"/>
            <a:ext cx="4864608" cy="2779097"/>
          </a:xfrm>
          <a:prstGeom prst="rect">
            <a:avLst/>
          </a:prstGeom>
          <a:noFill/>
          <a:ln>
            <a:noFill/>
          </a:ln>
        </p:spPr>
      </p:pic>
      <p:sp>
        <p:nvSpPr>
          <p:cNvPr id="410" name="Google Shape;410;p29"/>
          <p:cNvSpPr/>
          <p:nvPr/>
        </p:nvSpPr>
        <p:spPr>
          <a:xfrm>
            <a:off x="5736336" y="3170334"/>
            <a:ext cx="6144768" cy="646331"/>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CA" sz="1800" dirty="0">
                <a:solidFill>
                  <a:srgbClr val="FF0000"/>
                </a:solidFill>
                <a:latin typeface="Arial"/>
                <a:ea typeface="Arial"/>
                <a:cs typeface="Arial"/>
                <a:sym typeface="Arial"/>
              </a:rPr>
              <a:t>Don’t Forget To Join….. By clicking on the remind link for your class on the class announcement page!</a:t>
            </a:r>
            <a:endParaRPr sz="1800" b="0" cap="none" dirty="0">
              <a:solidFill>
                <a:srgbClr val="FF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5"/>
        <p:cNvGrpSpPr/>
        <p:nvPr/>
      </p:nvGrpSpPr>
      <p:grpSpPr>
        <a:xfrm>
          <a:off x="0" y="0"/>
          <a:ext cx="0" cy="0"/>
          <a:chOff x="0" y="0"/>
          <a:chExt cx="0" cy="0"/>
        </a:xfrm>
      </p:grpSpPr>
      <p:sp>
        <p:nvSpPr>
          <p:cNvPr id="76" name="Google Shape;76;p4"/>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0"/>
              </a:spcBef>
              <a:spcAft>
                <a:spcPts val="0"/>
              </a:spcAft>
              <a:buClr>
                <a:srgbClr val="3F3F3F"/>
              </a:buClr>
              <a:buSzPts val="3959"/>
              <a:buFont typeface="Century Gothic"/>
              <a:buNone/>
            </a:pPr>
            <a:r>
              <a:rPr lang="en-CA" sz="3959">
                <a:solidFill>
                  <a:srgbClr val="3F3F3F"/>
                </a:solidFill>
                <a:latin typeface="Century Gothic"/>
                <a:ea typeface="Century Gothic"/>
                <a:cs typeface="Century Gothic"/>
                <a:sym typeface="Century Gothic"/>
              </a:rPr>
              <a:t>	 Today we will learn/review: 1</a:t>
            </a:r>
            <a:r>
              <a:rPr lang="en-CA" sz="3959" baseline="30000">
                <a:solidFill>
                  <a:srgbClr val="3F3F3F"/>
                </a:solidFill>
                <a:latin typeface="Century Gothic"/>
                <a:ea typeface="Century Gothic"/>
                <a:cs typeface="Century Gothic"/>
                <a:sym typeface="Century Gothic"/>
              </a:rPr>
              <a:t>st</a:t>
            </a:r>
            <a:r>
              <a:rPr lang="en-CA" sz="3959">
                <a:solidFill>
                  <a:srgbClr val="3F3F3F"/>
                </a:solidFill>
                <a:latin typeface="Century Gothic"/>
                <a:ea typeface="Century Gothic"/>
                <a:cs typeface="Century Gothic"/>
                <a:sym typeface="Century Gothic"/>
              </a:rPr>
              <a:t>, 3</a:t>
            </a:r>
            <a:r>
              <a:rPr lang="en-CA" sz="3959" baseline="30000">
                <a:solidFill>
                  <a:srgbClr val="3F3F3F"/>
                </a:solidFill>
                <a:latin typeface="Century Gothic"/>
                <a:ea typeface="Century Gothic"/>
                <a:cs typeface="Century Gothic"/>
                <a:sym typeface="Century Gothic"/>
              </a:rPr>
              <a:t>rd</a:t>
            </a:r>
            <a:r>
              <a:rPr lang="en-CA" sz="3959">
                <a:solidFill>
                  <a:srgbClr val="3F3F3F"/>
                </a:solidFill>
                <a:latin typeface="Century Gothic"/>
                <a:ea typeface="Century Gothic"/>
                <a:cs typeface="Century Gothic"/>
                <a:sym typeface="Century Gothic"/>
              </a:rPr>
              <a:t>, and 4</a:t>
            </a:r>
            <a:r>
              <a:rPr lang="en-CA" sz="3959" baseline="30000">
                <a:solidFill>
                  <a:srgbClr val="3F3F3F"/>
                </a:solidFill>
                <a:latin typeface="Century Gothic"/>
                <a:ea typeface="Century Gothic"/>
                <a:cs typeface="Century Gothic"/>
                <a:sym typeface="Century Gothic"/>
              </a:rPr>
              <a:t>th</a:t>
            </a:r>
            <a:r>
              <a:rPr lang="en-CA" sz="3959">
                <a:solidFill>
                  <a:srgbClr val="3F3F3F"/>
                </a:solidFill>
                <a:latin typeface="Century Gothic"/>
                <a:ea typeface="Century Gothic"/>
                <a:cs typeface="Century Gothic"/>
                <a:sym typeface="Century Gothic"/>
              </a:rPr>
              <a:t> </a:t>
            </a:r>
            <a:endParaRPr sz="3959">
              <a:solidFill>
                <a:srgbClr val="3F3F3F"/>
              </a:solidFill>
              <a:latin typeface="Century Gothic"/>
              <a:ea typeface="Century Gothic"/>
              <a:cs typeface="Century Gothic"/>
              <a:sym typeface="Century Gothic"/>
            </a:endParaRPr>
          </a:p>
        </p:txBody>
      </p:sp>
      <p:sp>
        <p:nvSpPr>
          <p:cNvPr id="77" name="Google Shape;77;p4"/>
          <p:cNvSpPr txBox="1">
            <a:spLocks noGrp="1"/>
          </p:cNvSpPr>
          <p:nvPr>
            <p:ph type="body" idx="1"/>
          </p:nvPr>
        </p:nvSpPr>
        <p:spPr>
          <a:xfrm>
            <a:off x="838200" y="1624907"/>
            <a:ext cx="10678297" cy="4725094"/>
          </a:xfrm>
          <a:prstGeom prst="rect">
            <a:avLst/>
          </a:prstGeom>
          <a:noFill/>
          <a:ln>
            <a:noFill/>
          </a:ln>
        </p:spPr>
        <p:txBody>
          <a:bodyPr spcFirstLastPara="1" wrap="square" lIns="91425" tIns="45700" rIns="91425" bIns="45700" anchor="t" anchorCtr="0">
            <a:normAutofit fontScale="85000" lnSpcReduction="20000"/>
          </a:bodyPr>
          <a:lstStyle/>
          <a:p>
            <a:pPr marL="0" lvl="0" indent="0" algn="l" rtl="0">
              <a:lnSpc>
                <a:spcPct val="90000"/>
              </a:lnSpc>
              <a:spcBef>
                <a:spcPts val="0"/>
              </a:spcBef>
              <a:spcAft>
                <a:spcPts val="0"/>
              </a:spcAft>
              <a:buClr>
                <a:srgbClr val="3F3F3F"/>
              </a:buClr>
              <a:buSzPts val="3100"/>
              <a:buNone/>
            </a:pPr>
            <a:r>
              <a:rPr lang="en-CA" sz="3100" b="1" dirty="0">
                <a:solidFill>
                  <a:srgbClr val="3F3F3F"/>
                </a:solidFill>
                <a:latin typeface="Century Gothic"/>
                <a:ea typeface="Century Gothic"/>
                <a:cs typeface="Century Gothic"/>
                <a:sym typeface="Century Gothic"/>
              </a:rPr>
              <a:t>I can 4th grade:</a:t>
            </a:r>
            <a:endParaRPr sz="3100" b="1" dirty="0">
              <a:solidFill>
                <a:srgbClr val="3F3F3F"/>
              </a:solidFill>
              <a:latin typeface="Century Gothic"/>
              <a:ea typeface="Century Gothic"/>
              <a:cs typeface="Century Gothic"/>
              <a:sym typeface="Century Gothic"/>
            </a:endParaRPr>
          </a:p>
          <a:p>
            <a:r>
              <a:rPr lang="en-US" sz="2300" dirty="0"/>
              <a:t>increase my heart rate to a target range and maintain that rate during activity</a:t>
            </a:r>
          </a:p>
          <a:p>
            <a:r>
              <a:rPr lang="en-US" sz="2300" dirty="0"/>
              <a:t>jog using an effective pattern for an extended period of time</a:t>
            </a:r>
          </a:p>
          <a:p>
            <a:r>
              <a:rPr lang="en-US" sz="2300" dirty="0"/>
              <a:t>calculate in beats per minute my heart rate and maximum heart rate</a:t>
            </a:r>
          </a:p>
          <a:p>
            <a:r>
              <a:rPr lang="en-US" sz="2300" dirty="0"/>
              <a:t>identify at least one moderately intense physical activity, and at least one vigorously intense physical activity</a:t>
            </a:r>
          </a:p>
          <a:p>
            <a:r>
              <a:rPr lang="en-US" sz="2300" dirty="0"/>
              <a:t>listen to the messages my body sends so that I can plan my movements</a:t>
            </a:r>
          </a:p>
          <a:p>
            <a:r>
              <a:rPr lang="en-US" sz="2300" dirty="0"/>
              <a:t>reasonably estimate and calculate a target heart rate zone before and during moderately and vigorously intense activities</a:t>
            </a:r>
          </a:p>
          <a:p>
            <a:r>
              <a:rPr lang="en-US" sz="2300" dirty="0"/>
              <a:t>match important principles of fitness to their correct meaning</a:t>
            </a:r>
          </a:p>
          <a:p>
            <a:r>
              <a:rPr lang="en-US" sz="2300" dirty="0"/>
              <a:t>connect the number of reps and sets needed to meet my fitness principles while working toward fitness goals</a:t>
            </a:r>
          </a:p>
          <a:p>
            <a:r>
              <a:rPr lang="en-US" sz="2300" dirty="0"/>
              <a:t>show how different principles of fitness are part of my workout</a:t>
            </a:r>
          </a:p>
          <a:p>
            <a:r>
              <a:rPr lang="en-US" sz="2300" dirty="0"/>
              <a:t>use my heart rate measurements to make personal connections to the fitness principles</a:t>
            </a:r>
          </a:p>
          <a:p>
            <a:pPr marL="0" lvl="0" indent="0" algn="l" rtl="0">
              <a:lnSpc>
                <a:spcPct val="90000"/>
              </a:lnSpc>
              <a:spcBef>
                <a:spcPts val="600"/>
              </a:spcBef>
              <a:spcAft>
                <a:spcPts val="0"/>
              </a:spcAft>
              <a:buClr>
                <a:schemeClr val="dk1"/>
              </a:buClr>
              <a:buSzPts val="2700"/>
              <a:buNone/>
            </a:pPr>
            <a:endParaRPr sz="2700" dirty="0">
              <a:solidFill>
                <a:srgbClr val="3F3F3F"/>
              </a:solidFill>
              <a:latin typeface="Century Gothic"/>
              <a:ea typeface="Century Gothic"/>
              <a:cs typeface="Century Gothic"/>
              <a:sym typeface="Century Gothic"/>
            </a:endParaRPr>
          </a:p>
          <a:p>
            <a:pPr marL="228600" lvl="0" indent="-57150" algn="l" rtl="0">
              <a:lnSpc>
                <a:spcPct val="90000"/>
              </a:lnSpc>
              <a:spcBef>
                <a:spcPts val="1200"/>
              </a:spcBef>
              <a:spcAft>
                <a:spcPts val="0"/>
              </a:spcAft>
              <a:buClr>
                <a:schemeClr val="dk1"/>
              </a:buClr>
              <a:buSzPts val="2700"/>
              <a:buNone/>
            </a:pPr>
            <a:endParaRPr sz="2700" dirty="0">
              <a:solidFill>
                <a:srgbClr val="3F3F3F"/>
              </a:solidFill>
              <a:latin typeface="Century Gothic"/>
              <a:ea typeface="Century Gothic"/>
              <a:cs typeface="Century Gothic"/>
              <a:sym typeface="Century Gothic"/>
            </a:endParaRPr>
          </a:p>
        </p:txBody>
      </p:sp>
      <p:sp>
        <p:nvSpPr>
          <p:cNvPr id="78" name="Google Shape;78;p4"/>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79" name="Google Shape;79;p4"/>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80" name="Google Shape;80;p4"/>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5"/>
        <p:cNvGrpSpPr/>
        <p:nvPr/>
      </p:nvGrpSpPr>
      <p:grpSpPr>
        <a:xfrm>
          <a:off x="0" y="0"/>
          <a:ext cx="0" cy="0"/>
          <a:chOff x="0" y="0"/>
          <a:chExt cx="0" cy="0"/>
        </a:xfrm>
      </p:grpSpPr>
      <p:sp>
        <p:nvSpPr>
          <p:cNvPr id="86" name="Google Shape;86;p5"/>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F3F3F"/>
              </a:buClr>
              <a:buSzPts val="4400"/>
              <a:buFont typeface="Century Gothic"/>
              <a:buNone/>
            </a:pPr>
            <a:r>
              <a:rPr lang="en-CA">
                <a:solidFill>
                  <a:srgbClr val="3F3F3F"/>
                </a:solidFill>
                <a:latin typeface="Century Gothic"/>
                <a:ea typeface="Century Gothic"/>
                <a:cs typeface="Century Gothic"/>
                <a:sym typeface="Century Gothic"/>
              </a:rPr>
              <a:t>	</a:t>
            </a:r>
            <a:r>
              <a:rPr lang="en-CA" b="1">
                <a:solidFill>
                  <a:srgbClr val="3F3F3F"/>
                </a:solidFill>
                <a:latin typeface="Century Gothic"/>
                <a:ea typeface="Century Gothic"/>
                <a:cs typeface="Century Gothic"/>
                <a:sym typeface="Century Gothic"/>
              </a:rPr>
              <a:t>Rate My Self SEL Learning Check In</a:t>
            </a:r>
            <a:endParaRPr b="1">
              <a:solidFill>
                <a:srgbClr val="3F3F3F"/>
              </a:solidFill>
              <a:latin typeface="Century Gothic"/>
              <a:ea typeface="Century Gothic"/>
              <a:cs typeface="Century Gothic"/>
              <a:sym typeface="Century Gothic"/>
            </a:endParaRPr>
          </a:p>
        </p:txBody>
      </p:sp>
      <p:sp>
        <p:nvSpPr>
          <p:cNvPr id="87" name="Google Shape;87;p5"/>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88" name="Google Shape;88;p5"/>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89" name="Google Shape;89;p5"/>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graphicFrame>
        <p:nvGraphicFramePr>
          <p:cNvPr id="90" name="Google Shape;90;p5"/>
          <p:cNvGraphicFramePr/>
          <p:nvPr/>
        </p:nvGraphicFramePr>
        <p:xfrm>
          <a:off x="2473960" y="2754803"/>
          <a:ext cx="7886700" cy="2479070"/>
        </p:xfrm>
        <a:graphic>
          <a:graphicData uri="http://schemas.openxmlformats.org/drawingml/2006/table">
            <a:tbl>
              <a:tblPr firstRow="1" bandRow="1">
                <a:noFill/>
                <a:tableStyleId>{F522C749-A483-4E39-9965-501708AE137D}</a:tableStyleId>
              </a:tblPr>
              <a:tblGrid>
                <a:gridCol w="2628900">
                  <a:extLst>
                    <a:ext uri="{9D8B030D-6E8A-4147-A177-3AD203B41FA5}">
                      <a16:colId xmlns:a16="http://schemas.microsoft.com/office/drawing/2014/main" val="20000"/>
                    </a:ext>
                  </a:extLst>
                </a:gridCol>
                <a:gridCol w="2537450">
                  <a:extLst>
                    <a:ext uri="{9D8B030D-6E8A-4147-A177-3AD203B41FA5}">
                      <a16:colId xmlns:a16="http://schemas.microsoft.com/office/drawing/2014/main" val="20001"/>
                    </a:ext>
                  </a:extLst>
                </a:gridCol>
                <a:gridCol w="2720350">
                  <a:extLst>
                    <a:ext uri="{9D8B030D-6E8A-4147-A177-3AD203B41FA5}">
                      <a16:colId xmlns:a16="http://schemas.microsoft.com/office/drawing/2014/main" val="20002"/>
                    </a:ext>
                  </a:extLst>
                </a:gridCol>
              </a:tblGrid>
              <a:tr h="370850">
                <a:tc>
                  <a:txBody>
                    <a:bodyPr/>
                    <a:lstStyle/>
                    <a:p>
                      <a:pPr marL="0" marR="0" lvl="0" indent="0" algn="ctr" rtl="0">
                        <a:spcBef>
                          <a:spcPts val="0"/>
                        </a:spcBef>
                        <a:spcAft>
                          <a:spcPts val="0"/>
                        </a:spcAft>
                        <a:buNone/>
                      </a:pPr>
                      <a:r>
                        <a:rPr lang="en-CA" sz="1800" b="1" u="none" strike="noStrike" cap="none"/>
                        <a:t>Sad</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Okay</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Happy</a:t>
                      </a:r>
                      <a:endParaRPr sz="1800" b="1" u="none" strike="noStrike" cap="none"/>
                    </a:p>
                  </a:txBody>
                  <a:tcPr marL="91450" marR="91450" marT="45725" marB="45725"/>
                </a:tc>
                <a:extLst>
                  <a:ext uri="{0D108BD9-81ED-4DB2-BD59-A6C34878D82A}">
                    <a16:rowId xmlns:a16="http://schemas.microsoft.com/office/drawing/2014/main" val="10000"/>
                  </a:ext>
                </a:extLst>
              </a:tr>
              <a:tr h="370850">
                <a:tc>
                  <a:txBody>
                    <a:bodyPr/>
                    <a:lstStyle/>
                    <a:p>
                      <a:pPr marL="0" marR="0" lvl="0" indent="0" algn="ctr" rtl="0">
                        <a:spcBef>
                          <a:spcPts val="0"/>
                        </a:spcBef>
                        <a:spcAft>
                          <a:spcPts val="0"/>
                        </a:spcAft>
                        <a:buNone/>
                      </a:pPr>
                      <a:r>
                        <a:rPr lang="en-CA" sz="1800" b="1" u="none" strike="noStrike" cap="none"/>
                        <a:t>I feel Sad today.</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feel OKAY today.</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feel HAPPY today.</a:t>
                      </a:r>
                      <a:endParaRPr sz="1800" b="1" u="none" strike="noStrike" cap="none"/>
                    </a:p>
                  </a:txBody>
                  <a:tcPr marL="91450" marR="91450" marT="45725" marB="45725"/>
                </a:tc>
                <a:extLst>
                  <a:ext uri="{0D108BD9-81ED-4DB2-BD59-A6C34878D82A}">
                    <a16:rowId xmlns:a16="http://schemas.microsoft.com/office/drawing/2014/main" val="10001"/>
                  </a:ext>
                </a:extLst>
              </a:tr>
              <a:tr h="370850">
                <a:tc>
                  <a:txBody>
                    <a:bodyPr/>
                    <a:lstStyle/>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extLst>
                  <a:ext uri="{0D108BD9-81ED-4DB2-BD59-A6C34878D82A}">
                    <a16:rowId xmlns:a16="http://schemas.microsoft.com/office/drawing/2014/main" val="10002"/>
                  </a:ext>
                </a:extLst>
              </a:tr>
            </a:tbl>
          </a:graphicData>
        </a:graphic>
      </p:graphicFrame>
      <p:pic>
        <p:nvPicPr>
          <p:cNvPr id="91" name="Google Shape;91;p5" descr="Сведочанства на мој начин | Физика у Бранку"/>
          <p:cNvPicPr preferRelativeResize="0"/>
          <p:nvPr/>
        </p:nvPicPr>
        <p:blipFill rotWithShape="1">
          <a:blip r:embed="rId4">
            <a:alphaModFix/>
          </a:blip>
          <a:srcRect/>
          <a:stretch/>
        </p:blipFill>
        <p:spPr>
          <a:xfrm>
            <a:off x="8090867" y="3797126"/>
            <a:ext cx="1505944" cy="1294461"/>
          </a:xfrm>
          <a:prstGeom prst="rect">
            <a:avLst/>
          </a:prstGeom>
          <a:noFill/>
          <a:ln>
            <a:noFill/>
          </a:ln>
        </p:spPr>
      </p:pic>
      <p:pic>
        <p:nvPicPr>
          <p:cNvPr id="92" name="Google Shape;92;p5" descr="message in a bottle, missed connections | The Honking Goose"/>
          <p:cNvPicPr preferRelativeResize="0"/>
          <p:nvPr/>
        </p:nvPicPr>
        <p:blipFill rotWithShape="1">
          <a:blip r:embed="rId5">
            <a:alphaModFix/>
          </a:blip>
          <a:srcRect/>
          <a:stretch/>
        </p:blipFill>
        <p:spPr>
          <a:xfrm>
            <a:off x="5820801" y="3581683"/>
            <a:ext cx="1389824" cy="1573479"/>
          </a:xfrm>
          <a:prstGeom prst="rect">
            <a:avLst/>
          </a:prstGeom>
          <a:noFill/>
          <a:ln>
            <a:noFill/>
          </a:ln>
        </p:spPr>
      </p:pic>
      <p:sp>
        <p:nvSpPr>
          <p:cNvPr id="93" name="Google Shape;93;p5"/>
          <p:cNvSpPr txBox="1"/>
          <p:nvPr/>
        </p:nvSpPr>
        <p:spPr>
          <a:xfrm>
            <a:off x="-13854" y="1566053"/>
            <a:ext cx="12192000" cy="757118"/>
          </a:xfrm>
          <a:prstGeom prst="rect">
            <a:avLst/>
          </a:prstGeom>
          <a:noFill/>
          <a:ln>
            <a:noFill/>
          </a:ln>
        </p:spPr>
        <p:txBody>
          <a:bodyPr spcFirstLastPara="1" wrap="square" lIns="91425" tIns="45700" rIns="91425" bIns="45700" anchor="ctr" anchorCtr="0">
            <a:normAutofit/>
          </a:bodyPr>
          <a:lstStyle/>
          <a:p>
            <a:pPr marL="0" marR="0" lvl="0" indent="0" algn="ctr" rtl="0">
              <a:lnSpc>
                <a:spcPct val="90000"/>
              </a:lnSpc>
              <a:spcBef>
                <a:spcPts val="0"/>
              </a:spcBef>
              <a:spcAft>
                <a:spcPts val="0"/>
              </a:spcAft>
              <a:buClr>
                <a:srgbClr val="3F3F3F"/>
              </a:buClr>
              <a:buSzPts val="4400"/>
              <a:buFont typeface="Century Gothic"/>
              <a:buNone/>
            </a:pPr>
            <a:r>
              <a:rPr lang="en-CA" sz="4400">
                <a:solidFill>
                  <a:srgbClr val="3F3F3F"/>
                </a:solidFill>
                <a:latin typeface="Century Gothic"/>
                <a:ea typeface="Century Gothic"/>
                <a:cs typeface="Century Gothic"/>
                <a:sym typeface="Century Gothic"/>
              </a:rPr>
              <a:t>	</a:t>
            </a:r>
            <a:r>
              <a:rPr lang="en-CA" sz="4400" b="1">
                <a:solidFill>
                  <a:srgbClr val="3F3F3F"/>
                </a:solidFill>
                <a:latin typeface="Century Gothic"/>
                <a:ea typeface="Century Gothic"/>
                <a:cs typeface="Century Gothic"/>
                <a:sym typeface="Century Gothic"/>
              </a:rPr>
              <a:t>Show Me How You Are Feeling??</a:t>
            </a:r>
            <a:endParaRPr sz="4400" b="1">
              <a:solidFill>
                <a:srgbClr val="3F3F3F"/>
              </a:solidFill>
              <a:latin typeface="Century Gothic"/>
              <a:ea typeface="Century Gothic"/>
              <a:cs typeface="Century Gothic"/>
              <a:sym typeface="Century Gothic"/>
            </a:endParaRPr>
          </a:p>
        </p:txBody>
      </p:sp>
      <p:pic>
        <p:nvPicPr>
          <p:cNvPr id="94" name="Google Shape;94;p5" descr="File:SMirC-thumbsdown.svg - Wikimedia Commons"/>
          <p:cNvPicPr preferRelativeResize="0"/>
          <p:nvPr/>
        </p:nvPicPr>
        <p:blipFill rotWithShape="1">
          <a:blip r:embed="rId6">
            <a:alphaModFix/>
          </a:blip>
          <a:srcRect/>
          <a:stretch/>
        </p:blipFill>
        <p:spPr>
          <a:xfrm flipH="1">
            <a:off x="2944445" y="3531005"/>
            <a:ext cx="1624157" cy="1624157"/>
          </a:xfrm>
          <a:prstGeom prst="rect">
            <a:avLst/>
          </a:prstGeom>
          <a:noFill/>
          <a:ln>
            <a:noFill/>
          </a:ln>
        </p:spPr>
      </p:pic>
      <p:sp>
        <p:nvSpPr>
          <p:cNvPr id="95" name="Google Shape;95;p5"/>
          <p:cNvSpPr txBox="1"/>
          <p:nvPr/>
        </p:nvSpPr>
        <p:spPr>
          <a:xfrm flipH="1">
            <a:off x="156698" y="3063928"/>
            <a:ext cx="2317261" cy="1233752"/>
          </a:xfrm>
          <a:prstGeom prst="rect">
            <a:avLst/>
          </a:prstGeom>
          <a:noFill/>
          <a:ln>
            <a:noFill/>
          </a:ln>
        </p:spPr>
        <p:txBody>
          <a:bodyPr spcFirstLastPara="1" wrap="square" lIns="91425" tIns="45700" rIns="91425" bIns="45700" anchor="ctr" anchorCtr="0">
            <a:normAutofit/>
          </a:bodyPr>
          <a:lstStyle/>
          <a:p>
            <a:pPr marL="0" marR="0" lvl="0" indent="0" algn="ctr" rtl="0">
              <a:lnSpc>
                <a:spcPct val="70000"/>
              </a:lnSpc>
              <a:spcBef>
                <a:spcPts val="0"/>
              </a:spcBef>
              <a:spcAft>
                <a:spcPts val="0"/>
              </a:spcAft>
              <a:buClr>
                <a:srgbClr val="00B050"/>
              </a:buClr>
              <a:buSzPts val="1757"/>
              <a:buFont typeface="Century Gothic"/>
              <a:buNone/>
            </a:pPr>
            <a:r>
              <a:rPr lang="en-CA" sz="1757" b="1">
                <a:solidFill>
                  <a:srgbClr val="00B050"/>
                </a:solidFill>
                <a:latin typeface="Century Gothic"/>
                <a:ea typeface="Century Gothic"/>
                <a:cs typeface="Century Gothic"/>
                <a:sym typeface="Century Gothic"/>
              </a:rPr>
              <a:t>SAD-THUMBS DOWN</a:t>
            </a:r>
            <a:endParaRPr/>
          </a:p>
          <a:p>
            <a:pPr marL="0" marR="0" lvl="0" indent="0" algn="ctr" rtl="0">
              <a:lnSpc>
                <a:spcPct val="70000"/>
              </a:lnSpc>
              <a:spcBef>
                <a:spcPts val="0"/>
              </a:spcBef>
              <a:spcAft>
                <a:spcPts val="0"/>
              </a:spcAft>
              <a:buClr>
                <a:srgbClr val="00B0F0"/>
              </a:buClr>
              <a:buSzPts val="1757"/>
              <a:buFont typeface="Century Gothic"/>
              <a:buNone/>
            </a:pPr>
            <a:r>
              <a:rPr lang="en-CA" sz="1757" b="1">
                <a:solidFill>
                  <a:srgbClr val="00B0F0"/>
                </a:solidFill>
                <a:latin typeface="Century Gothic"/>
                <a:ea typeface="Century Gothic"/>
                <a:cs typeface="Century Gothic"/>
                <a:sym typeface="Century Gothic"/>
              </a:rPr>
              <a:t>OKAY-THUMB IN THE MIDDLE</a:t>
            </a:r>
            <a:endParaRPr/>
          </a:p>
          <a:p>
            <a:pPr marL="0" marR="0" lvl="0" indent="0" algn="ctr" rtl="0">
              <a:lnSpc>
                <a:spcPct val="70000"/>
              </a:lnSpc>
              <a:spcBef>
                <a:spcPts val="0"/>
              </a:spcBef>
              <a:spcAft>
                <a:spcPts val="0"/>
              </a:spcAft>
              <a:buClr>
                <a:srgbClr val="C00000"/>
              </a:buClr>
              <a:buSzPts val="1757"/>
              <a:buFont typeface="Century Gothic"/>
              <a:buNone/>
            </a:pPr>
            <a:r>
              <a:rPr lang="en-CA" sz="1757" b="1">
                <a:solidFill>
                  <a:srgbClr val="C00000"/>
                </a:solidFill>
                <a:latin typeface="Century Gothic"/>
                <a:ea typeface="Century Gothic"/>
                <a:cs typeface="Century Gothic"/>
                <a:sym typeface="Century Gothic"/>
              </a:rPr>
              <a:t>HAPPY-THUMBS UP</a:t>
            </a:r>
            <a:endParaRPr sz="1757" b="1">
              <a:solidFill>
                <a:srgbClr val="C00000"/>
              </a:solidFill>
              <a:latin typeface="Century Gothic"/>
              <a:ea typeface="Century Gothic"/>
              <a:cs typeface="Century Gothic"/>
              <a:sym typeface="Century Gothic"/>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6"/>
          <p:cNvSpPr txBox="1">
            <a:spLocks noGrp="1"/>
          </p:cNvSpPr>
          <p:nvPr>
            <p:ph type="title"/>
          </p:nvPr>
        </p:nvSpPr>
        <p:spPr>
          <a:xfrm>
            <a:off x="0" y="804051"/>
            <a:ext cx="12192000" cy="757118"/>
          </a:xfrm>
          <a:prstGeom prst="rect">
            <a:avLst/>
          </a:prstGeom>
          <a:noFill/>
          <a:ln>
            <a:noFill/>
          </a:ln>
        </p:spPr>
        <p:txBody>
          <a:bodyPr spcFirstLastPara="1" wrap="square" lIns="91425" tIns="45700" rIns="91425" bIns="45700" anchor="t" anchorCtr="0">
            <a:noAutofit/>
          </a:bodyPr>
          <a:lstStyle/>
          <a:p>
            <a:pPr marL="0" lvl="0" indent="0" algn="ctr" rtl="0">
              <a:lnSpc>
                <a:spcPct val="90000"/>
              </a:lnSpc>
              <a:spcBef>
                <a:spcPts val="0"/>
              </a:spcBef>
              <a:spcAft>
                <a:spcPts val="0"/>
              </a:spcAft>
              <a:buClr>
                <a:srgbClr val="3F3F3F"/>
              </a:buClr>
              <a:buSzPts val="4400"/>
              <a:buFont typeface="Century Gothic"/>
              <a:buNone/>
            </a:pPr>
            <a:r>
              <a:rPr lang="en-CA">
                <a:solidFill>
                  <a:srgbClr val="3F3F3F"/>
                </a:solidFill>
                <a:latin typeface="Century Gothic"/>
                <a:ea typeface="Century Gothic"/>
                <a:cs typeface="Century Gothic"/>
                <a:sym typeface="Century Gothic"/>
              </a:rPr>
              <a:t>	</a:t>
            </a:r>
            <a:r>
              <a:rPr lang="en-CA" b="1">
                <a:solidFill>
                  <a:srgbClr val="3F3F3F"/>
                </a:solidFill>
                <a:latin typeface="Century Gothic"/>
                <a:ea typeface="Century Gothic"/>
                <a:cs typeface="Century Gothic"/>
                <a:sym typeface="Century Gothic"/>
              </a:rPr>
              <a:t>Rate My Self Lesson Check In</a:t>
            </a:r>
            <a:endParaRPr b="1">
              <a:solidFill>
                <a:srgbClr val="3F3F3F"/>
              </a:solidFill>
              <a:latin typeface="Century Gothic"/>
              <a:ea typeface="Century Gothic"/>
              <a:cs typeface="Century Gothic"/>
              <a:sym typeface="Century Gothic"/>
            </a:endParaRPr>
          </a:p>
        </p:txBody>
      </p:sp>
      <p:sp>
        <p:nvSpPr>
          <p:cNvPr id="102" name="Google Shape;102;p6"/>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03" name="Google Shape;103;p6"/>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04" name="Google Shape;104;p6"/>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graphicFrame>
        <p:nvGraphicFramePr>
          <p:cNvPr id="105" name="Google Shape;105;p6"/>
          <p:cNvGraphicFramePr/>
          <p:nvPr>
            <p:extLst>
              <p:ext uri="{D42A27DB-BD31-4B8C-83A1-F6EECF244321}">
                <p14:modId xmlns:p14="http://schemas.microsoft.com/office/powerpoint/2010/main" val="808102701"/>
              </p:ext>
            </p:extLst>
          </p:nvPr>
        </p:nvGraphicFramePr>
        <p:xfrm>
          <a:off x="651164" y="2338241"/>
          <a:ext cx="10702636" cy="4173394"/>
        </p:xfrm>
        <a:graphic>
          <a:graphicData uri="http://schemas.openxmlformats.org/drawingml/2006/table">
            <a:tbl>
              <a:tblPr firstRow="1" bandRow="1">
                <a:noFill/>
                <a:tableStyleId>{F522C749-A483-4E39-9965-501708AE137D}</a:tableStyleId>
              </a:tblPr>
              <a:tblGrid>
                <a:gridCol w="2675659">
                  <a:extLst>
                    <a:ext uri="{9D8B030D-6E8A-4147-A177-3AD203B41FA5}">
                      <a16:colId xmlns:a16="http://schemas.microsoft.com/office/drawing/2014/main" val="20000"/>
                    </a:ext>
                  </a:extLst>
                </a:gridCol>
                <a:gridCol w="2675659">
                  <a:extLst>
                    <a:ext uri="{9D8B030D-6E8A-4147-A177-3AD203B41FA5}">
                      <a16:colId xmlns:a16="http://schemas.microsoft.com/office/drawing/2014/main" val="20001"/>
                    </a:ext>
                  </a:extLst>
                </a:gridCol>
                <a:gridCol w="2675659">
                  <a:extLst>
                    <a:ext uri="{9D8B030D-6E8A-4147-A177-3AD203B41FA5}">
                      <a16:colId xmlns:a16="http://schemas.microsoft.com/office/drawing/2014/main" val="20002"/>
                    </a:ext>
                  </a:extLst>
                </a:gridCol>
                <a:gridCol w="2675659">
                  <a:extLst>
                    <a:ext uri="{9D8B030D-6E8A-4147-A177-3AD203B41FA5}">
                      <a16:colId xmlns:a16="http://schemas.microsoft.com/office/drawing/2014/main" val="20003"/>
                    </a:ext>
                  </a:extLst>
                </a:gridCol>
              </a:tblGrid>
              <a:tr h="402462">
                <a:tc>
                  <a:txBody>
                    <a:bodyPr/>
                    <a:lstStyle/>
                    <a:p>
                      <a:pPr marL="0" marR="0" lvl="0" indent="0" algn="ctr" rtl="0">
                        <a:spcBef>
                          <a:spcPts val="0"/>
                        </a:spcBef>
                        <a:spcAft>
                          <a:spcPts val="0"/>
                        </a:spcAft>
                        <a:buNone/>
                      </a:pPr>
                      <a:r>
                        <a:rPr lang="en-CA" sz="1800" b="1" u="none" strike="noStrike" cap="none"/>
                        <a:t> I AM A 1</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2</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3</a:t>
                      </a:r>
                      <a:endParaRPr sz="1800" b="1" u="none" strike="noStrike" cap="none"/>
                    </a:p>
                  </a:txBody>
                  <a:tcPr marL="91450" marR="91450" marT="45725" marB="45725"/>
                </a:tc>
                <a:tc>
                  <a:txBody>
                    <a:bodyPr/>
                    <a:lstStyle/>
                    <a:p>
                      <a:pPr marL="0" marR="0" lvl="0" indent="0" algn="ctr" rtl="0">
                        <a:spcBef>
                          <a:spcPts val="0"/>
                        </a:spcBef>
                        <a:spcAft>
                          <a:spcPts val="0"/>
                        </a:spcAft>
                        <a:buNone/>
                      </a:pPr>
                      <a:r>
                        <a:rPr lang="en-CA" sz="1800" b="1" u="none" strike="noStrike" cap="none"/>
                        <a:t>I AM A 4</a:t>
                      </a:r>
                      <a:endParaRPr sz="1800" b="1" u="none" strike="noStrike" cap="none"/>
                    </a:p>
                  </a:txBody>
                  <a:tcPr marL="91450" marR="91450" marT="45725" marB="45725"/>
                </a:tc>
                <a:extLst>
                  <a:ext uri="{0D108BD9-81ED-4DB2-BD59-A6C34878D82A}">
                    <a16:rowId xmlns:a16="http://schemas.microsoft.com/office/drawing/2014/main" val="10000"/>
                  </a:ext>
                </a:extLst>
              </a:tr>
              <a:tr h="1885466">
                <a:tc>
                  <a:txBody>
                    <a:bodyPr/>
                    <a:lstStyle/>
                    <a:p>
                      <a:pPr marL="0" marR="0" lvl="0" indent="0" algn="ctr" rtl="0">
                        <a:spcBef>
                          <a:spcPts val="0"/>
                        </a:spcBef>
                        <a:spcAft>
                          <a:spcPts val="0"/>
                        </a:spcAft>
                        <a:buNone/>
                      </a:pPr>
                      <a:r>
                        <a:rPr lang="en-CA" sz="1800" b="1" u="none" strike="noStrike" cap="none" dirty="0"/>
                        <a:t>I don’t understand much about </a:t>
                      </a:r>
                      <a:r>
                        <a:rPr lang="en-CA" sz="1800" b="1" u="none" strike="noStrike" cap="none" dirty="0" smtClean="0"/>
                        <a:t>cardiovascular</a:t>
                      </a:r>
                      <a:r>
                        <a:rPr lang="en-CA" sz="1800" b="1" u="none" strike="noStrike" cap="none" baseline="0" dirty="0" smtClean="0"/>
                        <a:t> fitness</a:t>
                      </a:r>
                      <a:r>
                        <a:rPr lang="en-CA" sz="1800" b="1" u="none" strike="noStrike" cap="none" dirty="0" smtClean="0"/>
                        <a:t>!</a:t>
                      </a:r>
                      <a:endParaRPr sz="1800" b="1" u="none" strike="noStrike" cap="none" dirty="0"/>
                    </a:p>
                  </a:txBody>
                  <a:tcPr marL="91450" marR="91450" marT="45725" marB="45725"/>
                </a:tc>
                <a:tc>
                  <a:txBody>
                    <a:bodyPr/>
                    <a:lstStyle/>
                    <a:p>
                      <a:pPr marL="0" marR="0" lvl="0" indent="0" algn="ctr" rtl="0">
                        <a:spcBef>
                          <a:spcPts val="0"/>
                        </a:spcBef>
                        <a:spcAft>
                          <a:spcPts val="0"/>
                        </a:spcAft>
                        <a:buNone/>
                      </a:pPr>
                      <a:r>
                        <a:rPr lang="en-CA" sz="1800" b="1" u="none" strike="noStrike" cap="none" dirty="0"/>
                        <a:t>I understand the concept </a:t>
                      </a:r>
                      <a:r>
                        <a:rPr lang="en-CA" sz="1800" b="1" u="none" strike="noStrike" cap="none" dirty="0" smtClean="0"/>
                        <a:t>of</a:t>
                      </a:r>
                      <a:r>
                        <a:rPr lang="en-CA" sz="1800" b="1" u="none" strike="noStrike" cap="none" baseline="0" dirty="0" smtClean="0"/>
                        <a:t> cardiovascular fitness</a:t>
                      </a:r>
                      <a:r>
                        <a:rPr lang="en-CA" sz="1800" b="1" u="none" strike="noStrike" cap="none" dirty="0" smtClean="0"/>
                        <a:t>, </a:t>
                      </a:r>
                      <a:r>
                        <a:rPr lang="en-CA" sz="1800" b="1" u="none" strike="noStrike" cap="none" dirty="0"/>
                        <a:t>but I need more help!</a:t>
                      </a:r>
                      <a:endParaRPr sz="1800" b="1" u="none" strike="noStrike" cap="none" dirty="0"/>
                    </a:p>
                  </a:txBody>
                  <a:tcPr marL="91450" marR="91450" marT="45725" marB="45725"/>
                </a:tc>
                <a:tc>
                  <a:txBody>
                    <a:bodyPr/>
                    <a:lstStyle/>
                    <a:p>
                      <a:pPr marL="0" marR="0" lvl="0" indent="0" algn="ctr" rtl="0">
                        <a:spcBef>
                          <a:spcPts val="0"/>
                        </a:spcBef>
                        <a:spcAft>
                          <a:spcPts val="0"/>
                        </a:spcAft>
                        <a:buNone/>
                      </a:pPr>
                      <a:r>
                        <a:rPr lang="en-CA" sz="1800" b="1" u="none" strike="noStrike" cap="none" dirty="0"/>
                        <a:t>I </a:t>
                      </a:r>
                      <a:r>
                        <a:rPr lang="en-CA" sz="1800" b="1" u="none" strike="noStrike" cap="none" dirty="0" smtClean="0"/>
                        <a:t>understand</a:t>
                      </a:r>
                      <a:r>
                        <a:rPr lang="en-CA" sz="1800" b="1" u="none" strike="noStrike" cap="none" baseline="0" dirty="0" smtClean="0"/>
                        <a:t> my heart and </a:t>
                      </a:r>
                      <a:r>
                        <a:rPr lang="en-CA" sz="1800" b="1" u="none" strike="noStrike" cap="none" dirty="0" smtClean="0"/>
                        <a:t>can </a:t>
                      </a:r>
                      <a:r>
                        <a:rPr lang="en-CA" sz="1800" b="1" u="none" strike="noStrike" cap="none" dirty="0"/>
                        <a:t>practice </a:t>
                      </a:r>
                      <a:r>
                        <a:rPr lang="en-CA" sz="1800" b="1" u="none" strike="noStrike" cap="none" dirty="0" smtClean="0"/>
                        <a:t>cardiovascular fitness</a:t>
                      </a:r>
                      <a:r>
                        <a:rPr lang="en-CA" sz="1800" b="1" u="none" strike="noStrike" cap="none" baseline="0" dirty="0" smtClean="0"/>
                        <a:t> exercises</a:t>
                      </a:r>
                      <a:r>
                        <a:rPr lang="en-CA" sz="1800" b="1" u="none" strike="noStrike" cap="none" dirty="0" smtClean="0"/>
                        <a:t>!</a:t>
                      </a:r>
                      <a:endParaRPr sz="1800" b="1" u="none" strike="noStrike" cap="none" dirty="0"/>
                    </a:p>
                  </a:txBody>
                  <a:tcPr marL="91450" marR="91450" marT="45725" marB="45725"/>
                </a:tc>
                <a:tc>
                  <a:txBody>
                    <a:bodyPr/>
                    <a:lstStyle/>
                    <a:p>
                      <a:pPr marL="0" marR="0" lvl="0" indent="0" algn="ctr" rtl="0">
                        <a:spcBef>
                          <a:spcPts val="0"/>
                        </a:spcBef>
                        <a:spcAft>
                          <a:spcPts val="0"/>
                        </a:spcAft>
                        <a:buNone/>
                      </a:pPr>
                      <a:r>
                        <a:rPr lang="en-US" sz="1800" b="1" u="none" strike="noStrike" cap="none" dirty="0" smtClean="0"/>
                        <a:t>I understand why we should exercise</a:t>
                      </a:r>
                      <a:r>
                        <a:rPr lang="en-US" sz="1800" b="1" u="none" strike="noStrike" cap="none" baseline="0" dirty="0" smtClean="0"/>
                        <a:t>, how this effects my heart, and can get a </a:t>
                      </a:r>
                      <a:r>
                        <a:rPr lang="en-US" sz="1800" b="1" u="none" strike="noStrike" cap="none" dirty="0" smtClean="0"/>
                        <a:t>friend/partner</a:t>
                      </a:r>
                      <a:r>
                        <a:rPr lang="en-US" sz="1800" b="1" u="none" strike="noStrike" cap="none" baseline="0" dirty="0" smtClean="0"/>
                        <a:t> to do it with me!</a:t>
                      </a:r>
                      <a:endParaRPr lang="en-US" sz="1800" b="1" u="none" strike="noStrike" cap="none" dirty="0"/>
                    </a:p>
                  </a:txBody>
                  <a:tcPr marL="91450" marR="91450" marT="45725" marB="45725"/>
                </a:tc>
                <a:extLst>
                  <a:ext uri="{0D108BD9-81ED-4DB2-BD59-A6C34878D82A}">
                    <a16:rowId xmlns:a16="http://schemas.microsoft.com/office/drawing/2014/main" val="10001"/>
                  </a:ext>
                </a:extLst>
              </a:tr>
              <a:tr h="1885466">
                <a:tc>
                  <a:txBody>
                    <a:bodyPr/>
                    <a:lstStyle/>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p>
                      <a:pPr marL="0" marR="0" lvl="0" indent="0" algn="ctr" rtl="0">
                        <a:spcBef>
                          <a:spcPts val="0"/>
                        </a:spcBef>
                        <a:spcAft>
                          <a:spcPts val="0"/>
                        </a:spcAft>
                        <a:buNone/>
                      </a:pPr>
                      <a:endParaRPr sz="1800" u="none" strike="noStrike" cap="none" dirty="0"/>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a:p>
                  </a:txBody>
                  <a:tcPr marL="91450" marR="91450" marT="45725" marB="45725"/>
                </a:tc>
                <a:tc>
                  <a:txBody>
                    <a:bodyPr/>
                    <a:lstStyle/>
                    <a:p>
                      <a:pPr marL="0" marR="0" lvl="0" indent="0" algn="ctr" rtl="0">
                        <a:spcBef>
                          <a:spcPts val="0"/>
                        </a:spcBef>
                        <a:spcAft>
                          <a:spcPts val="0"/>
                        </a:spcAft>
                        <a:buNone/>
                      </a:pPr>
                      <a:endParaRPr sz="1800" u="none" strike="noStrike" cap="none" dirty="0"/>
                    </a:p>
                  </a:txBody>
                  <a:tcPr marL="91450" marR="91450" marT="45725" marB="45725"/>
                </a:tc>
                <a:extLst>
                  <a:ext uri="{0D108BD9-81ED-4DB2-BD59-A6C34878D82A}">
                    <a16:rowId xmlns:a16="http://schemas.microsoft.com/office/drawing/2014/main" val="10002"/>
                  </a:ext>
                </a:extLst>
              </a:tr>
            </a:tbl>
          </a:graphicData>
        </a:graphic>
      </p:graphicFrame>
      <p:pic>
        <p:nvPicPr>
          <p:cNvPr id="106" name="Google Shape;106;p6" descr="Herchel's Blog Spot: June 2012"/>
          <p:cNvPicPr preferRelativeResize="0"/>
          <p:nvPr/>
        </p:nvPicPr>
        <p:blipFill rotWithShape="1">
          <a:blip r:embed="rId4">
            <a:alphaModFix/>
          </a:blip>
          <a:srcRect/>
          <a:stretch/>
        </p:blipFill>
        <p:spPr>
          <a:xfrm>
            <a:off x="6821089" y="4774798"/>
            <a:ext cx="1364674" cy="1364674"/>
          </a:xfrm>
          <a:prstGeom prst="rect">
            <a:avLst/>
          </a:prstGeom>
          <a:noFill/>
          <a:ln>
            <a:noFill/>
          </a:ln>
        </p:spPr>
      </p:pic>
      <p:pic>
        <p:nvPicPr>
          <p:cNvPr id="107" name="Google Shape;107;p6" descr="Сведочанства на мој начин | Физика у Бранку"/>
          <p:cNvPicPr preferRelativeResize="0"/>
          <p:nvPr/>
        </p:nvPicPr>
        <p:blipFill rotWithShape="1">
          <a:blip r:embed="rId5">
            <a:alphaModFix/>
          </a:blip>
          <a:srcRect/>
          <a:stretch/>
        </p:blipFill>
        <p:spPr>
          <a:xfrm>
            <a:off x="9421827" y="4836221"/>
            <a:ext cx="1505944" cy="1294461"/>
          </a:xfrm>
          <a:prstGeom prst="rect">
            <a:avLst/>
          </a:prstGeom>
          <a:noFill/>
          <a:ln>
            <a:noFill/>
          </a:ln>
        </p:spPr>
      </p:pic>
      <p:pic>
        <p:nvPicPr>
          <p:cNvPr id="108" name="Google Shape;108;p6" descr="File:054-worried-face.svg - Wikimedia Commons"/>
          <p:cNvPicPr preferRelativeResize="0"/>
          <p:nvPr/>
        </p:nvPicPr>
        <p:blipFill rotWithShape="1">
          <a:blip r:embed="rId6">
            <a:alphaModFix/>
          </a:blip>
          <a:srcRect/>
          <a:stretch/>
        </p:blipFill>
        <p:spPr>
          <a:xfrm>
            <a:off x="1245063" y="4748880"/>
            <a:ext cx="1600726" cy="1600726"/>
          </a:xfrm>
          <a:prstGeom prst="rect">
            <a:avLst/>
          </a:prstGeom>
          <a:noFill/>
          <a:ln>
            <a:noFill/>
          </a:ln>
        </p:spPr>
      </p:pic>
      <p:pic>
        <p:nvPicPr>
          <p:cNvPr id="109" name="Google Shape;109;p6" descr="message in a bottle, missed connections | The Honking Goose"/>
          <p:cNvPicPr preferRelativeResize="0"/>
          <p:nvPr/>
        </p:nvPicPr>
        <p:blipFill rotWithShape="1">
          <a:blip r:embed="rId7">
            <a:alphaModFix/>
          </a:blip>
          <a:srcRect/>
          <a:stretch/>
        </p:blipFill>
        <p:spPr>
          <a:xfrm>
            <a:off x="4195201" y="4702058"/>
            <a:ext cx="1389824" cy="1573479"/>
          </a:xfrm>
          <a:prstGeom prst="rect">
            <a:avLst/>
          </a:prstGeom>
          <a:noFill/>
          <a:ln>
            <a:noFill/>
          </a:ln>
        </p:spPr>
      </p:pic>
      <p:sp>
        <p:nvSpPr>
          <p:cNvPr id="110" name="Google Shape;110;p6"/>
          <p:cNvSpPr txBox="1"/>
          <p:nvPr/>
        </p:nvSpPr>
        <p:spPr>
          <a:xfrm>
            <a:off x="-13854" y="1566053"/>
            <a:ext cx="12192000" cy="757118"/>
          </a:xfrm>
          <a:prstGeom prst="rect">
            <a:avLst/>
          </a:prstGeom>
          <a:noFill/>
          <a:ln>
            <a:noFill/>
          </a:ln>
        </p:spPr>
        <p:txBody>
          <a:bodyPr spcFirstLastPara="1" wrap="square" lIns="91425" tIns="45700" rIns="91425" bIns="45700" anchor="ctr" anchorCtr="0">
            <a:normAutofit fontScale="77500" lnSpcReduction="20000"/>
          </a:bodyPr>
          <a:lstStyle/>
          <a:p>
            <a:pPr marL="0" marR="0" lvl="0" indent="0" algn="ctr" rtl="0">
              <a:lnSpc>
                <a:spcPct val="90000"/>
              </a:lnSpc>
              <a:spcBef>
                <a:spcPts val="0"/>
              </a:spcBef>
              <a:spcAft>
                <a:spcPts val="0"/>
              </a:spcAft>
              <a:buClr>
                <a:srgbClr val="3F3F3F"/>
              </a:buClr>
              <a:buSzPts val="4400"/>
              <a:buFont typeface="Century Gothic"/>
              <a:buNone/>
            </a:pPr>
            <a:r>
              <a:rPr lang="en-CA" sz="4400" dirty="0">
                <a:solidFill>
                  <a:srgbClr val="3F3F3F"/>
                </a:solidFill>
                <a:latin typeface="Century Gothic"/>
                <a:ea typeface="Century Gothic"/>
                <a:cs typeface="Century Gothic"/>
                <a:sym typeface="Century Gothic"/>
              </a:rPr>
              <a:t>	</a:t>
            </a:r>
            <a:r>
              <a:rPr lang="en-CA" sz="4400" b="1" dirty="0">
                <a:solidFill>
                  <a:srgbClr val="3F3F3F"/>
                </a:solidFill>
                <a:latin typeface="Century Gothic"/>
                <a:ea typeface="Century Gothic"/>
                <a:cs typeface="Century Gothic"/>
                <a:sym typeface="Century Gothic"/>
              </a:rPr>
              <a:t>What Do You Know About </a:t>
            </a:r>
            <a:r>
              <a:rPr lang="en-CA" sz="4400" b="1" dirty="0" smtClean="0">
                <a:solidFill>
                  <a:srgbClr val="3F3F3F"/>
                </a:solidFill>
                <a:latin typeface="Century Gothic"/>
                <a:ea typeface="Century Gothic"/>
                <a:cs typeface="Century Gothic"/>
                <a:sym typeface="Century Gothic"/>
              </a:rPr>
              <a:t>Cardiovascular Fitness</a:t>
            </a:r>
            <a:r>
              <a:rPr lang="en-CA" sz="4400" b="1" dirty="0" smtClean="0">
                <a:solidFill>
                  <a:srgbClr val="3F3F3F"/>
                </a:solidFill>
                <a:latin typeface="Century Gothic"/>
                <a:ea typeface="Century Gothic"/>
                <a:cs typeface="Century Gothic"/>
                <a:sym typeface="Century Gothic"/>
              </a:rPr>
              <a:t>?</a:t>
            </a:r>
            <a:endParaRPr sz="4400" b="1" dirty="0">
              <a:solidFill>
                <a:srgbClr val="3F3F3F"/>
              </a:solidFill>
              <a:latin typeface="Century Gothic"/>
              <a:ea typeface="Century Gothic"/>
              <a:cs typeface="Century Gothic"/>
              <a:sym typeface="Century Gothic"/>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7"/>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17" name="Google Shape;117;p7"/>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18" name="Google Shape;118;p7"/>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119" name="Google Shape;119;p7"/>
          <p:cNvSpPr txBox="1"/>
          <p:nvPr/>
        </p:nvSpPr>
        <p:spPr>
          <a:xfrm>
            <a:off x="259307" y="768128"/>
            <a:ext cx="12192000" cy="501872"/>
          </a:xfrm>
          <a:prstGeom prst="rect">
            <a:avLst/>
          </a:prstGeom>
          <a:noFill/>
          <a:ln>
            <a:noFill/>
          </a:ln>
        </p:spPr>
        <p:txBody>
          <a:bodyPr spcFirstLastPara="1" wrap="square" lIns="91425" tIns="45700" rIns="91425" bIns="45700" anchor="ctr" anchorCtr="0">
            <a:normAutofit/>
          </a:bodyPr>
          <a:lstStyle/>
          <a:p>
            <a:pPr marL="0" marR="0" lvl="0" indent="0" algn="l" rtl="0">
              <a:lnSpc>
                <a:spcPct val="70000"/>
              </a:lnSpc>
              <a:spcBef>
                <a:spcPts val="0"/>
              </a:spcBef>
              <a:spcAft>
                <a:spcPts val="0"/>
              </a:spcAft>
              <a:buClr>
                <a:srgbClr val="3F3F3F"/>
              </a:buClr>
              <a:buSzPts val="3740"/>
              <a:buFont typeface="Century Gothic"/>
              <a:buNone/>
            </a:pPr>
            <a:r>
              <a:rPr lang="en-CA" sz="3740">
                <a:solidFill>
                  <a:srgbClr val="3F3F3F"/>
                </a:solidFill>
                <a:latin typeface="Century Gothic"/>
                <a:ea typeface="Century Gothic"/>
                <a:cs typeface="Century Gothic"/>
                <a:sym typeface="Century Gothic"/>
              </a:rPr>
              <a:t>	</a:t>
            </a:r>
            <a:r>
              <a:rPr lang="en-CA" sz="2720" b="1">
                <a:solidFill>
                  <a:srgbClr val="3F3F3F"/>
                </a:solidFill>
                <a:latin typeface="Century Gothic"/>
                <a:ea typeface="Century Gothic"/>
                <a:cs typeface="Century Gothic"/>
                <a:sym typeface="Century Gothic"/>
              </a:rPr>
              <a:t>1</a:t>
            </a:r>
            <a:r>
              <a:rPr lang="en-CA" sz="2720" b="1" baseline="30000">
                <a:solidFill>
                  <a:srgbClr val="3F3F3F"/>
                </a:solidFill>
                <a:latin typeface="Century Gothic"/>
                <a:ea typeface="Century Gothic"/>
                <a:cs typeface="Century Gothic"/>
                <a:sym typeface="Century Gothic"/>
              </a:rPr>
              <a:t>st</a:t>
            </a:r>
            <a:r>
              <a:rPr lang="en-CA" sz="2720" b="1">
                <a:solidFill>
                  <a:srgbClr val="3F3F3F"/>
                </a:solidFill>
                <a:latin typeface="Century Gothic"/>
                <a:ea typeface="Century Gothic"/>
                <a:cs typeface="Century Gothic"/>
                <a:sym typeface="Century Gothic"/>
              </a:rPr>
              <a:t> Grade Standards</a:t>
            </a:r>
            <a:endParaRPr sz="2720" b="1">
              <a:solidFill>
                <a:srgbClr val="3F3F3F"/>
              </a:solidFill>
              <a:latin typeface="Century Gothic"/>
              <a:ea typeface="Century Gothic"/>
              <a:cs typeface="Century Gothic"/>
              <a:sym typeface="Century Gothic"/>
            </a:endParaRPr>
          </a:p>
        </p:txBody>
      </p:sp>
      <p:sp>
        <p:nvSpPr>
          <p:cNvPr id="120" name="Google Shape;120;p7"/>
          <p:cNvSpPr txBox="1"/>
          <p:nvPr/>
        </p:nvSpPr>
        <p:spPr>
          <a:xfrm>
            <a:off x="745959" y="1236198"/>
            <a:ext cx="11353800" cy="1619125"/>
          </a:xfrm>
          <a:prstGeom prst="rect">
            <a:avLst/>
          </a:prstGeom>
          <a:noFill/>
          <a:ln>
            <a:noFill/>
          </a:ln>
        </p:spPr>
        <p:txBody>
          <a:bodyPr spcFirstLastPara="1" wrap="square" lIns="91425" tIns="45700" rIns="91425" bIns="45700" anchor="t" anchorCtr="0">
            <a:normAutofit/>
          </a:bodyPr>
          <a:lstStyle/>
          <a:p>
            <a:r>
              <a:rPr lang="en-CA" sz="1800" b="1" dirty="0">
                <a:latin typeface="Century Gothic" panose="020B0502020202020204" pitchFamily="34" charset="0"/>
              </a:rPr>
              <a:t>PE.1.L.4.3 - Identify the changes in heart rate before, during, and after physical activity.</a:t>
            </a:r>
          </a:p>
          <a:p>
            <a:r>
              <a:rPr lang="en-CA" sz="1800" b="1" dirty="0">
                <a:latin typeface="Century Gothic" panose="020B0502020202020204" pitchFamily="34" charset="0"/>
              </a:rPr>
              <a:t>PE 1.L.3.1 - Identify a moderate physical activity.</a:t>
            </a:r>
          </a:p>
          <a:p>
            <a:r>
              <a:rPr lang="en-CA" sz="1800" b="1" dirty="0">
                <a:latin typeface="Century Gothic" panose="020B0502020202020204" pitchFamily="34" charset="0"/>
              </a:rPr>
              <a:t>PE.1.L.3.2 - Identify a vigorous physical activity.</a:t>
            </a:r>
          </a:p>
          <a:p>
            <a:r>
              <a:rPr lang="en-CA" sz="1800" b="1" dirty="0">
                <a:latin typeface="Century Gothic" panose="020B0502020202020204" pitchFamily="34" charset="0"/>
              </a:rPr>
              <a:t>PE.1.C.2.9 - Name examples of warm-up and cool-down exercises.</a:t>
            </a:r>
          </a:p>
          <a:p>
            <a:r>
              <a:rPr lang="en-CA" sz="1800" b="1" dirty="0">
                <a:latin typeface="Century Gothic" panose="020B0502020202020204" pitchFamily="34" charset="0"/>
              </a:rPr>
              <a:t>PE.1.L.4.2 - Identify the components of health-related physical fitness.</a:t>
            </a:r>
            <a:endParaRPr lang="en-US" sz="1800" b="1" dirty="0">
              <a:latin typeface="Century Gothic" panose="020B0502020202020204" pitchFamily="34" charset="0"/>
            </a:endParaRPr>
          </a:p>
          <a:p>
            <a:pPr marL="0" marR="0" lvl="0" indent="0" algn="l" rtl="0">
              <a:lnSpc>
                <a:spcPct val="90000"/>
              </a:lnSpc>
              <a:spcBef>
                <a:spcPts val="1000"/>
              </a:spcBef>
              <a:spcAft>
                <a:spcPts val="0"/>
              </a:spcAft>
              <a:buClr>
                <a:schemeClr val="dk1"/>
              </a:buClr>
              <a:buSzPts val="2700"/>
              <a:buFont typeface="Arial"/>
              <a:buNone/>
            </a:pPr>
            <a:endParaRPr sz="2700" dirty="0">
              <a:solidFill>
                <a:srgbClr val="3F3F3F"/>
              </a:solidFill>
              <a:latin typeface="Century Gothic"/>
              <a:ea typeface="Century Gothic"/>
              <a:cs typeface="Century Gothic"/>
              <a:sym typeface="Century Gothic"/>
            </a:endParaRPr>
          </a:p>
        </p:txBody>
      </p:sp>
      <p:sp>
        <p:nvSpPr>
          <p:cNvPr id="121" name="Google Shape;121;p7"/>
          <p:cNvSpPr txBox="1"/>
          <p:nvPr/>
        </p:nvSpPr>
        <p:spPr>
          <a:xfrm>
            <a:off x="654519" y="5193978"/>
            <a:ext cx="11353800" cy="1669562"/>
          </a:xfrm>
          <a:prstGeom prst="rect">
            <a:avLst/>
          </a:prstGeom>
          <a:noFill/>
          <a:ln>
            <a:noFill/>
          </a:ln>
        </p:spPr>
        <p:txBody>
          <a:bodyPr spcFirstLastPara="1" wrap="square" lIns="91425" tIns="45700" rIns="91425" bIns="45700" anchor="t" anchorCtr="0">
            <a:normAutofit/>
          </a:bodyPr>
          <a:lstStyle/>
          <a:p>
            <a:r>
              <a:rPr lang="en-US" sz="1800" b="1" kern="1200" dirty="0">
                <a:solidFill>
                  <a:schemeClr val="tx1"/>
                </a:solidFill>
                <a:latin typeface="Century Gothic" panose="020B0502020202020204" pitchFamily="34" charset="0"/>
              </a:rPr>
              <a:t>PE.4.L.4.3 Maintain HR within the target HR zone for a specified length of time during an aerobic activity.</a:t>
            </a:r>
            <a:endParaRPr lang="en-CA" sz="1800" b="1" kern="1200" dirty="0">
              <a:solidFill>
                <a:schemeClr val="tx1"/>
              </a:solidFill>
              <a:latin typeface="Century Gothic" panose="020B0502020202020204" pitchFamily="34" charset="0"/>
            </a:endParaRPr>
          </a:p>
          <a:p>
            <a:r>
              <a:rPr lang="en-US" sz="1800" b="1" kern="1200" dirty="0">
                <a:solidFill>
                  <a:schemeClr val="tx1"/>
                </a:solidFill>
                <a:latin typeface="Century Gothic" panose="020B0502020202020204" pitchFamily="34" charset="0"/>
              </a:rPr>
              <a:t>PE 4.L.3.1 Identify a moderate physical activity. (How does it affect HR?)</a:t>
            </a:r>
            <a:endParaRPr lang="en-CA" sz="1800" b="1" kern="1200" dirty="0">
              <a:solidFill>
                <a:schemeClr val="tx1"/>
              </a:solidFill>
              <a:latin typeface="Century Gothic" panose="020B0502020202020204" pitchFamily="34" charset="0"/>
            </a:endParaRPr>
          </a:p>
          <a:p>
            <a:r>
              <a:rPr lang="en-US" sz="1800" b="1" kern="1200" dirty="0">
                <a:solidFill>
                  <a:schemeClr val="tx1"/>
                </a:solidFill>
                <a:latin typeface="Century Gothic" panose="020B0502020202020204" pitchFamily="34" charset="0"/>
              </a:rPr>
              <a:t>PE.4.L.3.2 Identify a vigorous physical activity. (How does it affect HR?)</a:t>
            </a:r>
            <a:endParaRPr lang="en-CA" sz="1800" b="1" kern="1200" dirty="0">
              <a:solidFill>
                <a:schemeClr val="tx1"/>
              </a:solidFill>
              <a:latin typeface="Century Gothic" panose="020B0502020202020204" pitchFamily="34" charset="0"/>
            </a:endParaRPr>
          </a:p>
          <a:p>
            <a:r>
              <a:rPr lang="en-US" sz="1800" b="1" kern="1200" dirty="0">
                <a:solidFill>
                  <a:schemeClr val="tx1"/>
                </a:solidFill>
                <a:latin typeface="Century Gothic" panose="020B0502020202020204" pitchFamily="34" charset="0"/>
              </a:rPr>
              <a:t>PE.4.L.4.8 Explain the principles of physical fitness.</a:t>
            </a:r>
            <a:endParaRPr lang="en-CA" sz="1800" b="1" kern="1200" dirty="0">
              <a:solidFill>
                <a:schemeClr val="tx1"/>
              </a:solidFill>
              <a:latin typeface="Century Gothic" panose="020B0502020202020204" pitchFamily="34" charset="0"/>
            </a:endParaRPr>
          </a:p>
          <a:p>
            <a:pPr marL="0" marR="0" lvl="0" indent="0" algn="l" rtl="0">
              <a:lnSpc>
                <a:spcPct val="70000"/>
              </a:lnSpc>
              <a:spcBef>
                <a:spcPts val="1000"/>
              </a:spcBef>
              <a:spcAft>
                <a:spcPts val="0"/>
              </a:spcAft>
              <a:buClr>
                <a:schemeClr val="dk1"/>
              </a:buClr>
              <a:buSzPts val="1485"/>
              <a:buFont typeface="Arial"/>
              <a:buNone/>
            </a:pPr>
            <a:endParaRPr sz="1485" dirty="0">
              <a:solidFill>
                <a:srgbClr val="3F3F3F"/>
              </a:solidFill>
              <a:latin typeface="Century Gothic"/>
              <a:ea typeface="Century Gothic"/>
              <a:cs typeface="Century Gothic"/>
              <a:sym typeface="Century Gothic"/>
            </a:endParaRPr>
          </a:p>
        </p:txBody>
      </p:sp>
      <p:sp>
        <p:nvSpPr>
          <p:cNvPr id="122" name="Google Shape;122;p7"/>
          <p:cNvSpPr txBox="1"/>
          <p:nvPr/>
        </p:nvSpPr>
        <p:spPr>
          <a:xfrm>
            <a:off x="735799" y="3268198"/>
            <a:ext cx="11353800" cy="1619125"/>
          </a:xfrm>
          <a:prstGeom prst="rect">
            <a:avLst/>
          </a:prstGeom>
          <a:noFill/>
          <a:ln>
            <a:noFill/>
          </a:ln>
        </p:spPr>
        <p:txBody>
          <a:bodyPr spcFirstLastPara="1" wrap="square" lIns="91425" tIns="45700" rIns="91425" bIns="45700" anchor="t" anchorCtr="0">
            <a:normAutofit fontScale="92500" lnSpcReduction="20000"/>
          </a:bodyPr>
          <a:lstStyle/>
          <a:p>
            <a:r>
              <a:rPr lang="en-CA" sz="1800" b="1" dirty="0">
                <a:latin typeface="Century Gothic" panose="020B0502020202020204" pitchFamily="34" charset="0"/>
              </a:rPr>
              <a:t>PE.3.L.4.2 Describe the relationship between the heart and lungs during physical activity.</a:t>
            </a:r>
          </a:p>
          <a:p>
            <a:r>
              <a:rPr lang="en-CA" sz="1800" b="1" dirty="0">
                <a:latin typeface="Century Gothic" panose="020B0502020202020204" pitchFamily="34" charset="0"/>
              </a:rPr>
              <a:t>PE.3.L.4.3 Identify appropriate physical activities that result in the development of cardiorespiratory endurance. </a:t>
            </a:r>
          </a:p>
          <a:p>
            <a:r>
              <a:rPr lang="en-CA" sz="1800" b="1" dirty="0">
                <a:latin typeface="Century Gothic" panose="020B0502020202020204" pitchFamily="34" charset="0"/>
              </a:rPr>
              <a:t>PE.3.M.1.12 Continuously jump a self-turned rope.   </a:t>
            </a:r>
          </a:p>
          <a:p>
            <a:r>
              <a:rPr lang="en-CA" sz="1800" b="1" dirty="0">
                <a:latin typeface="Century Gothic" panose="020B0502020202020204" pitchFamily="34" charset="0"/>
              </a:rPr>
              <a:t>PE.3.L.3.1 Identify a moderate physical activity.</a:t>
            </a:r>
          </a:p>
          <a:p>
            <a:r>
              <a:rPr lang="en-CA" sz="1800" b="1" dirty="0">
                <a:latin typeface="Century Gothic" panose="020B0502020202020204" pitchFamily="34" charset="0"/>
              </a:rPr>
              <a:t>PE.3.L.3.2 Identify a vigorous physical activity.</a:t>
            </a:r>
          </a:p>
          <a:p>
            <a:r>
              <a:rPr lang="en-CA" sz="1800" b="1" dirty="0">
                <a:latin typeface="Century Gothic" panose="020B0502020202020204" pitchFamily="34" charset="0"/>
              </a:rPr>
              <a:t>PE.3.L.4.4 Match physical fitness assessment events to the associated fitness component.</a:t>
            </a:r>
          </a:p>
          <a:p>
            <a:pPr marL="0" marR="0" lvl="0" indent="0" algn="l" rtl="0">
              <a:lnSpc>
                <a:spcPct val="90000"/>
              </a:lnSpc>
              <a:spcBef>
                <a:spcPts val="1000"/>
              </a:spcBef>
              <a:spcAft>
                <a:spcPts val="0"/>
              </a:spcAft>
              <a:buClr>
                <a:schemeClr val="dk1"/>
              </a:buClr>
              <a:buSzPts val="2700"/>
              <a:buFont typeface="Arial"/>
              <a:buNone/>
            </a:pPr>
            <a:endParaRPr sz="2700" dirty="0">
              <a:solidFill>
                <a:srgbClr val="3F3F3F"/>
              </a:solidFill>
              <a:latin typeface="Century Gothic"/>
              <a:ea typeface="Century Gothic"/>
              <a:cs typeface="Century Gothic"/>
              <a:sym typeface="Century Gothic"/>
            </a:endParaRPr>
          </a:p>
        </p:txBody>
      </p:sp>
      <p:sp>
        <p:nvSpPr>
          <p:cNvPr id="123" name="Google Shape;123;p7"/>
          <p:cNvSpPr txBox="1">
            <a:spLocks noGrp="1"/>
          </p:cNvSpPr>
          <p:nvPr>
            <p:ph type="title"/>
          </p:nvPr>
        </p:nvSpPr>
        <p:spPr>
          <a:xfrm>
            <a:off x="-1" y="2756223"/>
            <a:ext cx="12192000" cy="596577"/>
          </a:xfrm>
          <a:prstGeom prst="rect">
            <a:avLst/>
          </a:prstGeom>
          <a:noFill/>
          <a:ln>
            <a:noFill/>
          </a:ln>
        </p:spPr>
        <p:txBody>
          <a:bodyPr spcFirstLastPara="1" wrap="square" lIns="91425" tIns="45700" rIns="91425" bIns="45700" anchor="t" anchorCtr="0">
            <a:normAutofit fontScale="90000"/>
          </a:bodyPr>
          <a:lstStyle/>
          <a:p>
            <a:pPr marL="0" lvl="0" indent="0" algn="l" rtl="0">
              <a:lnSpc>
                <a:spcPct val="90000"/>
              </a:lnSpc>
              <a:spcBef>
                <a:spcPts val="0"/>
              </a:spcBef>
              <a:spcAft>
                <a:spcPts val="0"/>
              </a:spcAft>
              <a:buClr>
                <a:srgbClr val="3F3F3F"/>
              </a:buClr>
              <a:buSzPts val="3959"/>
              <a:buFont typeface="Century Gothic"/>
              <a:buNone/>
            </a:pPr>
            <a:r>
              <a:rPr lang="en-CA" sz="3959">
                <a:solidFill>
                  <a:srgbClr val="3F3F3F"/>
                </a:solidFill>
                <a:latin typeface="Century Gothic"/>
                <a:ea typeface="Century Gothic"/>
                <a:cs typeface="Century Gothic"/>
                <a:sym typeface="Century Gothic"/>
              </a:rPr>
              <a:t>	</a:t>
            </a:r>
            <a:r>
              <a:rPr lang="en-CA" sz="2700" b="1">
                <a:solidFill>
                  <a:srgbClr val="3F3F3F"/>
                </a:solidFill>
                <a:latin typeface="Century Gothic"/>
                <a:ea typeface="Century Gothic"/>
                <a:cs typeface="Century Gothic"/>
                <a:sym typeface="Century Gothic"/>
              </a:rPr>
              <a:t>3rd Grade Standards</a:t>
            </a:r>
            <a:endParaRPr sz="2700" b="1">
              <a:solidFill>
                <a:srgbClr val="3F3F3F"/>
              </a:solidFill>
              <a:latin typeface="Century Gothic"/>
              <a:ea typeface="Century Gothic"/>
              <a:cs typeface="Century Gothic"/>
              <a:sym typeface="Century Gothic"/>
            </a:endParaRPr>
          </a:p>
        </p:txBody>
      </p:sp>
      <p:sp>
        <p:nvSpPr>
          <p:cNvPr id="124" name="Google Shape;124;p7"/>
          <p:cNvSpPr txBox="1"/>
          <p:nvPr/>
        </p:nvSpPr>
        <p:spPr>
          <a:xfrm>
            <a:off x="152399" y="4692163"/>
            <a:ext cx="12192000" cy="596577"/>
          </a:xfrm>
          <a:prstGeom prst="rect">
            <a:avLst/>
          </a:prstGeom>
          <a:noFill/>
          <a:ln>
            <a:noFill/>
          </a:ln>
        </p:spPr>
        <p:txBody>
          <a:bodyPr spcFirstLastPara="1" wrap="square" lIns="91425" tIns="45700" rIns="91425" bIns="45700" anchor="ctr" anchorCtr="0">
            <a:normAutofit/>
          </a:bodyPr>
          <a:lstStyle/>
          <a:p>
            <a:pPr marL="0" marR="0" lvl="0" indent="0" algn="l" rtl="0">
              <a:lnSpc>
                <a:spcPct val="80000"/>
              </a:lnSpc>
              <a:spcBef>
                <a:spcPts val="0"/>
              </a:spcBef>
              <a:spcAft>
                <a:spcPts val="0"/>
              </a:spcAft>
              <a:buClr>
                <a:srgbClr val="3F3F3F"/>
              </a:buClr>
              <a:buSzPts val="3959"/>
              <a:buFont typeface="Century Gothic"/>
              <a:buNone/>
            </a:pPr>
            <a:r>
              <a:rPr lang="en-CA" sz="3959" dirty="0">
                <a:solidFill>
                  <a:srgbClr val="3F3F3F"/>
                </a:solidFill>
                <a:latin typeface="Century Gothic"/>
                <a:ea typeface="Century Gothic"/>
                <a:cs typeface="Century Gothic"/>
                <a:sym typeface="Century Gothic"/>
              </a:rPr>
              <a:t>	</a:t>
            </a:r>
            <a:r>
              <a:rPr lang="en-CA" sz="2700" b="1" dirty="0">
                <a:solidFill>
                  <a:srgbClr val="3F3F3F"/>
                </a:solidFill>
                <a:latin typeface="Century Gothic"/>
                <a:ea typeface="Century Gothic"/>
                <a:cs typeface="Century Gothic"/>
                <a:sym typeface="Century Gothic"/>
              </a:rPr>
              <a:t>4</a:t>
            </a:r>
            <a:r>
              <a:rPr lang="en-CA" sz="2700" b="1" baseline="30000" dirty="0">
                <a:solidFill>
                  <a:srgbClr val="3F3F3F"/>
                </a:solidFill>
                <a:latin typeface="Century Gothic"/>
                <a:ea typeface="Century Gothic"/>
                <a:cs typeface="Century Gothic"/>
                <a:sym typeface="Century Gothic"/>
              </a:rPr>
              <a:t>th</a:t>
            </a:r>
            <a:r>
              <a:rPr lang="en-CA" sz="2700" b="1" dirty="0">
                <a:solidFill>
                  <a:srgbClr val="3F3F3F"/>
                </a:solidFill>
                <a:latin typeface="Century Gothic"/>
                <a:ea typeface="Century Gothic"/>
                <a:cs typeface="Century Gothic"/>
                <a:sym typeface="Century Gothic"/>
              </a:rPr>
              <a:t> Grade Standards</a:t>
            </a:r>
            <a:endParaRPr sz="2700" b="1" dirty="0">
              <a:solidFill>
                <a:srgbClr val="3F3F3F"/>
              </a:solidFill>
              <a:latin typeface="Century Gothic"/>
              <a:ea typeface="Century Gothic"/>
              <a:cs typeface="Century Gothic"/>
              <a:sym typeface="Century Gothic"/>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Google Shape;130;p8"/>
          <p:cNvSpPr/>
          <p:nvPr/>
        </p:nvSpPr>
        <p:spPr>
          <a:xfrm>
            <a:off x="-62450" y="-21628"/>
            <a:ext cx="12452004" cy="701714"/>
          </a:xfrm>
          <a:prstGeom prst="rect">
            <a:avLst/>
          </a:prstGeom>
          <a:solidFill>
            <a:srgbClr val="CA6629"/>
          </a:solidFill>
          <a:ln w="38100" cap="flat" cmpd="sng">
            <a:solidFill>
              <a:srgbClr val="D8D8D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pic>
        <p:nvPicPr>
          <p:cNvPr id="131" name="Google Shape;131;p8"/>
          <p:cNvPicPr preferRelativeResize="0"/>
          <p:nvPr/>
        </p:nvPicPr>
        <p:blipFill rotWithShape="1">
          <a:blip r:embed="rId3">
            <a:alphaModFix/>
          </a:blip>
          <a:srcRect l="5062" t="45660" r="11727" b="48896"/>
          <a:stretch/>
        </p:blipFill>
        <p:spPr>
          <a:xfrm>
            <a:off x="-1" y="19349"/>
            <a:ext cx="12327105" cy="623023"/>
          </a:xfrm>
          <a:prstGeom prst="rect">
            <a:avLst/>
          </a:prstGeom>
          <a:solidFill>
            <a:srgbClr val="548135"/>
          </a:solidFill>
          <a:ln>
            <a:noFill/>
          </a:ln>
        </p:spPr>
      </p:pic>
      <p:sp>
        <p:nvSpPr>
          <p:cNvPr id="132" name="Google Shape;132;p8"/>
          <p:cNvSpPr txBox="1"/>
          <p:nvPr/>
        </p:nvSpPr>
        <p:spPr>
          <a:xfrm>
            <a:off x="259307" y="42955"/>
            <a:ext cx="3651679" cy="574196"/>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n-CA" sz="2400" b="1">
                <a:solidFill>
                  <a:schemeClr val="lt1"/>
                </a:solidFill>
                <a:latin typeface="Century Gothic"/>
                <a:ea typeface="Century Gothic"/>
                <a:cs typeface="Century Gothic"/>
                <a:sym typeface="Century Gothic"/>
              </a:rPr>
              <a:t>PHYSICAL EDUCATION</a:t>
            </a:r>
            <a:endParaRPr/>
          </a:p>
        </p:txBody>
      </p:sp>
      <p:sp>
        <p:nvSpPr>
          <p:cNvPr id="133" name="Google Shape;133;p8"/>
          <p:cNvSpPr txBox="1">
            <a:spLocks noGrp="1"/>
          </p:cNvSpPr>
          <p:nvPr>
            <p:ph type="title"/>
          </p:nvPr>
        </p:nvSpPr>
        <p:spPr>
          <a:xfrm>
            <a:off x="57608" y="655563"/>
            <a:ext cx="5401084" cy="716037"/>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Clr>
                <a:schemeClr val="dk1"/>
              </a:buClr>
              <a:buSzPts val="4400"/>
              <a:buFont typeface="Century Gothic"/>
              <a:buNone/>
            </a:pPr>
            <a:r>
              <a:rPr lang="en-CA" sz="3200" dirty="0">
                <a:latin typeface="Century Gothic"/>
                <a:ea typeface="Century Gothic"/>
                <a:cs typeface="Century Gothic"/>
                <a:sym typeface="Century Gothic"/>
              </a:rPr>
              <a:t>Get a Jump Start…..</a:t>
            </a:r>
            <a:endParaRPr sz="3200" dirty="0">
              <a:latin typeface="Century Gothic"/>
              <a:ea typeface="Century Gothic"/>
              <a:cs typeface="Century Gothic"/>
              <a:sym typeface="Century Gothic"/>
            </a:endParaRPr>
          </a:p>
        </p:txBody>
      </p:sp>
      <p:sp>
        <p:nvSpPr>
          <p:cNvPr id="134" name="Google Shape;134;p8"/>
          <p:cNvSpPr txBox="1"/>
          <p:nvPr/>
        </p:nvSpPr>
        <p:spPr>
          <a:xfrm>
            <a:off x="259306" y="1094510"/>
            <a:ext cx="10602657" cy="5694219"/>
          </a:xfrm>
          <a:prstGeom prst="rect">
            <a:avLst/>
          </a:prstGeom>
          <a:noFill/>
          <a:ln>
            <a:noFill/>
          </a:ln>
        </p:spPr>
        <p:txBody>
          <a:bodyPr spcFirstLastPara="1" wrap="square" lIns="91425" tIns="45700" rIns="91425" bIns="45700" anchor="ctr" anchorCtr="0">
            <a:normAutofit fontScale="92500" lnSpcReduction="10000"/>
          </a:bodyPr>
          <a:lstStyle/>
          <a:p>
            <a:pPr marL="0" marR="0" lvl="0" indent="0" algn="ctr" rtl="0">
              <a:lnSpc>
                <a:spcPct val="70000"/>
              </a:lnSpc>
              <a:spcBef>
                <a:spcPts val="0"/>
              </a:spcBef>
              <a:spcAft>
                <a:spcPts val="0"/>
              </a:spcAft>
              <a:buClr>
                <a:schemeClr val="dk1"/>
              </a:buClr>
              <a:buSzPts val="1900"/>
              <a:buFont typeface="Century Gothic"/>
              <a:buNone/>
            </a:pPr>
            <a:r>
              <a:rPr lang="en-CA" sz="1900" b="1" dirty="0">
                <a:solidFill>
                  <a:schemeClr val="dk1"/>
                </a:solidFill>
                <a:latin typeface="Century Gothic"/>
                <a:ea typeface="Century Gothic"/>
                <a:cs typeface="Century Gothic"/>
                <a:sym typeface="Century Gothic"/>
              </a:rPr>
              <a:t>Our lesson covered a lot this week:</a:t>
            </a:r>
            <a:endParaRPr dirty="0"/>
          </a:p>
          <a:p>
            <a:pPr marL="0" marR="0" lvl="0" indent="0" algn="ctr" rtl="0">
              <a:lnSpc>
                <a:spcPct val="70000"/>
              </a:lnSpc>
              <a:spcBef>
                <a:spcPts val="0"/>
              </a:spcBef>
              <a:spcAft>
                <a:spcPts val="0"/>
              </a:spcAft>
              <a:buClr>
                <a:schemeClr val="dk1"/>
              </a:buClr>
              <a:buSzPts val="1900"/>
              <a:buFont typeface="Arial"/>
              <a:buNone/>
            </a:pPr>
            <a:endParaRPr sz="1900" b="1" dirty="0">
              <a:solidFill>
                <a:schemeClr val="dk1"/>
              </a:solidFill>
              <a:latin typeface="Century Gothic"/>
              <a:ea typeface="Century Gothic"/>
              <a:cs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900" b="1" dirty="0">
                <a:solidFill>
                  <a:schemeClr val="dk1"/>
                </a:solidFill>
                <a:latin typeface="Century Gothic"/>
                <a:ea typeface="Century Gothic"/>
                <a:cs typeface="Century Gothic"/>
                <a:sym typeface="Century Gothic"/>
              </a:rPr>
              <a:t>We learned </a:t>
            </a:r>
            <a:r>
              <a:rPr lang="en-CA" sz="1900" b="1" dirty="0" smtClean="0">
                <a:solidFill>
                  <a:schemeClr val="dk1"/>
                </a:solidFill>
                <a:latin typeface="Century Gothic"/>
                <a:ea typeface="Century Gothic"/>
                <a:cs typeface="Century Gothic"/>
                <a:sym typeface="Century Gothic"/>
              </a:rPr>
              <a:t>the heart is a very important muscle in the body.  It is very important </a:t>
            </a:r>
            <a:r>
              <a:rPr lang="en-CA" sz="1900" b="1" dirty="0" smtClean="0">
                <a:solidFill>
                  <a:schemeClr val="dk1"/>
                </a:solidFill>
                <a:latin typeface="Century Gothic"/>
                <a:ea typeface="Century Gothic"/>
                <a:cs typeface="Century Gothic"/>
                <a:sym typeface="Century Gothic"/>
              </a:rPr>
              <a:t>to help us move and play. </a:t>
            </a:r>
          </a:p>
          <a:p>
            <a:pPr marL="742950" marR="0" lvl="0" indent="-742950" algn="l" rtl="0">
              <a:lnSpc>
                <a:spcPct val="70000"/>
              </a:lnSpc>
              <a:spcBef>
                <a:spcPts val="0"/>
              </a:spcBef>
              <a:spcAft>
                <a:spcPts val="0"/>
              </a:spcAft>
              <a:buClr>
                <a:schemeClr val="dk1"/>
              </a:buClr>
              <a:buSzPts val="1900"/>
              <a:buFont typeface="Arial"/>
              <a:buAutoNum type="arabicPeriod"/>
            </a:pPr>
            <a:endParaRPr dirty="0"/>
          </a:p>
          <a:p>
            <a:pPr marL="742950" marR="0" lvl="0" indent="-742950" algn="l" rtl="0">
              <a:lnSpc>
                <a:spcPct val="70000"/>
              </a:lnSpc>
              <a:spcBef>
                <a:spcPts val="0"/>
              </a:spcBef>
              <a:spcAft>
                <a:spcPts val="0"/>
              </a:spcAft>
              <a:buClr>
                <a:schemeClr val="dk1"/>
              </a:buClr>
              <a:buSzPts val="1900"/>
              <a:buFont typeface="Arial"/>
              <a:buAutoNum type="arabicPeriod"/>
            </a:pPr>
            <a:r>
              <a:rPr lang="en-CA" sz="1900" b="1" dirty="0">
                <a:solidFill>
                  <a:schemeClr val="dk1"/>
                </a:solidFill>
                <a:latin typeface="Century Gothic"/>
                <a:ea typeface="Century Gothic"/>
                <a:cs typeface="Century Gothic"/>
                <a:sym typeface="Century Gothic"/>
              </a:rPr>
              <a:t>We learned </a:t>
            </a:r>
            <a:r>
              <a:rPr lang="en-CA" sz="1900" b="1" dirty="0" smtClean="0">
                <a:solidFill>
                  <a:schemeClr val="dk1"/>
                </a:solidFill>
                <a:latin typeface="Century Gothic"/>
                <a:ea typeface="Century Gothic"/>
                <a:cs typeface="Century Gothic"/>
                <a:sym typeface="Century Gothic"/>
              </a:rPr>
              <a:t> the heart </a:t>
            </a:r>
            <a:r>
              <a:rPr lang="en-CA" sz="1900" b="1" dirty="0" smtClean="0">
                <a:solidFill>
                  <a:schemeClr val="dk1"/>
                </a:solidFill>
                <a:latin typeface="Century Gothic"/>
                <a:ea typeface="Century Gothic"/>
                <a:cs typeface="Century Gothic"/>
                <a:sym typeface="Century Gothic"/>
              </a:rPr>
              <a:t>muscle is inside your chest that pushes blood to the rest of your body. Everything in your body needs blood to live and work. When your are active, your heart beats faster to pump more blood through your working body.  You need to keep a strong and health heart.</a:t>
            </a:r>
          </a:p>
          <a:p>
            <a:pPr marL="742950" marR="0" lvl="0" indent="-742950" algn="l" rtl="0">
              <a:lnSpc>
                <a:spcPct val="70000"/>
              </a:lnSpc>
              <a:spcBef>
                <a:spcPts val="0"/>
              </a:spcBef>
              <a:spcAft>
                <a:spcPts val="0"/>
              </a:spcAft>
              <a:buClr>
                <a:schemeClr val="dk1"/>
              </a:buClr>
              <a:buSzPts val="1900"/>
              <a:buFont typeface="Arial"/>
              <a:buAutoNum type="arabicPeriod"/>
            </a:pPr>
            <a:endParaRPr dirty="0"/>
          </a:p>
          <a:p>
            <a:pPr marL="742950" marR="0" lvl="0" indent="-742950" algn="l" rtl="0">
              <a:lnSpc>
                <a:spcPct val="70000"/>
              </a:lnSpc>
              <a:spcBef>
                <a:spcPts val="0"/>
              </a:spcBef>
              <a:spcAft>
                <a:spcPts val="0"/>
              </a:spcAft>
              <a:buClr>
                <a:schemeClr val="dk1"/>
              </a:buClr>
              <a:buSzPts val="1900"/>
              <a:buFont typeface="Arial"/>
              <a:buAutoNum type="arabicPeriod"/>
            </a:pPr>
            <a:r>
              <a:rPr lang="en-CA" sz="1900" b="1" dirty="0">
                <a:solidFill>
                  <a:schemeClr val="dk1"/>
                </a:solidFill>
                <a:latin typeface="Century Gothic"/>
                <a:ea typeface="Century Gothic"/>
                <a:cs typeface="Century Gothic"/>
                <a:sym typeface="Century Gothic"/>
              </a:rPr>
              <a:t>We learned </a:t>
            </a:r>
            <a:r>
              <a:rPr lang="en-CA" sz="1900" b="1" dirty="0" smtClean="0">
                <a:solidFill>
                  <a:schemeClr val="dk1"/>
                </a:solidFill>
                <a:latin typeface="Century Gothic"/>
                <a:ea typeface="Century Gothic"/>
                <a:cs typeface="Century Gothic"/>
                <a:sym typeface="Century Gothic"/>
              </a:rPr>
              <a:t>the harder you make your body work, the harder your heart works.</a:t>
            </a:r>
          </a:p>
          <a:p>
            <a:pPr marL="742950" marR="0" lvl="0" indent="-742950" algn="l" rtl="0">
              <a:lnSpc>
                <a:spcPct val="70000"/>
              </a:lnSpc>
              <a:spcBef>
                <a:spcPts val="0"/>
              </a:spcBef>
              <a:spcAft>
                <a:spcPts val="0"/>
              </a:spcAft>
              <a:buClr>
                <a:schemeClr val="dk1"/>
              </a:buClr>
              <a:buSzPts val="1900"/>
              <a:buFont typeface="Arial"/>
              <a:buAutoNum type="arabicPeriod"/>
            </a:pPr>
            <a:endParaRPr dirty="0"/>
          </a:p>
          <a:p>
            <a:pPr marL="742950" marR="0" lvl="0" indent="-742950" algn="l" rtl="0">
              <a:lnSpc>
                <a:spcPct val="70000"/>
              </a:lnSpc>
              <a:spcBef>
                <a:spcPts val="0"/>
              </a:spcBef>
              <a:spcAft>
                <a:spcPts val="0"/>
              </a:spcAft>
              <a:buClr>
                <a:schemeClr val="dk1"/>
              </a:buClr>
              <a:buSzPts val="1900"/>
              <a:buFont typeface="Arial"/>
              <a:buAutoNum type="arabicPeriod"/>
            </a:pPr>
            <a:r>
              <a:rPr lang="en-CA" sz="1900" b="1" dirty="0">
                <a:solidFill>
                  <a:schemeClr val="dk1"/>
                </a:solidFill>
                <a:latin typeface="Century Gothic"/>
                <a:ea typeface="Century Gothic"/>
                <a:cs typeface="Century Gothic"/>
                <a:sym typeface="Century Gothic"/>
              </a:rPr>
              <a:t>We </a:t>
            </a:r>
            <a:r>
              <a:rPr lang="en-CA" sz="1900" b="1" dirty="0" smtClean="0">
                <a:solidFill>
                  <a:schemeClr val="dk1"/>
                </a:solidFill>
                <a:latin typeface="Century Gothic"/>
                <a:ea typeface="Century Gothic"/>
                <a:cs typeface="Century Gothic"/>
                <a:sym typeface="Century Gothic"/>
              </a:rPr>
              <a:t>learned cardiovascular activities are physical activities that train your heart, activities like going on a walk, jumping, skipping, and biking are all great cardio activities that </a:t>
            </a:r>
            <a:r>
              <a:rPr lang="en-CA" sz="1900" b="1" dirty="0" smtClean="0">
                <a:solidFill>
                  <a:schemeClr val="dk1"/>
                </a:solidFill>
                <a:latin typeface="Century Gothic"/>
                <a:ea typeface="Century Gothic"/>
                <a:cs typeface="Century Gothic"/>
                <a:sym typeface="Century Gothic"/>
              </a:rPr>
              <a:t>will make your heart strong. Whole body activities, like running or swimming are activities that work your heart and muscles all over your body. </a:t>
            </a:r>
          </a:p>
          <a:p>
            <a:pPr marL="742950" marR="0" lvl="0" indent="-742950" algn="l" rtl="0">
              <a:lnSpc>
                <a:spcPct val="70000"/>
              </a:lnSpc>
              <a:spcBef>
                <a:spcPts val="0"/>
              </a:spcBef>
              <a:spcAft>
                <a:spcPts val="0"/>
              </a:spcAft>
              <a:buClr>
                <a:schemeClr val="dk1"/>
              </a:buClr>
              <a:buSzPts val="1900"/>
              <a:buFont typeface="Arial"/>
              <a:buAutoNum type="arabicPeriod"/>
            </a:pPr>
            <a:endParaRPr lang="en-CA" sz="1900" b="1" dirty="0" smtClean="0">
              <a:solidFill>
                <a:schemeClr val="dk1"/>
              </a:solidFill>
              <a:latin typeface="Century Gothic"/>
              <a:ea typeface="Century Gothic"/>
              <a:cs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900" b="1" dirty="0" smtClean="0">
                <a:solidFill>
                  <a:schemeClr val="dk1"/>
                </a:solidFill>
                <a:latin typeface="Century Gothic"/>
                <a:ea typeface="Century Gothic"/>
                <a:cs typeface="Century Gothic"/>
                <a:sym typeface="Century Gothic"/>
              </a:rPr>
              <a:t>We </a:t>
            </a:r>
            <a:r>
              <a:rPr lang="en-CA" sz="1900" b="1" dirty="0">
                <a:solidFill>
                  <a:schemeClr val="dk1"/>
                </a:solidFill>
                <a:latin typeface="Century Gothic"/>
                <a:ea typeface="Century Gothic"/>
                <a:cs typeface="Century Gothic"/>
                <a:sym typeface="Century Gothic"/>
              </a:rPr>
              <a:t>learned </a:t>
            </a:r>
            <a:r>
              <a:rPr lang="en-CA" sz="1900" b="1" dirty="0">
                <a:solidFill>
                  <a:schemeClr val="dk1"/>
                </a:solidFill>
                <a:latin typeface="Century Gothic"/>
                <a:ea typeface="Century Gothic"/>
                <a:cs typeface="Century Gothic"/>
                <a:sym typeface="Century Gothic"/>
              </a:rPr>
              <a:t> </a:t>
            </a:r>
            <a:r>
              <a:rPr lang="en-CA" sz="1900" b="1" dirty="0" smtClean="0">
                <a:solidFill>
                  <a:schemeClr val="dk1"/>
                </a:solidFill>
                <a:latin typeface="Century Gothic"/>
                <a:ea typeface="Century Gothic"/>
                <a:cs typeface="Century Gothic"/>
                <a:sym typeface="Century Gothic"/>
              </a:rPr>
              <a:t>your heart will speed up and slow down without you having to think about it, just like your car does! Vigorous Activities makes your heart go faster and moderate activity makes your heart bit slower.</a:t>
            </a:r>
            <a:r>
              <a:rPr dirty="0" smtClean="0"/>
              <a:t> </a:t>
            </a:r>
            <a:endParaRPr lang="en-US" dirty="0" smtClean="0"/>
          </a:p>
          <a:p>
            <a:pPr marL="742950" marR="0" lvl="0" indent="-742950" algn="l" rtl="0">
              <a:lnSpc>
                <a:spcPct val="70000"/>
              </a:lnSpc>
              <a:spcBef>
                <a:spcPts val="0"/>
              </a:spcBef>
              <a:spcAft>
                <a:spcPts val="0"/>
              </a:spcAft>
              <a:buClr>
                <a:schemeClr val="dk1"/>
              </a:buClr>
              <a:buSzPts val="1900"/>
              <a:buFont typeface="Arial"/>
              <a:buAutoNum type="arabicPeriod"/>
            </a:pPr>
            <a:endParaRPr dirty="0"/>
          </a:p>
          <a:p>
            <a:pPr marL="742950" marR="0" lvl="0" indent="-742950" algn="l" rtl="0">
              <a:lnSpc>
                <a:spcPct val="70000"/>
              </a:lnSpc>
              <a:spcBef>
                <a:spcPts val="0"/>
              </a:spcBef>
              <a:spcAft>
                <a:spcPts val="0"/>
              </a:spcAft>
              <a:buClr>
                <a:schemeClr val="dk1"/>
              </a:buClr>
              <a:buSzPts val="1900"/>
              <a:buFont typeface="Arial"/>
              <a:buAutoNum type="arabicPeriod"/>
            </a:pPr>
            <a:r>
              <a:rPr lang="en-CA" sz="1900" b="1" dirty="0">
                <a:solidFill>
                  <a:schemeClr val="dk1"/>
                </a:solidFill>
                <a:latin typeface="Century Gothic"/>
                <a:ea typeface="Century Gothic"/>
                <a:cs typeface="Century Gothic"/>
                <a:sym typeface="Century Gothic"/>
              </a:rPr>
              <a:t>We learned that must remember to always warm up our body and cool down our body with a good </a:t>
            </a:r>
            <a:r>
              <a:rPr lang="en-CA" sz="1900" b="1" dirty="0" smtClean="0">
                <a:solidFill>
                  <a:schemeClr val="dk1"/>
                </a:solidFill>
                <a:latin typeface="Century Gothic"/>
                <a:ea typeface="Century Gothic"/>
                <a:cs typeface="Century Gothic"/>
                <a:sym typeface="Century Gothic"/>
              </a:rPr>
              <a:t>stretch.</a:t>
            </a:r>
          </a:p>
          <a:p>
            <a:pPr marL="742950" marR="0" lvl="0" indent="-742950" algn="l" rtl="0">
              <a:lnSpc>
                <a:spcPct val="70000"/>
              </a:lnSpc>
              <a:spcBef>
                <a:spcPts val="0"/>
              </a:spcBef>
              <a:spcAft>
                <a:spcPts val="0"/>
              </a:spcAft>
              <a:buClr>
                <a:schemeClr val="dk1"/>
              </a:buClr>
              <a:buSzPts val="1900"/>
              <a:buFont typeface="Arial"/>
              <a:buAutoNum type="arabicPeriod"/>
            </a:pPr>
            <a:endParaRPr lang="en-CA" sz="1900" b="1" dirty="0" smtClean="0">
              <a:solidFill>
                <a:schemeClr val="dk1"/>
              </a:solidFill>
              <a:latin typeface="Century Gothic"/>
              <a:ea typeface="Century Gothic"/>
              <a:cs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900" b="1" dirty="0" smtClean="0">
                <a:solidFill>
                  <a:schemeClr val="dk1"/>
                </a:solidFill>
                <a:latin typeface="Century Gothic"/>
                <a:sym typeface="Century Gothic"/>
              </a:rPr>
              <a:t>3-4</a:t>
            </a:r>
            <a:r>
              <a:rPr lang="en-CA" sz="1900" b="1" baseline="30000" dirty="0" smtClean="0">
                <a:solidFill>
                  <a:schemeClr val="dk1"/>
                </a:solidFill>
                <a:latin typeface="Century Gothic"/>
                <a:sym typeface="Century Gothic"/>
              </a:rPr>
              <a:t>th</a:t>
            </a:r>
            <a:r>
              <a:rPr lang="en-CA" sz="1900" b="1" dirty="0" smtClean="0">
                <a:solidFill>
                  <a:schemeClr val="dk1"/>
                </a:solidFill>
                <a:latin typeface="Century Gothic"/>
                <a:sym typeface="Century Gothic"/>
              </a:rPr>
              <a:t> grade: We learned your heart and lungs work together to bring oxygen to your muscles. Your respiratory and cardiovascular systems work together to keep you moving. Your blood vessels keep the blood flowing through the body.</a:t>
            </a:r>
          </a:p>
          <a:p>
            <a:pPr marL="742950" marR="0" lvl="0" indent="-742950" algn="l" rtl="0">
              <a:lnSpc>
                <a:spcPct val="70000"/>
              </a:lnSpc>
              <a:spcBef>
                <a:spcPts val="0"/>
              </a:spcBef>
              <a:spcAft>
                <a:spcPts val="0"/>
              </a:spcAft>
              <a:buClr>
                <a:schemeClr val="dk1"/>
              </a:buClr>
              <a:buSzPts val="1900"/>
              <a:buFont typeface="Arial"/>
              <a:buAutoNum type="arabicPeriod"/>
            </a:pPr>
            <a:endParaRPr lang="en-CA" sz="1900" b="1" dirty="0" smtClean="0">
              <a:solidFill>
                <a:schemeClr val="dk1"/>
              </a:solidFill>
              <a:latin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900" b="1" dirty="0" smtClean="0">
                <a:solidFill>
                  <a:schemeClr val="dk1"/>
                </a:solidFill>
                <a:latin typeface="Century Gothic"/>
                <a:sym typeface="Century Gothic"/>
              </a:rPr>
              <a:t>Every time your heart beats, it pushes oxygenated blood through your body.</a:t>
            </a:r>
          </a:p>
          <a:p>
            <a:pPr marL="742950" marR="0" lvl="0" indent="-742950" algn="l" rtl="0">
              <a:lnSpc>
                <a:spcPct val="70000"/>
              </a:lnSpc>
              <a:spcBef>
                <a:spcPts val="0"/>
              </a:spcBef>
              <a:spcAft>
                <a:spcPts val="0"/>
              </a:spcAft>
              <a:buClr>
                <a:schemeClr val="dk1"/>
              </a:buClr>
              <a:buSzPts val="1900"/>
              <a:buFont typeface="Arial"/>
              <a:buAutoNum type="arabicPeriod"/>
            </a:pPr>
            <a:endParaRPr lang="en-CA" sz="1900" b="1" dirty="0" smtClean="0">
              <a:solidFill>
                <a:schemeClr val="dk1"/>
              </a:solidFill>
              <a:latin typeface="Century Gothic"/>
              <a:sym typeface="Century Gothic"/>
            </a:endParaRPr>
          </a:p>
          <a:p>
            <a:pPr marL="742950" marR="0" lvl="0" indent="-742950" algn="l" rtl="0">
              <a:lnSpc>
                <a:spcPct val="70000"/>
              </a:lnSpc>
              <a:spcBef>
                <a:spcPts val="0"/>
              </a:spcBef>
              <a:spcAft>
                <a:spcPts val="0"/>
              </a:spcAft>
              <a:buClr>
                <a:schemeClr val="dk1"/>
              </a:buClr>
              <a:buSzPts val="1900"/>
              <a:buFont typeface="Arial"/>
              <a:buAutoNum type="arabicPeriod"/>
            </a:pPr>
            <a:r>
              <a:rPr lang="en-CA" sz="1900" b="1" dirty="0" smtClean="0">
                <a:solidFill>
                  <a:schemeClr val="dk1"/>
                </a:solidFill>
                <a:latin typeface="Century Gothic"/>
                <a:sym typeface="Century Gothic"/>
              </a:rPr>
              <a:t>Sitting is a good way to rest your body, but you must get up and get moving.</a:t>
            </a:r>
            <a:endParaRPr dirty="0"/>
          </a:p>
          <a:p>
            <a:pPr marL="742950" marR="0" lvl="0" indent="-622300" algn="l" rtl="0">
              <a:lnSpc>
                <a:spcPct val="70000"/>
              </a:lnSpc>
              <a:spcBef>
                <a:spcPts val="0"/>
              </a:spcBef>
              <a:spcAft>
                <a:spcPts val="0"/>
              </a:spcAft>
              <a:buClr>
                <a:schemeClr val="dk1"/>
              </a:buClr>
              <a:buSzPts val="1900"/>
              <a:buFont typeface="Arial"/>
              <a:buNone/>
            </a:pPr>
            <a:endParaRPr sz="1900" b="1" dirty="0">
              <a:solidFill>
                <a:schemeClr val="dk1"/>
              </a:solidFill>
              <a:latin typeface="Century Gothic"/>
              <a:ea typeface="Century Gothic"/>
              <a:cs typeface="Century Gothic"/>
              <a:sym typeface="Century Gothic"/>
            </a:endParaRPr>
          </a:p>
          <a:p>
            <a:pPr marL="571500" marR="0" lvl="0" indent="-450850" algn="l" rtl="0">
              <a:lnSpc>
                <a:spcPct val="70000"/>
              </a:lnSpc>
              <a:spcBef>
                <a:spcPts val="0"/>
              </a:spcBef>
              <a:spcAft>
                <a:spcPts val="0"/>
              </a:spcAft>
              <a:buClr>
                <a:schemeClr val="dk1"/>
              </a:buClr>
              <a:buSzPts val="1900"/>
              <a:buFont typeface="Arial"/>
              <a:buNone/>
            </a:pPr>
            <a:endParaRPr sz="1900" b="1" dirty="0">
              <a:solidFill>
                <a:schemeClr val="dk1"/>
              </a:solidFill>
              <a:latin typeface="Century Gothic"/>
              <a:ea typeface="Century Gothic"/>
              <a:cs typeface="Century Gothic"/>
              <a:sym typeface="Century Gothic"/>
            </a:endParaRPr>
          </a:p>
          <a:p>
            <a:pPr marL="0" marR="0" lvl="0" indent="0" algn="ctr" rtl="0">
              <a:lnSpc>
                <a:spcPct val="70000"/>
              </a:lnSpc>
              <a:spcBef>
                <a:spcPts val="0"/>
              </a:spcBef>
              <a:spcAft>
                <a:spcPts val="0"/>
              </a:spcAft>
              <a:buClr>
                <a:schemeClr val="dk1"/>
              </a:buClr>
              <a:buSzPts val="1900"/>
              <a:buFont typeface="Century Gothic"/>
              <a:buNone/>
            </a:pPr>
            <a:r>
              <a:rPr lang="en-CA" sz="1900" b="1" dirty="0">
                <a:solidFill>
                  <a:schemeClr val="dk1"/>
                </a:solidFill>
                <a:latin typeface="Century Gothic"/>
                <a:ea typeface="Century Gothic"/>
                <a:cs typeface="Century Gothic"/>
                <a:sym typeface="Century Gothic"/>
              </a:rPr>
              <a:t>Let’s Practice And Have Some Fun!</a:t>
            </a:r>
            <a:endParaRPr sz="1900" dirty="0">
              <a:solidFill>
                <a:schemeClr val="dk1"/>
              </a:solidFill>
              <a:latin typeface="Century Gothic"/>
              <a:ea typeface="Century Gothic"/>
              <a:cs typeface="Century Gothic"/>
              <a:sym typeface="Century Gothic"/>
            </a:endParaRPr>
          </a:p>
        </p:txBody>
      </p:sp>
      <p:pic>
        <p:nvPicPr>
          <p:cNvPr id="135" name="Google Shape;135;p8" descr="https://public.adobecc.com/libraries/1UPXQ4ZWU2JOBJ3H1V03YI215CAFFF/a12e8442-b20c-4c04-aed3-b6d634d6e5f9/:rendition;size=1200;version=0?accept=image/png&amp;api_key=CreativeCloudWeb1"/>
          <p:cNvPicPr preferRelativeResize="0"/>
          <p:nvPr/>
        </p:nvPicPr>
        <p:blipFill rotWithShape="1">
          <a:blip r:embed="rId4">
            <a:alphaModFix/>
          </a:blip>
          <a:srcRect/>
          <a:stretch/>
        </p:blipFill>
        <p:spPr>
          <a:xfrm>
            <a:off x="10472639" y="3476350"/>
            <a:ext cx="1353525" cy="303027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1809826" y="4217888"/>
            <a:ext cx="2668056" cy="2385643"/>
          </a:xfrm>
          <a:prstGeom prst="rect">
            <a:avLst/>
          </a:prstGeom>
        </p:spPr>
      </p:pic>
      <p:sp>
        <p:nvSpPr>
          <p:cNvPr id="2" name="Text Placeholder 1"/>
          <p:cNvSpPr>
            <a:spLocks noGrp="1"/>
          </p:cNvSpPr>
          <p:nvPr>
            <p:ph type="body" sz="quarter" idx="12"/>
          </p:nvPr>
        </p:nvSpPr>
        <p:spPr/>
        <p:txBody>
          <a:bodyPr/>
          <a:lstStyle/>
          <a:p>
            <a:r>
              <a:rPr lang="en-CA" dirty="0"/>
              <a:t>PHYSICAL EDUCATION</a:t>
            </a:r>
          </a:p>
        </p:txBody>
      </p:sp>
      <p:sp>
        <p:nvSpPr>
          <p:cNvPr id="3" name="Text Placeholder 2"/>
          <p:cNvSpPr>
            <a:spLocks noGrp="1"/>
          </p:cNvSpPr>
          <p:nvPr>
            <p:ph type="body" sz="quarter" idx="11"/>
          </p:nvPr>
        </p:nvSpPr>
        <p:spPr/>
        <p:txBody>
          <a:bodyPr/>
          <a:lstStyle/>
          <a:p>
            <a:r>
              <a:rPr lang="en-CA" dirty="0"/>
              <a:t>Module 02: Lesson 02</a:t>
            </a:r>
          </a:p>
        </p:txBody>
      </p:sp>
      <p:sp>
        <p:nvSpPr>
          <p:cNvPr id="4" name="Text Placeholder 3"/>
          <p:cNvSpPr>
            <a:spLocks noGrp="1"/>
          </p:cNvSpPr>
          <p:nvPr>
            <p:ph type="body" sz="quarter" idx="15"/>
          </p:nvPr>
        </p:nvSpPr>
        <p:spPr/>
        <p:txBody>
          <a:bodyPr/>
          <a:lstStyle/>
          <a:p>
            <a:r>
              <a:rPr lang="en-CA" dirty="0"/>
              <a:t>My Heart Is Important</a:t>
            </a:r>
          </a:p>
        </p:txBody>
      </p:sp>
      <p:sp>
        <p:nvSpPr>
          <p:cNvPr id="5" name="Title 1"/>
          <p:cNvSpPr txBox="1">
            <a:spLocks/>
          </p:cNvSpPr>
          <p:nvPr/>
        </p:nvSpPr>
        <p:spPr>
          <a:xfrm>
            <a:off x="386367" y="853902"/>
            <a:ext cx="11439287" cy="19777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en-CA" sz="3500" dirty="0">
                <a:solidFill>
                  <a:srgbClr val="353535"/>
                </a:solidFill>
                <a:latin typeface="Century Gothic" panose="020B0502020202020204" pitchFamily="34" charset="0"/>
              </a:rPr>
              <a:t>The heart’s job is to ___________ blood to the muscles. </a:t>
            </a:r>
          </a:p>
        </p:txBody>
      </p:sp>
      <p:sp>
        <p:nvSpPr>
          <p:cNvPr id="6" name="Title 1"/>
          <p:cNvSpPr txBox="1">
            <a:spLocks/>
          </p:cNvSpPr>
          <p:nvPr/>
        </p:nvSpPr>
        <p:spPr>
          <a:xfrm>
            <a:off x="4282825" y="4469410"/>
            <a:ext cx="1754517" cy="107990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en-CA" sz="3500" b="1" dirty="0">
                <a:solidFill>
                  <a:srgbClr val="353535"/>
                </a:solidFill>
                <a:latin typeface="Century Gothic" panose="020B0502020202020204" pitchFamily="34" charset="0"/>
              </a:rPr>
              <a:t>pump</a:t>
            </a:r>
          </a:p>
        </p:txBody>
      </p:sp>
      <p:sp>
        <p:nvSpPr>
          <p:cNvPr id="7" name="Title 1"/>
          <p:cNvSpPr txBox="1">
            <a:spLocks/>
          </p:cNvSpPr>
          <p:nvPr/>
        </p:nvSpPr>
        <p:spPr>
          <a:xfrm>
            <a:off x="386366" y="2831661"/>
            <a:ext cx="11439287" cy="1977759"/>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en-CA" sz="3500" dirty="0">
                <a:solidFill>
                  <a:srgbClr val="353535"/>
                </a:solidFill>
                <a:latin typeface="Century Gothic" panose="020B0502020202020204" pitchFamily="34" charset="0"/>
              </a:rPr>
              <a:t>Your heart needs to be ___________ and ____________.</a:t>
            </a:r>
          </a:p>
        </p:txBody>
      </p:sp>
      <p:sp>
        <p:nvSpPr>
          <p:cNvPr id="8" name="Title 1"/>
          <p:cNvSpPr txBox="1">
            <a:spLocks/>
          </p:cNvSpPr>
          <p:nvPr/>
        </p:nvSpPr>
        <p:spPr>
          <a:xfrm>
            <a:off x="8954166" y="4545972"/>
            <a:ext cx="1754517" cy="107990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en-CA" sz="3500" b="1" dirty="0">
                <a:solidFill>
                  <a:srgbClr val="353535"/>
                </a:solidFill>
                <a:latin typeface="Century Gothic" panose="020B0502020202020204" pitchFamily="34" charset="0"/>
              </a:rPr>
              <a:t>healthy</a:t>
            </a:r>
          </a:p>
        </p:txBody>
      </p:sp>
      <p:sp>
        <p:nvSpPr>
          <p:cNvPr id="9" name="Title 1"/>
          <p:cNvSpPr txBox="1">
            <a:spLocks/>
          </p:cNvSpPr>
          <p:nvPr/>
        </p:nvSpPr>
        <p:spPr>
          <a:xfrm>
            <a:off x="6683905" y="4469410"/>
            <a:ext cx="1754517" cy="1079905"/>
          </a:xfrm>
          <a:prstGeom prst="rect">
            <a:avLst/>
          </a:prstGeom>
        </p:spPr>
        <p:txBody>
          <a:bodyPr vert="horz" lIns="91440" tIns="45720" rIns="91440" bIns="45720" rtlCol="0" anchor="ctr">
            <a:normAutofit fontScale="97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200000"/>
              </a:lnSpc>
            </a:pPr>
            <a:r>
              <a:rPr lang="en-CA" sz="3500" b="1" dirty="0">
                <a:solidFill>
                  <a:srgbClr val="353535"/>
                </a:solidFill>
                <a:latin typeface="Century Gothic" panose="020B0502020202020204" pitchFamily="34" charset="0"/>
              </a:rPr>
              <a:t>strong</a:t>
            </a:r>
          </a:p>
        </p:txBody>
      </p:sp>
      <p:sp>
        <p:nvSpPr>
          <p:cNvPr id="11" name="Google Shape;148;p9"/>
          <p:cNvSpPr txBox="1"/>
          <p:nvPr/>
        </p:nvSpPr>
        <p:spPr>
          <a:xfrm>
            <a:off x="3965625" y="-11047"/>
            <a:ext cx="8043495" cy="571188"/>
          </a:xfrm>
          <a:prstGeom prst="rect">
            <a:avLst/>
          </a:prstGeom>
          <a:noFill/>
          <a:ln>
            <a:noFill/>
          </a:ln>
        </p:spPr>
        <p:txBody>
          <a:bodyPr spcFirstLastPara="1" wrap="square" lIns="91425" tIns="45700" rIns="91425" bIns="45700" anchor="ctr" anchorCtr="0">
            <a:normAutofit fontScale="92500"/>
          </a:bodyPr>
          <a:lstStyle/>
          <a:p>
            <a:pPr marL="0" marR="0" lvl="0" indent="0" algn="l" rtl="0">
              <a:lnSpc>
                <a:spcPct val="70000"/>
              </a:lnSpc>
              <a:spcBef>
                <a:spcPts val="0"/>
              </a:spcBef>
              <a:spcAft>
                <a:spcPts val="0"/>
              </a:spcAft>
              <a:buClr>
                <a:schemeClr val="dk1"/>
              </a:buClr>
              <a:buSzPts val="3959"/>
              <a:buFont typeface="Century Gothic"/>
              <a:buNone/>
            </a:pPr>
            <a:r>
              <a:rPr lang="en-CA" sz="3959" dirty="0" smtClean="0">
                <a:solidFill>
                  <a:schemeClr val="dk1"/>
                </a:solidFill>
                <a:latin typeface="Century Gothic"/>
                <a:ea typeface="Century Gothic"/>
                <a:cs typeface="Century Gothic"/>
                <a:sym typeface="Century Gothic"/>
              </a:rPr>
              <a:t>Cardiovascular Fitness…. </a:t>
            </a:r>
            <a:r>
              <a:rPr lang="en-CA" sz="3959" dirty="0">
                <a:solidFill>
                  <a:schemeClr val="dk1"/>
                </a:solidFill>
                <a:latin typeface="Century Gothic"/>
                <a:ea typeface="Century Gothic"/>
                <a:cs typeface="Century Gothic"/>
                <a:sym typeface="Century Gothic"/>
              </a:rPr>
              <a:t>1</a:t>
            </a:r>
            <a:r>
              <a:rPr lang="en-CA" sz="3959" baseline="30000" dirty="0">
                <a:solidFill>
                  <a:schemeClr val="dk1"/>
                </a:solidFill>
                <a:latin typeface="Century Gothic"/>
                <a:ea typeface="Century Gothic"/>
                <a:cs typeface="Century Gothic"/>
                <a:sym typeface="Century Gothic"/>
              </a:rPr>
              <a:t>st</a:t>
            </a:r>
            <a:r>
              <a:rPr lang="en-CA" sz="3959" dirty="0">
                <a:solidFill>
                  <a:schemeClr val="dk1"/>
                </a:solidFill>
                <a:latin typeface="Century Gothic"/>
                <a:ea typeface="Century Gothic"/>
                <a:cs typeface="Century Gothic"/>
                <a:sym typeface="Century Gothic"/>
              </a:rPr>
              <a:t> grade</a:t>
            </a:r>
            <a:endParaRPr sz="3959" dirty="0">
              <a:solidFill>
                <a:schemeClr val="dk1"/>
              </a:solidFill>
              <a:latin typeface="Century Gothic"/>
              <a:ea typeface="Century Gothic"/>
              <a:cs typeface="Century Gothic"/>
              <a:sym typeface="Century Gothic"/>
            </a:endParaRPr>
          </a:p>
        </p:txBody>
      </p:sp>
    </p:spTree>
    <p:extLst>
      <p:ext uri="{BB962C8B-B14F-4D97-AF65-F5344CB8AC3E}">
        <p14:creationId xmlns:p14="http://schemas.microsoft.com/office/powerpoint/2010/main" val="3764466831"/>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107</TotalTime>
  <Words>1960</Words>
  <Application>Microsoft Office PowerPoint</Application>
  <PresentationFormat>Widescreen</PresentationFormat>
  <Paragraphs>342</Paragraphs>
  <Slides>31</Slides>
  <Notes>31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31</vt:i4>
      </vt:variant>
    </vt:vector>
  </HeadingPairs>
  <TitlesOfParts>
    <vt:vector size="36" baseType="lpstr">
      <vt:lpstr>Linotte SemBold</vt:lpstr>
      <vt:lpstr>Arial</vt:lpstr>
      <vt:lpstr>Century Gothic</vt:lpstr>
      <vt:lpstr>Calibri</vt:lpstr>
      <vt:lpstr>1_Office Theme</vt:lpstr>
      <vt:lpstr>PowerPoint Presentation</vt:lpstr>
      <vt:lpstr>What Does Your Heart Do?……</vt:lpstr>
      <vt:lpstr> Today we will learn/review: 1st, 3rd, and 4th </vt:lpstr>
      <vt:lpstr>  Today we will learn/review: 1st, 3rd, and 4th </vt:lpstr>
      <vt:lpstr> Rate My Self SEL Learning Check In</vt:lpstr>
      <vt:lpstr> Rate My Self Lesson Check In</vt:lpstr>
      <vt:lpstr> 3rd Grade Standards</vt:lpstr>
      <vt:lpstr>Get a Jump Start…..</vt:lpstr>
      <vt:lpstr>PowerPoint Presentation</vt:lpstr>
      <vt:lpstr>PowerPoint Presentation</vt:lpstr>
      <vt:lpstr> Your Turn!! The next few slides will cover your 2.02 Cardiovascular Fitness. You will NEED To turn in YOUR ASSIGNMENT IN TODAY for a GRADE!!!  YAY…. </vt:lpstr>
      <vt:lpstr>PowerPoint Presentation</vt:lpstr>
      <vt:lpstr>PowerPoint Presentation</vt:lpstr>
      <vt:lpstr>PowerPoint Presentation</vt:lpstr>
      <vt:lpstr>PowerPoint Presentation</vt:lpstr>
      <vt:lpstr> Your Turn!! The next few slides will cover your 2.02 Cardiovascular Fitness. You will NEED To turn in YOUR ASSIGNMENT IN TODAY for a GRADE!!!  YAY…. But first…. Let’s stretch!!</vt:lpstr>
      <vt:lpstr>Cardiovascular Fitness…. 3rd grade...</vt:lpstr>
      <vt:lpstr>PowerPoint Presentation</vt:lpstr>
      <vt:lpstr>PowerPoint Presentation</vt:lpstr>
      <vt:lpstr>PowerPoint Presentation</vt:lpstr>
      <vt:lpstr>PowerPoint Presentation</vt:lpstr>
      <vt:lpstr>PowerPoint Presentation</vt:lpstr>
      <vt:lpstr> Your Turn!! The next few slides will cover your 2.02 Cardiovascular Fitness. You will NEED To turn in YOUR ASSIGNMENT IN TODAY for a GRADE!!!  YAY…. But first…. Let’s stretch!!</vt:lpstr>
      <vt:lpstr>Cardiovascular Fitness…. 4th grade...</vt:lpstr>
      <vt:lpstr>PowerPoint Presentation</vt:lpstr>
      <vt:lpstr> Assignment…..</vt:lpstr>
      <vt:lpstr> All Done!!! Together We Can!</vt:lpstr>
      <vt:lpstr> Today we will learn/review: 1st, 3rd, and 4th </vt:lpstr>
      <vt:lpstr>  Today we will learn/review: 1st, 3rd, and 4th </vt:lpstr>
      <vt:lpstr> Rate My Self Lesson Check In</vt:lpstr>
      <vt:lpstr> Bye See You Next Week Tuesday! Same Time, Same Place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Killian Sharp</dc:creator>
  <cp:lastModifiedBy>Jones, Jeanette L.</cp:lastModifiedBy>
  <cp:revision>14</cp:revision>
  <dcterms:created xsi:type="dcterms:W3CDTF">2017-01-05T20:31:36Z</dcterms:created>
  <dcterms:modified xsi:type="dcterms:W3CDTF">2020-10-31T02:00:17Z</dcterms:modified>
</cp:coreProperties>
</file>